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drawings/drawing1.xml" ContentType="application/vnd.openxmlformats-officedocument.drawingml.chartshapes+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747" r:id="rId4"/>
  </p:sldMasterIdLst>
  <p:notesMasterIdLst>
    <p:notesMasterId r:id="rId38"/>
  </p:notesMasterIdLst>
  <p:handoutMasterIdLst>
    <p:handoutMasterId r:id="rId39"/>
  </p:handoutMasterIdLst>
  <p:sldIdLst>
    <p:sldId id="504" r:id="rId5"/>
    <p:sldId id="514" r:id="rId6"/>
    <p:sldId id="509" r:id="rId7"/>
    <p:sldId id="351" r:id="rId8"/>
    <p:sldId id="352" r:id="rId9"/>
    <p:sldId id="333" r:id="rId10"/>
    <p:sldId id="331" r:id="rId11"/>
    <p:sldId id="361" r:id="rId12"/>
    <p:sldId id="512" r:id="rId13"/>
    <p:sldId id="334" r:id="rId14"/>
    <p:sldId id="507" r:id="rId15"/>
    <p:sldId id="513" r:id="rId16"/>
    <p:sldId id="349" r:id="rId17"/>
    <p:sldId id="360" r:id="rId18"/>
    <p:sldId id="348" r:id="rId19"/>
    <p:sldId id="362" r:id="rId20"/>
    <p:sldId id="340" r:id="rId21"/>
    <p:sldId id="341" r:id="rId22"/>
    <p:sldId id="344" r:id="rId23"/>
    <p:sldId id="355" r:id="rId24"/>
    <p:sldId id="365" r:id="rId25"/>
    <p:sldId id="516" r:id="rId26"/>
    <p:sldId id="346" r:id="rId27"/>
    <p:sldId id="345" r:id="rId28"/>
    <p:sldId id="511" r:id="rId29"/>
    <p:sldId id="366" r:id="rId30"/>
    <p:sldId id="515" r:id="rId31"/>
    <p:sldId id="363" r:id="rId32"/>
    <p:sldId id="364" r:id="rId33"/>
    <p:sldId id="508" r:id="rId34"/>
    <p:sldId id="506" r:id="rId35"/>
    <p:sldId id="320" r:id="rId36"/>
    <p:sldId id="510" r:id="rId37"/>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16" userDrawn="1">
          <p15:clr>
            <a:srgbClr val="A4A3A4"/>
          </p15:clr>
        </p15:guide>
        <p15:guide id="2" pos="1280"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13E3416-FA04-957D-15E1-16A5CA630B82}" name="Harris, Julie (CDC/GHC/DGHP)" initials="HJ(" userId="S::ggt5@cdc.gov::f314a2f1-d216-401e-99c8-e30988af447c" providerId="AD"/>
  <p188:author id="{7B023D38-FFBC-E2C2-D214-7162B76BE166}" name="Quick, Linda (CDC/GHC/DGHP)" initials="Q(" userId="S::maq2@cdc.gov::0d533c83-808d-433f-96e1-46f2a324ca7d" providerId="AD"/>
  <p188:author id="{9DE8255C-0C61-67E0-2C07-B0226780954B}" name="Dicker, Richard C. (CDC/GHC/OD) (CTR)" initials="DRC((" userId="S::rcd1@cdc.gov::f8501ca0-eb9d-456d-ad4b-eecd461a8d99" providerId="AD"/>
  <p188:author id="{35CA6E6A-2BDC-3AEC-A8DA-274ECF148F5A}" name="Shadomy, Sean (CDC/DDID/NCEZID/OD)" initials="S(" userId="S::auf4@cdc.gov::2dd13278-842f-4b96-b887-4692c6b7720f" providerId="AD"/>
  <p188:author id="{1CF7526C-0DED-8804-2F61-9E4214E4DB27}" name="Schermerhorn, Jordan (CDC/GHC/DGHP) (CTR)" initials="SJ((" userId="S::xuc4@cdc.gov::34a87e79-620a-4f25-b665-dbb4ca52bca8" providerId="AD"/>
  <p188:author id="{677E6A8E-C9A6-07BD-E1D8-448ECDAFF898}" name="Gallagher, Darby (CDC/GHC/DGHP)" initials="DG" userId="S::zss9@cdc.gov::a845a694-00ae-430c-a73d-6baae6728f31" providerId="AD"/>
  <p188:author id="{D71DB8A5-77F4-3016-5A88-EDAC4D4F1636}" name="Yard, Ellen E. (CDC/DDPHSIS/CGH/DGHP)" initials="YEE(" userId="S::IGF8@cdc.gov::19c9ef13-1d29-41fa-9fd7-59de21a7a375" providerId="AD"/>
  <p188:author id="{B692A5F4-97DE-BB51-F96B-B9FECA0E4692}" name="Guerra, Marta (CDC/GHC/DGHP)" initials="GM(" userId="S::hzg4@cdc.gov::d7d9e8b8-b328-4938-bdb6-031756c4f46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53A"/>
    <a:srgbClr val="87E187"/>
    <a:srgbClr val="66FF66"/>
    <a:srgbClr val="005808"/>
    <a:srgbClr val="00820C"/>
    <a:srgbClr val="CC0000"/>
    <a:srgbClr val="99CCFF"/>
    <a:srgbClr val="FFCCCC"/>
    <a:srgbClr val="FF5050"/>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FE742C0-B950-4304-ACBD-E8AC6FB6D94A}" v="5" dt="2024-11-08T14:59:55.23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00"/>
    <p:restoredTop sz="79020" autoAdjust="0"/>
  </p:normalViewPr>
  <p:slideViewPr>
    <p:cSldViewPr snapToGrid="0">
      <p:cViewPr varScale="1">
        <p:scale>
          <a:sx n="52" d="100"/>
          <a:sy n="52" d="100"/>
        </p:scale>
        <p:origin x="1080" y="44"/>
      </p:cViewPr>
      <p:guideLst>
        <p:guide orient="horz" pos="816"/>
        <p:guide pos="1280"/>
      </p:guideLst>
    </p:cSldViewPr>
  </p:slideViewPr>
  <p:notesTextViewPr>
    <p:cViewPr>
      <p:scale>
        <a:sx n="1" d="1"/>
        <a:sy n="1" d="1"/>
      </p:scale>
      <p:origin x="0" y="0"/>
    </p:cViewPr>
  </p:notesTextViewPr>
  <p:notesViewPr>
    <p:cSldViewPr snapToGrid="0">
      <p:cViewPr>
        <p:scale>
          <a:sx n="1" d="2"/>
          <a:sy n="1" d="2"/>
        </p:scale>
        <p:origin x="0" y="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45"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 Id="rId20" Type="http://schemas.openxmlformats.org/officeDocument/2006/relationships/slide" Target="slides/slide16.xml"/><Relationship Id="rId41"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4688590396788601"/>
          <c:y val="0.24109220218440436"/>
          <c:w val="0.82333088878595995"/>
          <c:h val="0.52675377190754369"/>
        </c:manualLayout>
      </c:layout>
      <c:barChart>
        <c:barDir val="col"/>
        <c:grouping val="stacked"/>
        <c:varyColors val="0"/>
        <c:ser>
          <c:idx val="0"/>
          <c:order val="0"/>
          <c:tx>
            <c:strRef>
              <c:f>Sheet1!$B$1</c:f>
              <c:strCache>
                <c:ptCount val="1"/>
                <c:pt idx="0">
                  <c:v>Série 1</c:v>
                </c:pt>
              </c:strCache>
            </c:strRef>
          </c:tx>
          <c:spPr>
            <a:solidFill>
              <a:srgbClr val="00953A"/>
            </a:solidFill>
            <a:ln>
              <a:noFill/>
            </a:ln>
            <a:effectLst/>
          </c:spPr>
          <c:invertIfNegative val="0"/>
          <c:cat>
            <c:numRef>
              <c:f>Sheet1!$A$2:$A$12</c:f>
              <c:numCache>
                <c:formatCode>General</c:formatCode>
                <c:ptCount val="11"/>
                <c:pt idx="0">
                  <c:v>1</c:v>
                </c:pt>
                <c:pt idx="1">
                  <c:v>2</c:v>
                </c:pt>
                <c:pt idx="2">
                  <c:v>3</c:v>
                </c:pt>
                <c:pt idx="3">
                  <c:v>4</c:v>
                </c:pt>
                <c:pt idx="4">
                  <c:v>5</c:v>
                </c:pt>
                <c:pt idx="5">
                  <c:v>6</c:v>
                </c:pt>
                <c:pt idx="6">
                  <c:v>7</c:v>
                </c:pt>
                <c:pt idx="7">
                  <c:v>8</c:v>
                </c:pt>
                <c:pt idx="8">
                  <c:v>9</c:v>
                </c:pt>
                <c:pt idx="9">
                  <c:v>10</c:v>
                </c:pt>
                <c:pt idx="10">
                  <c:v>11</c:v>
                </c:pt>
              </c:numCache>
            </c:numRef>
          </c:cat>
          <c:val>
            <c:numRef>
              <c:f>Sheet1!$B$2:$B$12</c:f>
              <c:numCache>
                <c:formatCode>General</c:formatCode>
                <c:ptCount val="11"/>
                <c:pt idx="0">
                  <c:v>1</c:v>
                </c:pt>
                <c:pt idx="1">
                  <c:v>0</c:v>
                </c:pt>
                <c:pt idx="2">
                  <c:v>1</c:v>
                </c:pt>
                <c:pt idx="3">
                  <c:v>0</c:v>
                </c:pt>
                <c:pt idx="4">
                  <c:v>1</c:v>
                </c:pt>
                <c:pt idx="5">
                  <c:v>0</c:v>
                </c:pt>
                <c:pt idx="6">
                  <c:v>1</c:v>
                </c:pt>
                <c:pt idx="7">
                  <c:v>0</c:v>
                </c:pt>
                <c:pt idx="8">
                  <c:v>0</c:v>
                </c:pt>
                <c:pt idx="9">
                  <c:v>0</c:v>
                </c:pt>
                <c:pt idx="10">
                  <c:v>0</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AF8A-4C69-9BC5-7B0D8BBE27A1}"/>
            </c:ext>
          </c:extLst>
        </c:ser>
        <c:ser>
          <c:idx val="1"/>
          <c:order val="1"/>
          <c:tx>
            <c:strRef>
              <c:f>Sheet1!$C$1</c:f>
              <c:strCache>
                <c:ptCount val="1"/>
                <c:pt idx="0">
                  <c:v>Série 2</c:v>
                </c:pt>
              </c:strCache>
            </c:strRef>
          </c:tx>
          <c:spPr>
            <a:solidFill>
              <a:srgbClr val="00953A"/>
            </a:solidFill>
            <a:ln>
              <a:noFill/>
            </a:ln>
          </c:spPr>
          <c:invertIfNegative val="0"/>
          <c:cat>
            <c:numRef>
              <c:f>Sheet1!$A$2:$A$12</c:f>
              <c:numCache>
                <c:formatCode>General</c:formatCode>
                <c:ptCount val="11"/>
                <c:pt idx="0">
                  <c:v>1</c:v>
                </c:pt>
                <c:pt idx="1">
                  <c:v>2</c:v>
                </c:pt>
                <c:pt idx="2">
                  <c:v>3</c:v>
                </c:pt>
                <c:pt idx="3">
                  <c:v>4</c:v>
                </c:pt>
                <c:pt idx="4">
                  <c:v>5</c:v>
                </c:pt>
                <c:pt idx="5">
                  <c:v>6</c:v>
                </c:pt>
                <c:pt idx="6">
                  <c:v>7</c:v>
                </c:pt>
                <c:pt idx="7">
                  <c:v>8</c:v>
                </c:pt>
                <c:pt idx="8">
                  <c:v>9</c:v>
                </c:pt>
                <c:pt idx="9">
                  <c:v>10</c:v>
                </c:pt>
                <c:pt idx="10">
                  <c:v>11</c:v>
                </c:pt>
              </c:numCache>
            </c:numRef>
          </c:cat>
          <c:val>
            <c:numRef>
              <c:f>Sheet1!$C$2:$C$12</c:f>
              <c:numCache>
                <c:formatCode>General</c:formatCode>
                <c:ptCount val="11"/>
                <c:pt idx="2">
                  <c:v>1</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2D2D-4B5E-8ECD-0B7589E09BA4}"/>
            </c:ext>
          </c:extLst>
        </c:ser>
        <c:dLbls>
          <c:showLegendKey val="0"/>
          <c:showVal val="0"/>
          <c:showCatName val="0"/>
          <c:showSerName val="0"/>
          <c:showPercent val="0"/>
          <c:showBubbleSize val="0"/>
        </c:dLbls>
        <c:gapWidth val="0"/>
        <c:overlap val="100"/>
        <c:axId val="-2118940280"/>
        <c:axId val="-2118945192"/>
      </c:barChart>
      <c:catAx>
        <c:axId val="-2118940280"/>
        <c:scaling>
          <c:orientation val="minMax"/>
        </c:scaling>
        <c:delete val="0"/>
        <c:axPos val="b"/>
        <c:title>
          <c:tx>
            <c:rich>
              <a:bodyPr rot="0" spcFirstLastPara="1" vertOverflow="ellipsis" vert="horz" wrap="square" anchor="ctr" anchorCtr="1"/>
              <a:lstStyle/>
              <a:p>
                <a:pPr>
                  <a:defRPr sz="2800" b="0" i="0" u="none" strike="noStrike" kern="1200" baseline="0">
                    <a:solidFill>
                      <a:schemeClr val="tx1">
                        <a:lumMod val="65000"/>
                        <a:lumOff val="35000"/>
                      </a:schemeClr>
                    </a:solidFill>
                    <a:latin typeface="+mn-lt"/>
                    <a:ea typeface="+mn-ea"/>
                    <a:cs typeface="+mn-cs"/>
                  </a:defRPr>
                </a:pPr>
                <a:r>
                  <a:rPr lang="en-US" sz="2400">
                    <a:solidFill>
                      <a:schemeClr val="tx1"/>
                    </a:solidFill>
                    <a:latin typeface="Arial" panose="020B0604020202020204" pitchFamily="34" charset="0"/>
                    <a:cs typeface="Arial" panose="020B0604020202020204" pitchFamily="34" charset="0"/>
                  </a:rPr>
                  <a:t>Semana Epidemiológica</a:t>
                </a:r>
              </a:p>
            </c:rich>
          </c:tx>
          <c:layout>
            <c:manualLayout>
              <c:xMode val="edge"/>
              <c:yMode val="edge"/>
              <c:x val="0.39063468169420001"/>
              <c:y val="0.90881788814859699"/>
            </c:manualLayout>
          </c:layout>
          <c:overlay val="0"/>
          <c:spPr>
            <a:noFill/>
            <a:ln>
              <a:noFill/>
            </a:ln>
            <a:effectLst/>
          </c:spPr>
        </c:title>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2118945192"/>
        <c:crosses val="autoZero"/>
        <c:auto val="1"/>
        <c:lblAlgn val="ctr"/>
        <c:lblOffset val="100"/>
        <c:noMultiLvlLbl val="0"/>
      </c:catAx>
      <c:valAx>
        <c:axId val="-2118945192"/>
        <c:scaling>
          <c:orientation val="minMax"/>
          <c:max val="9"/>
          <c:min val="0"/>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2400" b="0" i="0" u="none" strike="noStrike" kern="1200" baseline="0">
                    <a:solidFill>
                      <a:schemeClr val="tx1"/>
                    </a:solidFill>
                    <a:latin typeface="+mn-lt"/>
                    <a:ea typeface="+mn-ea"/>
                    <a:cs typeface="+mn-cs"/>
                  </a:defRPr>
                </a:pPr>
                <a:r>
                  <a:rPr lang="en-US" sz="2400" baseline="0">
                    <a:solidFill>
                      <a:schemeClr val="tx1"/>
                    </a:solidFill>
                    <a:latin typeface="Arial" panose="020B0604020202020204" pitchFamily="34" charset="0"/>
                    <a:cs typeface="Arial" panose="020B0604020202020204" pitchFamily="34" charset="0"/>
                  </a:rPr>
                  <a:t>Número de casos</a:t>
                </a:r>
              </a:p>
            </c:rich>
          </c:tx>
          <c:layout>
            <c:manualLayout>
              <c:xMode val="edge"/>
              <c:yMode val="edge"/>
              <c:x val="9.46969696969697E-3"/>
              <c:y val="0.20770171089724901"/>
            </c:manualLayout>
          </c:layout>
          <c:overlay val="0"/>
          <c:spPr>
            <a:noFill/>
            <a:ln>
              <a:noFill/>
            </a:ln>
            <a:effectLst/>
          </c:sp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2400" b="0" i="0" u="none" strike="noStrike" kern="1200" baseline="0">
                <a:solidFill>
                  <a:schemeClr val="tx1"/>
                </a:solidFill>
                <a:latin typeface="+mn-lt"/>
                <a:ea typeface="+mn-ea"/>
                <a:cs typeface="+mn-cs"/>
              </a:defRPr>
            </a:pPr>
            <a:endParaRPr lang="en-US"/>
          </a:p>
        </c:txPr>
        <c:crossAx val="-2118940280"/>
        <c:crosses val="autoZero"/>
        <c:crossBetween val="between"/>
        <c:majorUnit val="2"/>
      </c:valAx>
      <c:spPr>
        <a:noFill/>
        <a:ln>
          <a:noFill/>
        </a:ln>
        <a:effectLst/>
      </c:spPr>
    </c:plotArea>
    <c:plotVisOnly val="1"/>
    <c:dispBlanksAs val="gap"/>
    <c:showDLblsOverMax val="0"/>
  </c:chart>
  <c:spPr>
    <a:noFill/>
    <a:ln>
      <a:noFill/>
    </a:ln>
    <a:effectLst/>
  </c:spPr>
  <c:txPr>
    <a:bodyPr/>
    <a:lstStyle/>
    <a:p>
      <a:pPr>
        <a:defRPr sz="1800" baseline="0"/>
      </a:pPr>
      <a:endParaRPr lang="en-US"/>
    </a:p>
  </c:txPr>
  <c:externalData r:id="rId2">
    <c:autoUpdate val="0"/>
  </c:externalData>
  <c:userShapes r:id="rId3"/>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4688590396788601"/>
          <c:y val="0.26412266481395708"/>
          <c:w val="0.82333088878595995"/>
          <c:h val="0.53469102207812258"/>
        </c:manualLayout>
      </c:layout>
      <c:barChart>
        <c:barDir val="col"/>
        <c:grouping val="stacked"/>
        <c:varyColors val="0"/>
        <c:ser>
          <c:idx val="0"/>
          <c:order val="0"/>
          <c:tx>
            <c:strRef>
              <c:f>Sheet1!$B$1</c:f>
              <c:strCache>
                <c:ptCount val="1"/>
                <c:pt idx="0">
                  <c:v>Série 1</c:v>
                </c:pt>
              </c:strCache>
            </c:strRef>
          </c:tx>
          <c:spPr>
            <a:solidFill>
              <a:srgbClr val="00953A"/>
            </a:solidFill>
            <a:ln>
              <a:noFill/>
            </a:ln>
            <a:effectLst/>
          </c:spPr>
          <c:invertIfNegative val="0"/>
          <c:cat>
            <c:numRef>
              <c:f>Sheet1!$A$2:$A$12</c:f>
              <c:numCache>
                <c:formatCode>General</c:formatCode>
                <c:ptCount val="11"/>
                <c:pt idx="0">
                  <c:v>1</c:v>
                </c:pt>
                <c:pt idx="1">
                  <c:v>2</c:v>
                </c:pt>
                <c:pt idx="2">
                  <c:v>3</c:v>
                </c:pt>
                <c:pt idx="3">
                  <c:v>4</c:v>
                </c:pt>
                <c:pt idx="4">
                  <c:v>5</c:v>
                </c:pt>
                <c:pt idx="5">
                  <c:v>6</c:v>
                </c:pt>
                <c:pt idx="6">
                  <c:v>7</c:v>
                </c:pt>
                <c:pt idx="7">
                  <c:v>8</c:v>
                </c:pt>
                <c:pt idx="8">
                  <c:v>9</c:v>
                </c:pt>
                <c:pt idx="9">
                  <c:v>10</c:v>
                </c:pt>
                <c:pt idx="10">
                  <c:v>11</c:v>
                </c:pt>
              </c:numCache>
            </c:numRef>
          </c:cat>
          <c:val>
            <c:numRef>
              <c:f>Sheet1!$B$2:$B$12</c:f>
              <c:numCache>
                <c:formatCode>General</c:formatCode>
                <c:ptCount val="11"/>
                <c:pt idx="0">
                  <c:v>1</c:v>
                </c:pt>
                <c:pt idx="1">
                  <c:v>0</c:v>
                </c:pt>
                <c:pt idx="2">
                  <c:v>1</c:v>
                </c:pt>
                <c:pt idx="3">
                  <c:v>0</c:v>
                </c:pt>
                <c:pt idx="4">
                  <c:v>1</c:v>
                </c:pt>
                <c:pt idx="5">
                  <c:v>0</c:v>
                </c:pt>
                <c:pt idx="6">
                  <c:v>1</c:v>
                </c:pt>
                <c:pt idx="7">
                  <c:v>0</c:v>
                </c:pt>
                <c:pt idx="8">
                  <c:v>1</c:v>
                </c:pt>
                <c:pt idx="9">
                  <c:v>1</c:v>
                </c:pt>
                <c:pt idx="10">
                  <c:v>1</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0FAD-4C8B-86ED-4C7B0B9EE271}"/>
            </c:ext>
          </c:extLst>
        </c:ser>
        <c:ser>
          <c:idx val="1"/>
          <c:order val="1"/>
          <c:tx>
            <c:strRef>
              <c:f>Sheet1!$C$1</c:f>
              <c:strCache>
                <c:ptCount val="1"/>
                <c:pt idx="0">
                  <c:v>Série 2</c:v>
                </c:pt>
              </c:strCache>
            </c:strRef>
          </c:tx>
          <c:spPr>
            <a:solidFill>
              <a:srgbClr val="00953A"/>
            </a:solidFill>
            <a:ln>
              <a:noFill/>
            </a:ln>
          </c:spPr>
          <c:invertIfNegative val="0"/>
          <c:cat>
            <c:numRef>
              <c:f>Sheet1!$A$2:$A$12</c:f>
              <c:numCache>
                <c:formatCode>General</c:formatCode>
                <c:ptCount val="11"/>
                <c:pt idx="0">
                  <c:v>1</c:v>
                </c:pt>
                <c:pt idx="1">
                  <c:v>2</c:v>
                </c:pt>
                <c:pt idx="2">
                  <c:v>3</c:v>
                </c:pt>
                <c:pt idx="3">
                  <c:v>4</c:v>
                </c:pt>
                <c:pt idx="4">
                  <c:v>5</c:v>
                </c:pt>
                <c:pt idx="5">
                  <c:v>6</c:v>
                </c:pt>
                <c:pt idx="6">
                  <c:v>7</c:v>
                </c:pt>
                <c:pt idx="7">
                  <c:v>8</c:v>
                </c:pt>
                <c:pt idx="8">
                  <c:v>9</c:v>
                </c:pt>
                <c:pt idx="9">
                  <c:v>10</c:v>
                </c:pt>
                <c:pt idx="10">
                  <c:v>11</c:v>
                </c:pt>
              </c:numCache>
            </c:numRef>
          </c:cat>
          <c:val>
            <c:numRef>
              <c:f>Sheet1!$C$2:$C$12</c:f>
              <c:numCache>
                <c:formatCode>General</c:formatCode>
                <c:ptCount val="11"/>
                <c:pt idx="2">
                  <c:v>1</c:v>
                </c:pt>
                <c:pt idx="8">
                  <c:v>1</c:v>
                </c:pt>
                <c:pt idx="9">
                  <c:v>1</c:v>
                </c:pt>
                <c:pt idx="10">
                  <c:v>1</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466B-46C2-BAF5-C29024A38470}"/>
            </c:ext>
          </c:extLst>
        </c:ser>
        <c:ser>
          <c:idx val="2"/>
          <c:order val="2"/>
          <c:tx>
            <c:strRef>
              <c:f>Sheet1!$D$1</c:f>
              <c:strCache>
                <c:ptCount val="1"/>
                <c:pt idx="0">
                  <c:v>Série 3</c:v>
                </c:pt>
              </c:strCache>
            </c:strRef>
          </c:tx>
          <c:spPr>
            <a:solidFill>
              <a:srgbClr val="00953A"/>
            </a:solidFill>
            <a:ln>
              <a:noFill/>
            </a:ln>
          </c:spPr>
          <c:invertIfNegative val="0"/>
          <c:cat>
            <c:numRef>
              <c:f>Sheet1!$A$2:$A$12</c:f>
              <c:numCache>
                <c:formatCode>General</c:formatCode>
                <c:ptCount val="11"/>
                <c:pt idx="0">
                  <c:v>1</c:v>
                </c:pt>
                <c:pt idx="1">
                  <c:v>2</c:v>
                </c:pt>
                <c:pt idx="2">
                  <c:v>3</c:v>
                </c:pt>
                <c:pt idx="3">
                  <c:v>4</c:v>
                </c:pt>
                <c:pt idx="4">
                  <c:v>5</c:v>
                </c:pt>
                <c:pt idx="5">
                  <c:v>6</c:v>
                </c:pt>
                <c:pt idx="6">
                  <c:v>7</c:v>
                </c:pt>
                <c:pt idx="7">
                  <c:v>8</c:v>
                </c:pt>
                <c:pt idx="8">
                  <c:v>9</c:v>
                </c:pt>
                <c:pt idx="9">
                  <c:v>10</c:v>
                </c:pt>
                <c:pt idx="10">
                  <c:v>11</c:v>
                </c:pt>
              </c:numCache>
            </c:numRef>
          </c:cat>
          <c:val>
            <c:numRef>
              <c:f>Sheet1!$D$2:$D$12</c:f>
              <c:numCache>
                <c:formatCode>General</c:formatCode>
                <c:ptCount val="11"/>
                <c:pt idx="9">
                  <c:v>1</c:v>
                </c:pt>
                <c:pt idx="10">
                  <c:v>1</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466B-46C2-BAF5-C29024A38470}"/>
            </c:ext>
          </c:extLst>
        </c:ser>
        <c:ser>
          <c:idx val="3"/>
          <c:order val="3"/>
          <c:tx>
            <c:strRef>
              <c:f>Sheet1!$E$1</c:f>
              <c:strCache>
                <c:ptCount val="1"/>
                <c:pt idx="0">
                  <c:v>Série 4</c:v>
                </c:pt>
              </c:strCache>
            </c:strRef>
          </c:tx>
          <c:spPr>
            <a:solidFill>
              <a:srgbClr val="00953A"/>
            </a:solidFill>
            <a:ln>
              <a:noFill/>
            </a:ln>
          </c:spPr>
          <c:invertIfNegative val="0"/>
          <c:cat>
            <c:numRef>
              <c:f>Sheet1!$A$2:$A$12</c:f>
              <c:numCache>
                <c:formatCode>General</c:formatCode>
                <c:ptCount val="11"/>
                <c:pt idx="0">
                  <c:v>1</c:v>
                </c:pt>
                <c:pt idx="1">
                  <c:v>2</c:v>
                </c:pt>
                <c:pt idx="2">
                  <c:v>3</c:v>
                </c:pt>
                <c:pt idx="3">
                  <c:v>4</c:v>
                </c:pt>
                <c:pt idx="4">
                  <c:v>5</c:v>
                </c:pt>
                <c:pt idx="5">
                  <c:v>6</c:v>
                </c:pt>
                <c:pt idx="6">
                  <c:v>7</c:v>
                </c:pt>
                <c:pt idx="7">
                  <c:v>8</c:v>
                </c:pt>
                <c:pt idx="8">
                  <c:v>9</c:v>
                </c:pt>
                <c:pt idx="9">
                  <c:v>10</c:v>
                </c:pt>
                <c:pt idx="10">
                  <c:v>11</c:v>
                </c:pt>
              </c:numCache>
            </c:numRef>
          </c:cat>
          <c:val>
            <c:numRef>
              <c:f>Sheet1!$E$2:$E$12</c:f>
              <c:numCache>
                <c:formatCode>General</c:formatCode>
                <c:ptCount val="11"/>
                <c:pt idx="9">
                  <c:v>1</c:v>
                </c:pt>
                <c:pt idx="10">
                  <c:v>1</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2-466B-46C2-BAF5-C29024A38470}"/>
            </c:ext>
          </c:extLst>
        </c:ser>
        <c:ser>
          <c:idx val="4"/>
          <c:order val="4"/>
          <c:tx>
            <c:strRef>
              <c:f>Sheet1!$F$1</c:f>
              <c:strCache>
                <c:ptCount val="1"/>
                <c:pt idx="0">
                  <c:v>Série 5</c:v>
                </c:pt>
              </c:strCache>
            </c:strRef>
          </c:tx>
          <c:spPr>
            <a:solidFill>
              <a:srgbClr val="00953A"/>
            </a:solidFill>
            <a:ln>
              <a:noFill/>
            </a:ln>
          </c:spPr>
          <c:invertIfNegative val="0"/>
          <c:cat>
            <c:numRef>
              <c:f>Sheet1!$A$2:$A$12</c:f>
              <c:numCache>
                <c:formatCode>General</c:formatCode>
                <c:ptCount val="11"/>
                <c:pt idx="0">
                  <c:v>1</c:v>
                </c:pt>
                <c:pt idx="1">
                  <c:v>2</c:v>
                </c:pt>
                <c:pt idx="2">
                  <c:v>3</c:v>
                </c:pt>
                <c:pt idx="3">
                  <c:v>4</c:v>
                </c:pt>
                <c:pt idx="4">
                  <c:v>5</c:v>
                </c:pt>
                <c:pt idx="5">
                  <c:v>6</c:v>
                </c:pt>
                <c:pt idx="6">
                  <c:v>7</c:v>
                </c:pt>
                <c:pt idx="7">
                  <c:v>8</c:v>
                </c:pt>
                <c:pt idx="8">
                  <c:v>9</c:v>
                </c:pt>
                <c:pt idx="9">
                  <c:v>10</c:v>
                </c:pt>
                <c:pt idx="10">
                  <c:v>11</c:v>
                </c:pt>
              </c:numCache>
            </c:numRef>
          </c:cat>
          <c:val>
            <c:numRef>
              <c:f>Sheet1!$F$2:$F$12</c:f>
              <c:numCache>
                <c:formatCode>General</c:formatCode>
                <c:ptCount val="11"/>
                <c:pt idx="9">
                  <c:v>1</c:v>
                </c:pt>
                <c:pt idx="10">
                  <c:v>1</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3-466B-46C2-BAF5-C29024A38470}"/>
            </c:ext>
          </c:extLst>
        </c:ser>
        <c:ser>
          <c:idx val="5"/>
          <c:order val="5"/>
          <c:tx>
            <c:strRef>
              <c:f>Sheet1!$G$1</c:f>
              <c:strCache>
                <c:ptCount val="1"/>
                <c:pt idx="0">
                  <c:v>Série 6</c:v>
                </c:pt>
              </c:strCache>
            </c:strRef>
          </c:tx>
          <c:spPr>
            <a:solidFill>
              <a:srgbClr val="00953A"/>
            </a:solidFill>
            <a:ln>
              <a:noFill/>
            </a:ln>
          </c:spPr>
          <c:invertIfNegative val="0"/>
          <c:cat>
            <c:numRef>
              <c:f>Sheet1!$A$2:$A$12</c:f>
              <c:numCache>
                <c:formatCode>General</c:formatCode>
                <c:ptCount val="11"/>
                <c:pt idx="0">
                  <c:v>1</c:v>
                </c:pt>
                <c:pt idx="1">
                  <c:v>2</c:v>
                </c:pt>
                <c:pt idx="2">
                  <c:v>3</c:v>
                </c:pt>
                <c:pt idx="3">
                  <c:v>4</c:v>
                </c:pt>
                <c:pt idx="4">
                  <c:v>5</c:v>
                </c:pt>
                <c:pt idx="5">
                  <c:v>6</c:v>
                </c:pt>
                <c:pt idx="6">
                  <c:v>7</c:v>
                </c:pt>
                <c:pt idx="7">
                  <c:v>8</c:v>
                </c:pt>
                <c:pt idx="8">
                  <c:v>9</c:v>
                </c:pt>
                <c:pt idx="9">
                  <c:v>10</c:v>
                </c:pt>
                <c:pt idx="10">
                  <c:v>11</c:v>
                </c:pt>
              </c:numCache>
            </c:numRef>
          </c:cat>
          <c:val>
            <c:numRef>
              <c:f>Sheet1!$G$2:$G$12</c:f>
              <c:numCache>
                <c:formatCode>General</c:formatCode>
                <c:ptCount val="11"/>
                <c:pt idx="10">
                  <c:v>1</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4-466B-46C2-BAF5-C29024A38470}"/>
            </c:ext>
          </c:extLst>
        </c:ser>
        <c:ser>
          <c:idx val="6"/>
          <c:order val="6"/>
          <c:tx>
            <c:strRef>
              <c:f>Sheet1!$H$1</c:f>
              <c:strCache>
                <c:ptCount val="1"/>
                <c:pt idx="0">
                  <c:v>Série 7</c:v>
                </c:pt>
              </c:strCache>
            </c:strRef>
          </c:tx>
          <c:spPr>
            <a:solidFill>
              <a:srgbClr val="00953A"/>
            </a:solidFill>
            <a:ln>
              <a:noFill/>
            </a:ln>
          </c:spPr>
          <c:invertIfNegative val="0"/>
          <c:cat>
            <c:numRef>
              <c:f>Sheet1!$A$2:$A$12</c:f>
              <c:numCache>
                <c:formatCode>General</c:formatCode>
                <c:ptCount val="11"/>
                <c:pt idx="0">
                  <c:v>1</c:v>
                </c:pt>
                <c:pt idx="1">
                  <c:v>2</c:v>
                </c:pt>
                <c:pt idx="2">
                  <c:v>3</c:v>
                </c:pt>
                <c:pt idx="3">
                  <c:v>4</c:v>
                </c:pt>
                <c:pt idx="4">
                  <c:v>5</c:v>
                </c:pt>
                <c:pt idx="5">
                  <c:v>6</c:v>
                </c:pt>
                <c:pt idx="6">
                  <c:v>7</c:v>
                </c:pt>
                <c:pt idx="7">
                  <c:v>8</c:v>
                </c:pt>
                <c:pt idx="8">
                  <c:v>9</c:v>
                </c:pt>
                <c:pt idx="9">
                  <c:v>10</c:v>
                </c:pt>
                <c:pt idx="10">
                  <c:v>11</c:v>
                </c:pt>
              </c:numCache>
            </c:numRef>
          </c:cat>
          <c:val>
            <c:numRef>
              <c:f>Sheet1!$H$2:$H$12</c:f>
              <c:numCache>
                <c:formatCode>General</c:formatCode>
                <c:ptCount val="11"/>
                <c:pt idx="10">
                  <c:v>1</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5-466B-46C2-BAF5-C29024A38470}"/>
            </c:ext>
          </c:extLst>
        </c:ser>
        <c:ser>
          <c:idx val="7"/>
          <c:order val="7"/>
          <c:tx>
            <c:strRef>
              <c:f>Sheet1!$I$1</c:f>
              <c:strCache>
                <c:ptCount val="1"/>
                <c:pt idx="0">
                  <c:v>Série 8</c:v>
                </c:pt>
              </c:strCache>
            </c:strRef>
          </c:tx>
          <c:spPr>
            <a:solidFill>
              <a:srgbClr val="00953A"/>
            </a:solidFill>
            <a:ln>
              <a:noFill/>
            </a:ln>
          </c:spPr>
          <c:invertIfNegative val="0"/>
          <c:cat>
            <c:numRef>
              <c:f>Sheet1!$A$2:$A$12</c:f>
              <c:numCache>
                <c:formatCode>General</c:formatCode>
                <c:ptCount val="11"/>
                <c:pt idx="0">
                  <c:v>1</c:v>
                </c:pt>
                <c:pt idx="1">
                  <c:v>2</c:v>
                </c:pt>
                <c:pt idx="2">
                  <c:v>3</c:v>
                </c:pt>
                <c:pt idx="3">
                  <c:v>4</c:v>
                </c:pt>
                <c:pt idx="4">
                  <c:v>5</c:v>
                </c:pt>
                <c:pt idx="5">
                  <c:v>6</c:v>
                </c:pt>
                <c:pt idx="6">
                  <c:v>7</c:v>
                </c:pt>
                <c:pt idx="7">
                  <c:v>8</c:v>
                </c:pt>
                <c:pt idx="8">
                  <c:v>9</c:v>
                </c:pt>
                <c:pt idx="9">
                  <c:v>10</c:v>
                </c:pt>
                <c:pt idx="10">
                  <c:v>11</c:v>
                </c:pt>
              </c:numCache>
            </c:numRef>
          </c:cat>
          <c:val>
            <c:numRef>
              <c:f>Sheet1!$I$2:$I$12</c:f>
              <c:numCache>
                <c:formatCode>General</c:formatCode>
                <c:ptCount val="11"/>
                <c:pt idx="10">
                  <c:v>1</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6-466B-46C2-BAF5-C29024A38470}"/>
            </c:ext>
          </c:extLst>
        </c:ser>
        <c:dLbls>
          <c:showLegendKey val="0"/>
          <c:showVal val="0"/>
          <c:showCatName val="0"/>
          <c:showSerName val="0"/>
          <c:showPercent val="0"/>
          <c:showBubbleSize val="0"/>
        </c:dLbls>
        <c:gapWidth val="0"/>
        <c:overlap val="100"/>
        <c:axId val="-2118940280"/>
        <c:axId val="-2118945192"/>
      </c:barChart>
      <c:catAx>
        <c:axId val="-2118940280"/>
        <c:scaling>
          <c:orientation val="minMax"/>
        </c:scaling>
        <c:delete val="0"/>
        <c:axPos val="b"/>
        <c:title>
          <c:tx>
            <c:rich>
              <a:bodyPr rot="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r>
                  <a:rPr lang="en-US" sz="2400">
                    <a:solidFill>
                      <a:schemeClr val="tx1"/>
                    </a:solidFill>
                    <a:latin typeface="Arial" panose="020B0604020202020204" pitchFamily="34" charset="0"/>
                    <a:cs typeface="Arial" panose="020B0604020202020204" pitchFamily="34" charset="0"/>
                  </a:rPr>
                  <a:t>Semana epidemiológica</a:t>
                </a:r>
              </a:p>
            </c:rich>
          </c:tx>
          <c:layout>
            <c:manualLayout>
              <c:xMode val="edge"/>
              <c:yMode val="edge"/>
              <c:x val="0.39063467610027008"/>
              <c:y val="0.91155577832031776"/>
            </c:manualLayout>
          </c:layout>
          <c:overlay val="0"/>
          <c:spPr>
            <a:noFill/>
            <a:ln>
              <a:noFill/>
            </a:ln>
            <a:effectLst/>
          </c:spPr>
        </c:title>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200" b="0" i="0" u="none" strike="noStrike" kern="1200" baseline="0">
                <a:solidFill>
                  <a:schemeClr val="tx1"/>
                </a:solidFill>
                <a:latin typeface="+mn-lt"/>
                <a:ea typeface="+mn-ea"/>
                <a:cs typeface="+mn-cs"/>
              </a:defRPr>
            </a:pPr>
            <a:endParaRPr lang="en-US"/>
          </a:p>
        </c:txPr>
        <c:crossAx val="-2118945192"/>
        <c:crosses val="autoZero"/>
        <c:auto val="1"/>
        <c:lblAlgn val="ctr"/>
        <c:lblOffset val="100"/>
        <c:noMultiLvlLbl val="0"/>
      </c:catAx>
      <c:valAx>
        <c:axId val="-2118945192"/>
        <c:scaling>
          <c:orientation val="minMax"/>
          <c:max val="9"/>
          <c:min val="0"/>
        </c:scaling>
        <c:delete val="0"/>
        <c:axPos val="l"/>
        <c:majorGridlines>
          <c:spPr>
            <a:ln w="9525" cap="flat" cmpd="sng" algn="ctr">
              <a:noFill/>
              <a:round/>
            </a:ln>
            <a:effectLst/>
          </c:spPr>
        </c:majorGridlines>
        <c:title>
          <c:tx>
            <c:rich>
              <a:bodyPr rot="-5400000" spcFirstLastPara="1" vertOverflow="ellipsis" vert="horz" wrap="square" anchor="ctr" anchorCtr="1"/>
              <a:lstStyle/>
              <a:p>
                <a:pPr>
                  <a:defRPr sz="2400" b="0" i="0" u="none" strike="noStrike" kern="1200" baseline="0">
                    <a:solidFill>
                      <a:schemeClr val="tx1"/>
                    </a:solidFill>
                    <a:latin typeface="+mn-lt"/>
                    <a:ea typeface="+mn-ea"/>
                    <a:cs typeface="+mn-cs"/>
                  </a:defRPr>
                </a:pPr>
                <a:r>
                  <a:rPr lang="en-US" sz="2400" baseline="0">
                    <a:solidFill>
                      <a:schemeClr val="tx1"/>
                    </a:solidFill>
                    <a:latin typeface="Arial" panose="020B0604020202020204" pitchFamily="34" charset="0"/>
                    <a:cs typeface="Arial" panose="020B0604020202020204" pitchFamily="34" charset="0"/>
                  </a:rPr>
                  <a:t>Número de casos</a:t>
                </a:r>
              </a:p>
            </c:rich>
          </c:tx>
          <c:layout>
            <c:manualLayout>
              <c:xMode val="edge"/>
              <c:yMode val="edge"/>
              <c:x val="9.46969696969697E-3"/>
              <c:y val="0.20770171089724901"/>
            </c:manualLayout>
          </c:layout>
          <c:overlay val="0"/>
          <c:spPr>
            <a:noFill/>
            <a:ln>
              <a:noFill/>
            </a:ln>
            <a:effectLst/>
          </c:sp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2200" b="0" i="0" u="none" strike="noStrike" kern="1200" baseline="0">
                <a:solidFill>
                  <a:schemeClr val="tx1"/>
                </a:solidFill>
                <a:latin typeface="+mn-lt"/>
                <a:ea typeface="+mn-ea"/>
                <a:cs typeface="+mn-cs"/>
              </a:defRPr>
            </a:pPr>
            <a:endParaRPr lang="en-US"/>
          </a:p>
        </c:txPr>
        <c:crossAx val="-2118940280"/>
        <c:crosses val="autoZero"/>
        <c:crossBetween val="between"/>
        <c:majorUnit val="2"/>
      </c:valAx>
      <c:spPr>
        <a:noFill/>
        <a:ln>
          <a:noFill/>
        </a:ln>
        <a:effectLst/>
      </c:spPr>
    </c:plotArea>
    <c:plotVisOnly val="1"/>
    <c:dispBlanksAs val="gap"/>
    <c:showDLblsOverMax val="0"/>
  </c:chart>
  <c:spPr>
    <a:noFill/>
    <a:ln>
      <a:noFill/>
    </a:ln>
    <a:effectLst/>
  </c:spPr>
  <c:txPr>
    <a:bodyPr/>
    <a:lstStyle/>
    <a:p>
      <a:pPr>
        <a:defRPr sz="1800" baseline="0"/>
      </a:pPr>
      <a:endParaRPr lang="en-US"/>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800" b="1" dirty="0">
              <a:solidFill>
                <a:schemeClr val="tx1"/>
              </a:solidFill>
              <a:latin typeface="+mn-lt"/>
            </a:rPr>
            <a:t>Detetar, Diagnosticar</a:t>
          </a: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a:solidFill>
                <a:schemeClr val="tx1"/>
              </a:solidFill>
              <a:latin typeface="+mn-lt"/>
            </a:rPr>
            <a:t>Recolher</a:t>
          </a: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a:solidFill>
                <a:schemeClr val="tx1"/>
              </a:solidFill>
              <a:latin typeface="+mn-lt"/>
            </a:rPr>
            <a:t>Interpretar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19161">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99575"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400" b="1" dirty="0" err="1">
              <a:solidFill>
                <a:schemeClr val="tx1"/>
              </a:solidFill>
              <a:latin typeface="+mn-lt"/>
            </a:rPr>
            <a:t>Detectar</a:t>
          </a:r>
          <a:r>
            <a:rPr lang="en-US" sz="2400" b="1" dirty="0">
              <a:solidFill>
                <a:schemeClr val="tx1"/>
              </a:solidFill>
              <a:latin typeface="+mn-lt"/>
            </a:rPr>
            <a:t>, </a:t>
          </a:r>
          <a:r>
            <a:rPr lang="en-US" sz="2400" b="1" dirty="0" err="1">
              <a:solidFill>
                <a:schemeClr val="tx1"/>
              </a:solidFill>
              <a:latin typeface="+mn-lt"/>
            </a:rPr>
            <a:t>diagnosticar</a:t>
          </a:r>
          <a:endParaRPr lang="en-US" sz="2400" b="1" dirty="0">
            <a:solidFill>
              <a:schemeClr val="tx1"/>
            </a:solidFill>
            <a:latin typeface="+mn-lt"/>
          </a:endParaRP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err="1">
              <a:solidFill>
                <a:schemeClr val="tx1"/>
              </a:solidFill>
              <a:latin typeface="+mn-lt"/>
            </a:rPr>
            <a:t>Coletar</a:t>
          </a:r>
          <a:endParaRPr lang="en-US" sz="2800" b="1" dirty="0">
            <a:solidFill>
              <a:schemeClr val="tx1"/>
            </a:solidFill>
            <a:latin typeface="+mn-lt"/>
          </a:endParaRP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dirty="0" err="1">
              <a:solidFill>
                <a:schemeClr val="tx1"/>
              </a:solidFill>
              <a:latin typeface="+mn-lt"/>
            </a:rPr>
            <a:t>Interpretar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26550" custScaleY="118958">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2724"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3208"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400" b="1" dirty="0" err="1">
              <a:solidFill>
                <a:schemeClr val="tx1"/>
              </a:solidFill>
              <a:latin typeface="+mn-lt"/>
            </a:rPr>
            <a:t>Detectar</a:t>
          </a:r>
          <a:r>
            <a:rPr lang="en-US" sz="2400" b="1" dirty="0">
              <a:solidFill>
                <a:schemeClr val="tx1"/>
              </a:solidFill>
              <a:latin typeface="+mn-lt"/>
            </a:rPr>
            <a:t>, </a:t>
          </a:r>
          <a:r>
            <a:rPr lang="en-US" sz="2400" b="1" dirty="0" err="1">
              <a:solidFill>
                <a:schemeClr val="tx1"/>
              </a:solidFill>
              <a:latin typeface="+mn-lt"/>
            </a:rPr>
            <a:t>diagnosticar</a:t>
          </a:r>
          <a:endParaRPr lang="en-US" sz="2400" b="1" dirty="0">
            <a:solidFill>
              <a:schemeClr val="tx1"/>
            </a:solidFill>
            <a:latin typeface="+mn-lt"/>
          </a:endParaRP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err="1">
              <a:solidFill>
                <a:schemeClr val="tx1"/>
              </a:solidFill>
              <a:latin typeface="+mn-lt"/>
            </a:rPr>
            <a:t>Coletar</a:t>
          </a:r>
          <a:endParaRPr lang="en-US" sz="2800" b="1" dirty="0">
            <a:solidFill>
              <a:schemeClr val="tx1"/>
            </a:solidFill>
            <a:latin typeface="+mn-lt"/>
          </a:endParaRP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dirty="0" err="1">
              <a:solidFill>
                <a:schemeClr val="tx1"/>
              </a:solidFill>
              <a:latin typeface="+mn-lt"/>
            </a:rPr>
            <a:t>Interpretar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26550" custScaleY="118958">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2724"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3208"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400" b="1" dirty="0" err="1">
              <a:solidFill>
                <a:schemeClr val="tx1"/>
              </a:solidFill>
              <a:latin typeface="+mn-lt"/>
            </a:rPr>
            <a:t>Detectar</a:t>
          </a:r>
          <a:r>
            <a:rPr lang="en-US" sz="2400" b="1" dirty="0">
              <a:solidFill>
                <a:schemeClr val="tx1"/>
              </a:solidFill>
              <a:latin typeface="+mn-lt"/>
            </a:rPr>
            <a:t>, </a:t>
          </a:r>
          <a:r>
            <a:rPr lang="en-US" sz="2400" b="1" dirty="0" err="1">
              <a:solidFill>
                <a:schemeClr val="tx1"/>
              </a:solidFill>
              <a:latin typeface="+mn-lt"/>
            </a:rPr>
            <a:t>diagnosticar</a:t>
          </a:r>
          <a:endParaRPr lang="en-US" sz="2400" b="1" dirty="0">
            <a:solidFill>
              <a:schemeClr val="tx1"/>
            </a:solidFill>
            <a:latin typeface="+mn-lt"/>
          </a:endParaRP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err="1">
              <a:solidFill>
                <a:schemeClr val="tx1"/>
              </a:solidFill>
              <a:latin typeface="+mn-lt"/>
            </a:rPr>
            <a:t>Coletar</a:t>
          </a:r>
          <a:endParaRPr lang="en-US" sz="2800" b="1" dirty="0">
            <a:solidFill>
              <a:schemeClr val="tx1"/>
            </a:solidFill>
            <a:latin typeface="+mn-lt"/>
          </a:endParaRP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dirty="0" err="1">
              <a:solidFill>
                <a:schemeClr val="tx1"/>
              </a:solidFill>
              <a:latin typeface="+mn-lt"/>
            </a:rPr>
            <a:t>Interpretar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26550" custScaleY="118958">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2724"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3208"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40933" y="-100911"/>
          <a:ext cx="7267426" cy="4909295"/>
        </a:xfrm>
        <a:prstGeom prst="circularArrow">
          <a:avLst>
            <a:gd name="adj1" fmla="val 5274"/>
            <a:gd name="adj2" fmla="val 312630"/>
            <a:gd name="adj3" fmla="val 13859409"/>
            <a:gd name="adj4" fmla="val 17346269"/>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950901" y="1619"/>
          <a:ext cx="2247491"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Detetar, Diagnosticar</a:t>
          </a:r>
        </a:p>
      </dsp:txBody>
      <dsp:txXfrm>
        <a:off x="3996937" y="47655"/>
        <a:ext cx="2155419" cy="850976"/>
      </dsp:txXfrm>
    </dsp:sp>
    <dsp:sp modelId="{1695DC22-9A36-4B48-AEFF-7E4FDFC1713F}">
      <dsp:nvSpPr>
        <dsp:cNvPr id="0" name=""/>
        <dsp:cNvSpPr/>
      </dsp:nvSpPr>
      <dsp:spPr>
        <a:xfrm>
          <a:off x="7001195" y="928908"/>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Recolher</a:t>
          </a:r>
        </a:p>
      </dsp:txBody>
      <dsp:txXfrm>
        <a:off x="7047231" y="974944"/>
        <a:ext cx="1794024" cy="850976"/>
      </dsp:txXfrm>
    </dsp:sp>
    <dsp:sp modelId="{07166AA7-B419-46BE-8707-58768C01B0F0}">
      <dsp:nvSpPr>
        <dsp:cNvPr id="0" name=""/>
        <dsp:cNvSpPr/>
      </dsp:nvSpPr>
      <dsp:spPr>
        <a:xfrm>
          <a:off x="6940446" y="2986004"/>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86482" y="3032040"/>
        <a:ext cx="1794024" cy="850976"/>
      </dsp:txXfrm>
    </dsp:sp>
    <dsp:sp modelId="{03ED3239-7976-43C1-9470-0A426C83A8ED}">
      <dsp:nvSpPr>
        <dsp:cNvPr id="0" name=""/>
        <dsp:cNvSpPr/>
      </dsp:nvSpPr>
      <dsp:spPr>
        <a:xfrm>
          <a:off x="4202138" y="3986440"/>
          <a:ext cx="1878080"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a:solidFill>
                <a:schemeClr val="tx1"/>
              </a:solidFill>
              <a:latin typeface="+mn-lt"/>
            </a:rPr>
            <a:t>Interpretar</a:t>
          </a:r>
          <a:endParaRPr lang="en-US" sz="2800" b="1" kern="1200" dirty="0">
            <a:solidFill>
              <a:schemeClr val="tx1"/>
            </a:solidFill>
            <a:latin typeface="+mn-lt"/>
          </a:endParaRPr>
        </a:p>
      </dsp:txBody>
      <dsp:txXfrm>
        <a:off x="4248174" y="4032476"/>
        <a:ext cx="1786008" cy="850976"/>
      </dsp:txXfrm>
    </dsp:sp>
    <dsp:sp modelId="{CB7BE2BC-AC16-42C7-9D95-B7BD321D88D7}">
      <dsp:nvSpPr>
        <dsp:cNvPr id="0" name=""/>
        <dsp:cNvSpPr/>
      </dsp:nvSpPr>
      <dsp:spPr>
        <a:xfrm>
          <a:off x="733556" y="3028598"/>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79592" y="3074634"/>
        <a:ext cx="2633035" cy="850976"/>
      </dsp:txXfrm>
    </dsp:sp>
    <dsp:sp modelId="{74BED3F0-1F3F-4B93-9710-4F13C5417E70}">
      <dsp:nvSpPr>
        <dsp:cNvPr id="0" name=""/>
        <dsp:cNvSpPr/>
      </dsp:nvSpPr>
      <dsp:spPr>
        <a:xfrm>
          <a:off x="671196" y="928910"/>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717232" y="974946"/>
        <a:ext cx="2127486" cy="8509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28089" y="-99646"/>
          <a:ext cx="7267426" cy="4909295"/>
        </a:xfrm>
        <a:prstGeom prst="circularArrow">
          <a:avLst>
            <a:gd name="adj1" fmla="val 5274"/>
            <a:gd name="adj2" fmla="val 312630"/>
            <a:gd name="adj3" fmla="val 13719622"/>
            <a:gd name="adj4" fmla="val 17431383"/>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868374" y="-43075"/>
          <a:ext cx="2386855" cy="1121831"/>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err="1">
              <a:solidFill>
                <a:schemeClr val="tx1"/>
              </a:solidFill>
              <a:latin typeface="+mn-lt"/>
            </a:rPr>
            <a:t>Detectar</a:t>
          </a:r>
          <a:r>
            <a:rPr lang="en-US" sz="2400" b="1" kern="1200" dirty="0">
              <a:solidFill>
                <a:schemeClr val="tx1"/>
              </a:solidFill>
              <a:latin typeface="+mn-lt"/>
            </a:rPr>
            <a:t>, </a:t>
          </a:r>
          <a:r>
            <a:rPr lang="en-US" sz="2400" b="1" kern="1200" dirty="0" err="1">
              <a:solidFill>
                <a:schemeClr val="tx1"/>
              </a:solidFill>
              <a:latin typeface="+mn-lt"/>
            </a:rPr>
            <a:t>diagnosticar</a:t>
          </a:r>
          <a:endParaRPr lang="en-US" sz="2400" b="1" kern="1200" dirty="0">
            <a:solidFill>
              <a:schemeClr val="tx1"/>
            </a:solidFill>
            <a:latin typeface="+mn-lt"/>
          </a:endParaRPr>
        </a:p>
      </dsp:txBody>
      <dsp:txXfrm>
        <a:off x="3923137" y="11688"/>
        <a:ext cx="2277329" cy="1012305"/>
      </dsp:txXfrm>
    </dsp:sp>
    <dsp:sp modelId="{1695DC22-9A36-4B48-AEFF-7E4FDFC1713F}">
      <dsp:nvSpPr>
        <dsp:cNvPr id="0" name=""/>
        <dsp:cNvSpPr/>
      </dsp:nvSpPr>
      <dsp:spPr>
        <a:xfrm>
          <a:off x="6988351" y="973604"/>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Coletar</a:t>
          </a:r>
          <a:endParaRPr lang="en-US" sz="2800" b="1" kern="1200" dirty="0">
            <a:solidFill>
              <a:schemeClr val="tx1"/>
            </a:solidFill>
            <a:latin typeface="+mn-lt"/>
          </a:endParaRPr>
        </a:p>
      </dsp:txBody>
      <dsp:txXfrm>
        <a:off x="7034387" y="1019640"/>
        <a:ext cx="1794024" cy="850976"/>
      </dsp:txXfrm>
    </dsp:sp>
    <dsp:sp modelId="{07166AA7-B419-46BE-8707-58768C01B0F0}">
      <dsp:nvSpPr>
        <dsp:cNvPr id="0" name=""/>
        <dsp:cNvSpPr/>
      </dsp:nvSpPr>
      <dsp:spPr>
        <a:xfrm>
          <a:off x="6901913" y="3030699"/>
          <a:ext cx="1937473"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47949" y="3076735"/>
        <a:ext cx="1845401" cy="850976"/>
      </dsp:txXfrm>
    </dsp:sp>
    <dsp:sp modelId="{03ED3239-7976-43C1-9470-0A426C83A8ED}">
      <dsp:nvSpPr>
        <dsp:cNvPr id="0" name=""/>
        <dsp:cNvSpPr/>
      </dsp:nvSpPr>
      <dsp:spPr>
        <a:xfrm>
          <a:off x="4060728" y="4029516"/>
          <a:ext cx="2135212"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Interpretar</a:t>
          </a:r>
          <a:endParaRPr lang="en-US" sz="2800" b="1" kern="1200" dirty="0">
            <a:solidFill>
              <a:schemeClr val="tx1"/>
            </a:solidFill>
            <a:latin typeface="+mn-lt"/>
          </a:endParaRPr>
        </a:p>
      </dsp:txBody>
      <dsp:txXfrm>
        <a:off x="4106764" y="4075552"/>
        <a:ext cx="2043140" cy="850976"/>
      </dsp:txXfrm>
    </dsp:sp>
    <dsp:sp modelId="{CB7BE2BC-AC16-42C7-9D95-B7BD321D88D7}">
      <dsp:nvSpPr>
        <dsp:cNvPr id="0" name=""/>
        <dsp:cNvSpPr/>
      </dsp:nvSpPr>
      <dsp:spPr>
        <a:xfrm>
          <a:off x="720712" y="3073293"/>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66748" y="3119329"/>
        <a:ext cx="2633035" cy="850976"/>
      </dsp:txXfrm>
    </dsp:sp>
    <dsp:sp modelId="{74BED3F0-1F3F-4B93-9710-4F13C5417E70}">
      <dsp:nvSpPr>
        <dsp:cNvPr id="0" name=""/>
        <dsp:cNvSpPr/>
      </dsp:nvSpPr>
      <dsp:spPr>
        <a:xfrm>
          <a:off x="658351" y="973606"/>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704387" y="1019642"/>
        <a:ext cx="2127486" cy="85097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28089" y="-99646"/>
          <a:ext cx="7267426" cy="4909295"/>
        </a:xfrm>
        <a:prstGeom prst="circularArrow">
          <a:avLst>
            <a:gd name="adj1" fmla="val 5274"/>
            <a:gd name="adj2" fmla="val 312630"/>
            <a:gd name="adj3" fmla="val 13719622"/>
            <a:gd name="adj4" fmla="val 17431383"/>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868374" y="-43075"/>
          <a:ext cx="2386855" cy="1121831"/>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err="1">
              <a:solidFill>
                <a:schemeClr val="tx1"/>
              </a:solidFill>
              <a:latin typeface="+mn-lt"/>
            </a:rPr>
            <a:t>Detectar</a:t>
          </a:r>
          <a:r>
            <a:rPr lang="en-US" sz="2400" b="1" kern="1200" dirty="0">
              <a:solidFill>
                <a:schemeClr val="tx1"/>
              </a:solidFill>
              <a:latin typeface="+mn-lt"/>
            </a:rPr>
            <a:t>, </a:t>
          </a:r>
          <a:r>
            <a:rPr lang="en-US" sz="2400" b="1" kern="1200" dirty="0" err="1">
              <a:solidFill>
                <a:schemeClr val="tx1"/>
              </a:solidFill>
              <a:latin typeface="+mn-lt"/>
            </a:rPr>
            <a:t>diagnosticar</a:t>
          </a:r>
          <a:endParaRPr lang="en-US" sz="2400" b="1" kern="1200" dirty="0">
            <a:solidFill>
              <a:schemeClr val="tx1"/>
            </a:solidFill>
            <a:latin typeface="+mn-lt"/>
          </a:endParaRPr>
        </a:p>
      </dsp:txBody>
      <dsp:txXfrm>
        <a:off x="3923137" y="11688"/>
        <a:ext cx="2277329" cy="1012305"/>
      </dsp:txXfrm>
    </dsp:sp>
    <dsp:sp modelId="{1695DC22-9A36-4B48-AEFF-7E4FDFC1713F}">
      <dsp:nvSpPr>
        <dsp:cNvPr id="0" name=""/>
        <dsp:cNvSpPr/>
      </dsp:nvSpPr>
      <dsp:spPr>
        <a:xfrm>
          <a:off x="6988351" y="973604"/>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Coletar</a:t>
          </a:r>
          <a:endParaRPr lang="en-US" sz="2800" b="1" kern="1200" dirty="0">
            <a:solidFill>
              <a:schemeClr val="tx1"/>
            </a:solidFill>
            <a:latin typeface="+mn-lt"/>
          </a:endParaRPr>
        </a:p>
      </dsp:txBody>
      <dsp:txXfrm>
        <a:off x="7034387" y="1019640"/>
        <a:ext cx="1794024" cy="850976"/>
      </dsp:txXfrm>
    </dsp:sp>
    <dsp:sp modelId="{07166AA7-B419-46BE-8707-58768C01B0F0}">
      <dsp:nvSpPr>
        <dsp:cNvPr id="0" name=""/>
        <dsp:cNvSpPr/>
      </dsp:nvSpPr>
      <dsp:spPr>
        <a:xfrm>
          <a:off x="6901913" y="3030699"/>
          <a:ext cx="1937473"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47949" y="3076735"/>
        <a:ext cx="1845401" cy="850976"/>
      </dsp:txXfrm>
    </dsp:sp>
    <dsp:sp modelId="{03ED3239-7976-43C1-9470-0A426C83A8ED}">
      <dsp:nvSpPr>
        <dsp:cNvPr id="0" name=""/>
        <dsp:cNvSpPr/>
      </dsp:nvSpPr>
      <dsp:spPr>
        <a:xfrm>
          <a:off x="4060728" y="4029516"/>
          <a:ext cx="2135212"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Interpretar</a:t>
          </a:r>
          <a:endParaRPr lang="en-US" sz="2800" b="1" kern="1200" dirty="0">
            <a:solidFill>
              <a:schemeClr val="tx1"/>
            </a:solidFill>
            <a:latin typeface="+mn-lt"/>
          </a:endParaRPr>
        </a:p>
      </dsp:txBody>
      <dsp:txXfrm>
        <a:off x="4106764" y="4075552"/>
        <a:ext cx="2043140" cy="850976"/>
      </dsp:txXfrm>
    </dsp:sp>
    <dsp:sp modelId="{CB7BE2BC-AC16-42C7-9D95-B7BD321D88D7}">
      <dsp:nvSpPr>
        <dsp:cNvPr id="0" name=""/>
        <dsp:cNvSpPr/>
      </dsp:nvSpPr>
      <dsp:spPr>
        <a:xfrm>
          <a:off x="720712" y="3073293"/>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66748" y="3119329"/>
        <a:ext cx="2633035" cy="850976"/>
      </dsp:txXfrm>
    </dsp:sp>
    <dsp:sp modelId="{74BED3F0-1F3F-4B93-9710-4F13C5417E70}">
      <dsp:nvSpPr>
        <dsp:cNvPr id="0" name=""/>
        <dsp:cNvSpPr/>
      </dsp:nvSpPr>
      <dsp:spPr>
        <a:xfrm>
          <a:off x="658351" y="973606"/>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704387" y="1019642"/>
        <a:ext cx="2127486" cy="85097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28089" y="-99646"/>
          <a:ext cx="7267426" cy="4909295"/>
        </a:xfrm>
        <a:prstGeom prst="circularArrow">
          <a:avLst>
            <a:gd name="adj1" fmla="val 5274"/>
            <a:gd name="adj2" fmla="val 312630"/>
            <a:gd name="adj3" fmla="val 13719622"/>
            <a:gd name="adj4" fmla="val 17431383"/>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868374" y="-43075"/>
          <a:ext cx="2386855" cy="1121831"/>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err="1">
              <a:solidFill>
                <a:schemeClr val="tx1"/>
              </a:solidFill>
              <a:latin typeface="+mn-lt"/>
            </a:rPr>
            <a:t>Detectar</a:t>
          </a:r>
          <a:r>
            <a:rPr lang="en-US" sz="2400" b="1" kern="1200" dirty="0">
              <a:solidFill>
                <a:schemeClr val="tx1"/>
              </a:solidFill>
              <a:latin typeface="+mn-lt"/>
            </a:rPr>
            <a:t>, </a:t>
          </a:r>
          <a:r>
            <a:rPr lang="en-US" sz="2400" b="1" kern="1200" dirty="0" err="1">
              <a:solidFill>
                <a:schemeClr val="tx1"/>
              </a:solidFill>
              <a:latin typeface="+mn-lt"/>
            </a:rPr>
            <a:t>diagnosticar</a:t>
          </a:r>
          <a:endParaRPr lang="en-US" sz="2400" b="1" kern="1200" dirty="0">
            <a:solidFill>
              <a:schemeClr val="tx1"/>
            </a:solidFill>
            <a:latin typeface="+mn-lt"/>
          </a:endParaRPr>
        </a:p>
      </dsp:txBody>
      <dsp:txXfrm>
        <a:off x="3923137" y="11688"/>
        <a:ext cx="2277329" cy="1012305"/>
      </dsp:txXfrm>
    </dsp:sp>
    <dsp:sp modelId="{1695DC22-9A36-4B48-AEFF-7E4FDFC1713F}">
      <dsp:nvSpPr>
        <dsp:cNvPr id="0" name=""/>
        <dsp:cNvSpPr/>
      </dsp:nvSpPr>
      <dsp:spPr>
        <a:xfrm>
          <a:off x="6988351" y="973604"/>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Coletar</a:t>
          </a:r>
          <a:endParaRPr lang="en-US" sz="2800" b="1" kern="1200" dirty="0">
            <a:solidFill>
              <a:schemeClr val="tx1"/>
            </a:solidFill>
            <a:latin typeface="+mn-lt"/>
          </a:endParaRPr>
        </a:p>
      </dsp:txBody>
      <dsp:txXfrm>
        <a:off x="7034387" y="1019640"/>
        <a:ext cx="1794024" cy="850976"/>
      </dsp:txXfrm>
    </dsp:sp>
    <dsp:sp modelId="{07166AA7-B419-46BE-8707-58768C01B0F0}">
      <dsp:nvSpPr>
        <dsp:cNvPr id="0" name=""/>
        <dsp:cNvSpPr/>
      </dsp:nvSpPr>
      <dsp:spPr>
        <a:xfrm>
          <a:off x="6901913" y="3030699"/>
          <a:ext cx="1937473"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47949" y="3076735"/>
        <a:ext cx="1845401" cy="850976"/>
      </dsp:txXfrm>
    </dsp:sp>
    <dsp:sp modelId="{03ED3239-7976-43C1-9470-0A426C83A8ED}">
      <dsp:nvSpPr>
        <dsp:cNvPr id="0" name=""/>
        <dsp:cNvSpPr/>
      </dsp:nvSpPr>
      <dsp:spPr>
        <a:xfrm>
          <a:off x="4060728" y="4029516"/>
          <a:ext cx="2135212"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Interpretar</a:t>
          </a:r>
          <a:endParaRPr lang="en-US" sz="2800" b="1" kern="1200" dirty="0">
            <a:solidFill>
              <a:schemeClr val="tx1"/>
            </a:solidFill>
            <a:latin typeface="+mn-lt"/>
          </a:endParaRPr>
        </a:p>
      </dsp:txBody>
      <dsp:txXfrm>
        <a:off x="4106764" y="4075552"/>
        <a:ext cx="2043140" cy="850976"/>
      </dsp:txXfrm>
    </dsp:sp>
    <dsp:sp modelId="{CB7BE2BC-AC16-42C7-9D95-B7BD321D88D7}">
      <dsp:nvSpPr>
        <dsp:cNvPr id="0" name=""/>
        <dsp:cNvSpPr/>
      </dsp:nvSpPr>
      <dsp:spPr>
        <a:xfrm>
          <a:off x="720712" y="3073293"/>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66748" y="3119329"/>
        <a:ext cx="2633035" cy="850976"/>
      </dsp:txXfrm>
    </dsp:sp>
    <dsp:sp modelId="{74BED3F0-1F3F-4B93-9710-4F13C5417E70}">
      <dsp:nvSpPr>
        <dsp:cNvPr id="0" name=""/>
        <dsp:cNvSpPr/>
      </dsp:nvSpPr>
      <dsp:spPr>
        <a:xfrm>
          <a:off x="658351" y="973606"/>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704387" y="1019642"/>
        <a:ext cx="2127486" cy="850976"/>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0.14729</cdr:x>
      <cdr:y>0.02941</cdr:y>
    </cdr:from>
    <cdr:to>
      <cdr:x>0.96218</cdr:x>
      <cdr:y>0.2351</cdr:y>
    </cdr:to>
    <cdr:sp macro="" textlink="">
      <cdr:nvSpPr>
        <cdr:cNvPr id="2" name="TextBox 1">
          <a:extLst xmlns:a="http://schemas.openxmlformats.org/drawingml/2006/main">
            <a:ext uri="{FF2B5EF4-FFF2-40B4-BE49-F238E27FC236}">
              <a16:creationId xmlns:a16="http://schemas.microsoft.com/office/drawing/2014/main" id="{EA831F5D-E7F6-4C23-A5A2-3554A07E397C}"/>
            </a:ext>
          </a:extLst>
        </cdr:cNvPr>
        <cdr:cNvSpPr txBox="1"/>
      </cdr:nvSpPr>
      <cdr:spPr>
        <a:xfrm xmlns:a="http://schemas.openxmlformats.org/drawingml/2006/main">
          <a:off x="1548843" y="136423"/>
          <a:ext cx="8569057" cy="954107"/>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algn="l" rtl="0" eaLnBrk="0" fontAlgn="base" hangingPunct="0">
            <a:spcBef>
              <a:spcPct val="0"/>
            </a:spcBef>
            <a:spcAft>
              <a:spcPct val="0"/>
            </a:spcAft>
            <a:defRPr kern="1200">
              <a:solidFill>
                <a:schemeClr val="tx1"/>
              </a:solidFill>
              <a:latin typeface="Courier New" panose="02070309020205020404" pitchFamily="49"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ourier New" panose="02070309020205020404" pitchFamily="49"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ourier New" panose="02070309020205020404" pitchFamily="49"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ourier New" panose="02070309020205020404" pitchFamily="49"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ourier New" panose="02070309020205020404" pitchFamily="49" charset="0"/>
              <a:ea typeface="+mn-ea"/>
              <a:cs typeface="Arial" panose="020B0604020202020204" pitchFamily="34" charset="0"/>
            </a:defRPr>
          </a:lvl5pPr>
          <a:lvl6pPr marL="2286000" algn="l" defTabSz="914400" rtl="0" eaLnBrk="1" latinLnBrk="0" hangingPunct="1">
            <a:defRPr kern="1200">
              <a:solidFill>
                <a:schemeClr val="tx1"/>
              </a:solidFill>
              <a:latin typeface="Courier New" panose="02070309020205020404" pitchFamily="49" charset="0"/>
              <a:ea typeface="+mn-ea"/>
              <a:cs typeface="Arial" panose="020B0604020202020204" pitchFamily="34" charset="0"/>
            </a:defRPr>
          </a:lvl6pPr>
          <a:lvl7pPr marL="2743200" algn="l" defTabSz="914400" rtl="0" eaLnBrk="1" latinLnBrk="0" hangingPunct="1">
            <a:defRPr kern="1200">
              <a:solidFill>
                <a:schemeClr val="tx1"/>
              </a:solidFill>
              <a:latin typeface="Courier New" panose="02070309020205020404" pitchFamily="49" charset="0"/>
              <a:ea typeface="+mn-ea"/>
              <a:cs typeface="Arial" panose="020B0604020202020204" pitchFamily="34" charset="0"/>
            </a:defRPr>
          </a:lvl7pPr>
          <a:lvl8pPr marL="3200400" algn="l" defTabSz="914400" rtl="0" eaLnBrk="1" latinLnBrk="0" hangingPunct="1">
            <a:defRPr kern="1200">
              <a:solidFill>
                <a:schemeClr val="tx1"/>
              </a:solidFill>
              <a:latin typeface="Courier New" panose="02070309020205020404" pitchFamily="49" charset="0"/>
              <a:ea typeface="+mn-ea"/>
              <a:cs typeface="Arial" panose="020B0604020202020204" pitchFamily="34" charset="0"/>
            </a:defRPr>
          </a:lvl8pPr>
          <a:lvl9pPr marL="3657600" algn="l" defTabSz="914400" rtl="0" eaLnBrk="1" latinLnBrk="0" hangingPunct="1">
            <a:defRPr kern="1200">
              <a:solidFill>
                <a:schemeClr val="tx1"/>
              </a:solidFill>
              <a:latin typeface="Courier New" panose="02070309020205020404" pitchFamily="49" charset="0"/>
              <a:ea typeface="+mn-ea"/>
              <a:cs typeface="Arial" panose="020B0604020202020204" pitchFamily="34" charset="0"/>
            </a:defRPr>
          </a:lvl9pPr>
        </a:lstStyle>
        <a:p xmlns:a="http://schemas.openxmlformats.org/drawingml/2006/main">
          <a:pPr algn="ctr"/>
          <a:r>
            <a:rPr lang="en-US" sz="2800" b="1" dirty="0">
              <a:latin typeface="Arial" panose="020B0604020202020204" pitchFamily="34" charset="0"/>
              <a:cs typeface="Arial" panose="020B0604020202020204" pitchFamily="34" charset="0"/>
            </a:rPr>
            <a:t>Casos </a:t>
          </a:r>
          <a:r>
            <a:rPr lang="en-US" sz="2800" b="1" dirty="0" err="1">
              <a:latin typeface="Arial" panose="020B0604020202020204" pitchFamily="34" charset="0"/>
              <a:cs typeface="Arial" panose="020B0604020202020204" pitchFamily="34" charset="0"/>
            </a:rPr>
            <a:t>notificados</a:t>
          </a:r>
          <a:r>
            <a:rPr lang="en-US" sz="2800" b="1" dirty="0">
              <a:latin typeface="Arial" panose="020B0604020202020204" pitchFamily="34" charset="0"/>
              <a:cs typeface="Arial" panose="020B0604020202020204" pitchFamily="34" charset="0"/>
            </a:rPr>
            <a:t> de </a:t>
          </a:r>
          <a:r>
            <a:rPr lang="en-US" sz="2800" b="1" dirty="0" err="1">
              <a:latin typeface="Arial" panose="020B0604020202020204" pitchFamily="34" charset="0"/>
              <a:cs typeface="Arial" panose="020B0604020202020204" pitchFamily="34" charset="0"/>
            </a:rPr>
            <a:t>diarreia</a:t>
          </a:r>
          <a:r>
            <a:rPr lang="en-US" sz="2800" b="1" dirty="0">
              <a:latin typeface="Arial" panose="020B0604020202020204" pitchFamily="34" charset="0"/>
              <a:cs typeface="Arial" panose="020B0604020202020204" pitchFamily="34" charset="0"/>
            </a:rPr>
            <a:t> com </a:t>
          </a:r>
          <a:r>
            <a:rPr lang="en-US" sz="2800" b="1" dirty="0" err="1">
              <a:latin typeface="Arial" panose="020B0604020202020204" pitchFamily="34" charset="0"/>
              <a:cs typeface="Arial" panose="020B0604020202020204" pitchFamily="34" charset="0"/>
            </a:rPr>
            <a:t>sangue</a:t>
          </a:r>
          <a:r>
            <a:rPr lang="en-US" sz="2800" b="1" dirty="0">
              <a:latin typeface="Arial" panose="020B0604020202020204" pitchFamily="34" charset="0"/>
              <a:cs typeface="Arial" panose="020B0604020202020204" pitchFamily="34" charset="0"/>
            </a:rPr>
            <a:t> </a:t>
          </a:r>
          <a:r>
            <a:rPr lang="en-US" sz="2800" b="1" dirty="0" err="1">
              <a:latin typeface="Arial" panose="020B0604020202020204" pitchFamily="34" charset="0"/>
              <a:cs typeface="Arial" panose="020B0604020202020204" pitchFamily="34" charset="0"/>
            </a:rPr>
            <a:t>por</a:t>
          </a:r>
          <a:r>
            <a:rPr lang="en-US" sz="2800" b="1" dirty="0">
              <a:latin typeface="Arial" panose="020B0604020202020204" pitchFamily="34" charset="0"/>
              <a:cs typeface="Arial" panose="020B0604020202020204" pitchFamily="34" charset="0"/>
            </a:rPr>
            <a:t> </a:t>
          </a:r>
          <a:r>
            <a:rPr lang="en-US" sz="2800" b="1" dirty="0" err="1">
              <a:latin typeface="Arial" panose="020B0604020202020204" pitchFamily="34" charset="0"/>
              <a:cs typeface="Arial" panose="020B0604020202020204" pitchFamily="34" charset="0"/>
            </a:rPr>
            <a:t>semana</a:t>
          </a:r>
          <a:r>
            <a:rPr lang="en-US" sz="2800" b="1" dirty="0">
              <a:latin typeface="Arial" panose="020B0604020202020204" pitchFamily="34" charset="0"/>
              <a:cs typeface="Arial" panose="020B0604020202020204" pitchFamily="34" charset="0"/>
            </a:rPr>
            <a:t> </a:t>
          </a:r>
          <a:r>
            <a:rPr lang="en-US" sz="2800" b="1" dirty="0" err="1">
              <a:latin typeface="Arial" panose="020B0604020202020204" pitchFamily="34" charset="0"/>
              <a:cs typeface="Arial" panose="020B0604020202020204" pitchFamily="34" charset="0"/>
            </a:rPr>
            <a:t>epidemiológica</a:t>
          </a:r>
          <a:endParaRPr lang="en-US" sz="2800" b="1" dirty="0">
            <a:latin typeface="Arial" panose="020B0604020202020204" pitchFamily="34" charset="0"/>
            <a:cs typeface="Arial" panose="020B0604020202020204" pitchFamily="34" charset="0"/>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902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lvl1pPr defTabSz="931112" eaLnBrk="1" hangingPunct="1">
              <a:lnSpc>
                <a:spcPct val="100000"/>
              </a:lnSpc>
              <a:defRPr sz="1200">
                <a:latin typeface="Arial" charset="0"/>
                <a:cs typeface="Arial" charset="0"/>
              </a:defRPr>
            </a:lvl1pPr>
          </a:lstStyle>
          <a:p>
            <a:pPr>
              <a:defRPr/>
            </a:pPr>
            <a:endParaRPr lang="en-US"/>
          </a:p>
        </p:txBody>
      </p:sp>
      <p:sp>
        <p:nvSpPr>
          <p:cNvPr id="129027"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lvl1pPr algn="r" defTabSz="931112" eaLnBrk="1" hangingPunct="1">
              <a:lnSpc>
                <a:spcPct val="100000"/>
              </a:lnSpc>
              <a:defRPr sz="1200">
                <a:latin typeface="Arial" charset="0"/>
                <a:cs typeface="Arial" charset="0"/>
              </a:defRPr>
            </a:lvl1pPr>
          </a:lstStyle>
          <a:p>
            <a:pPr>
              <a:defRPr/>
            </a:pPr>
            <a:endParaRPr lang="en-US"/>
          </a:p>
        </p:txBody>
      </p:sp>
      <p:sp>
        <p:nvSpPr>
          <p:cNvPr id="129028"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3169" tIns="46585" rIns="93169" bIns="46585" numCol="1" anchor="b" anchorCtr="0" compatLnSpc="1">
            <a:prstTxWarp prst="textNoShape">
              <a:avLst/>
            </a:prstTxWarp>
          </a:bodyPr>
          <a:lstStyle>
            <a:lvl1pPr defTabSz="931112" eaLnBrk="1" hangingPunct="1">
              <a:lnSpc>
                <a:spcPct val="100000"/>
              </a:lnSpc>
              <a:defRPr sz="1200">
                <a:latin typeface="Arial" charset="0"/>
                <a:cs typeface="Arial" charset="0"/>
              </a:defRPr>
            </a:lvl1pPr>
          </a:lstStyle>
          <a:p>
            <a:pPr>
              <a:defRPr/>
            </a:pPr>
            <a:endParaRPr lang="en-US"/>
          </a:p>
        </p:txBody>
      </p:sp>
      <p:sp>
        <p:nvSpPr>
          <p:cNvPr id="129029"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3169" tIns="46585" rIns="93169" bIns="46585" numCol="1" anchor="b" anchorCtr="0" compatLnSpc="1">
            <a:prstTxWarp prst="textNoShape">
              <a:avLst/>
            </a:prstTxWarp>
          </a:bodyPr>
          <a:lstStyle>
            <a:lvl1pPr algn="r" defTabSz="930275" eaLnBrk="1" hangingPunct="1">
              <a:lnSpc>
                <a:spcPct val="100000"/>
              </a:lnSpc>
              <a:defRPr sz="1200">
                <a:latin typeface="Arial" panose="020B0604020202020204" pitchFamily="34" charset="0"/>
              </a:defRPr>
            </a:lvl1pPr>
          </a:lstStyle>
          <a:p>
            <a:pPr>
              <a:defRPr/>
            </a:pPr>
            <a:fld id="{1E284C8D-8C70-4E28-9F82-97EE1B23B9F4}"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lvl1pPr defTabSz="931112" eaLnBrk="1" hangingPunct="1">
              <a:lnSpc>
                <a:spcPct val="100000"/>
              </a:lnSpc>
              <a:defRPr sz="1200">
                <a:latin typeface="Arial" charset="0"/>
                <a:cs typeface="Arial" charset="0"/>
              </a:defRPr>
            </a:lvl1pPr>
          </a:lstStyle>
          <a:p>
            <a:pPr>
              <a:defRPr/>
            </a:pPr>
            <a:endParaRPr lang="en-US"/>
          </a:p>
        </p:txBody>
      </p:sp>
      <p:sp>
        <p:nvSpPr>
          <p:cNvPr id="26627"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lvl1pPr algn="r" defTabSz="931112" eaLnBrk="1" hangingPunct="1">
              <a:lnSpc>
                <a:spcPct val="100000"/>
              </a:lnSpc>
              <a:defRPr sz="1200">
                <a:latin typeface="Arial" charset="0"/>
                <a:cs typeface="Arial" charset="0"/>
              </a:defRPr>
            </a:lvl1pPr>
          </a:lstStyle>
          <a:p>
            <a:pPr>
              <a:defRPr/>
            </a:pPr>
            <a:endParaRPr lang="en-US"/>
          </a:p>
        </p:txBody>
      </p:sp>
      <p:sp>
        <p:nvSpPr>
          <p:cNvPr id="18436" name="Rectangle 4"/>
          <p:cNvSpPr>
            <a:spLocks noGrp="1" noRot="1" noChangeAspect="1" noChangeArrowheads="1" noTextEdit="1"/>
          </p:cNvSpPr>
          <p:nvPr>
            <p:ph type="sldImg" idx="2"/>
          </p:nvPr>
        </p:nvSpPr>
        <p:spPr bwMode="auto">
          <a:xfrm>
            <a:off x="409575" y="698500"/>
            <a:ext cx="6192838" cy="34845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9" name="Rectangle 5"/>
          <p:cNvSpPr>
            <a:spLocks noGrp="1" noChangeArrowheads="1"/>
          </p:cNvSpPr>
          <p:nvPr>
            <p:ph type="body" sz="quarter" idx="3"/>
          </p:nvPr>
        </p:nvSpPr>
        <p:spPr bwMode="auto">
          <a:xfrm>
            <a:off x="701675" y="4416425"/>
            <a:ext cx="5607050" cy="4181475"/>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p>
            <a:pPr lvl="0"/>
            <a:r>
              <a:rPr lang="en-US" noProof="0"/>
              <a:t>Clique para editar os estilos do texto principal</a:t>
            </a:r>
          </a:p>
          <a:p>
            <a:pPr lvl="1"/>
            <a:r>
              <a:rPr lang="en-US" noProof="0"/>
              <a:t>Segundo nível</a:t>
            </a:r>
          </a:p>
          <a:p>
            <a:pPr lvl="2"/>
            <a:r>
              <a:rPr lang="en-US" noProof="0"/>
              <a:t>Terceiro nível</a:t>
            </a:r>
          </a:p>
          <a:p>
            <a:pPr lvl="3"/>
            <a:r>
              <a:rPr lang="en-US" noProof="0"/>
              <a:t>Quarto nível</a:t>
            </a:r>
          </a:p>
          <a:p>
            <a:pPr lvl="4"/>
            <a:r>
              <a:rPr lang="en-US" noProof="0"/>
              <a:t>Quinto nível</a:t>
            </a:r>
          </a:p>
        </p:txBody>
      </p:sp>
      <p:sp>
        <p:nvSpPr>
          <p:cNvPr id="26630"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69" tIns="46585" rIns="93169" bIns="46585" numCol="1" anchor="b" anchorCtr="0" compatLnSpc="1">
            <a:prstTxWarp prst="textNoShape">
              <a:avLst/>
            </a:prstTxWarp>
          </a:bodyPr>
          <a:lstStyle>
            <a:lvl1pPr defTabSz="931112" eaLnBrk="1" hangingPunct="1">
              <a:lnSpc>
                <a:spcPct val="100000"/>
              </a:lnSpc>
              <a:defRPr sz="1200">
                <a:latin typeface="Arial" charset="0"/>
                <a:cs typeface="Arial" charset="0"/>
              </a:defRPr>
            </a:lvl1pPr>
          </a:lstStyle>
          <a:p>
            <a:pPr>
              <a:defRPr/>
            </a:pPr>
            <a:endParaRPr lang="en-US"/>
          </a:p>
        </p:txBody>
      </p:sp>
      <p:sp>
        <p:nvSpPr>
          <p:cNvPr id="26631"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69" tIns="46585" rIns="93169" bIns="46585" numCol="1" anchor="b" anchorCtr="0" compatLnSpc="1">
            <a:prstTxWarp prst="textNoShape">
              <a:avLst/>
            </a:prstTxWarp>
          </a:bodyPr>
          <a:lstStyle>
            <a:lvl1pPr algn="r" defTabSz="930275" eaLnBrk="1" hangingPunct="1">
              <a:lnSpc>
                <a:spcPct val="100000"/>
              </a:lnSpc>
              <a:defRPr sz="1200">
                <a:latin typeface="Arial" panose="020B0604020202020204" pitchFamily="34" charset="0"/>
              </a:defRPr>
            </a:lvl1pPr>
          </a:lstStyle>
          <a:p>
            <a:pPr>
              <a:defRPr/>
            </a:pPr>
            <a:fld id="{F5F56037-6788-433A-A7B1-BC071E3268D5}" type="slidenum">
              <a:rPr lang="en-US" altLang="en-US"/>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s://doi.org/10.1016/j.eng.2019.10.004" TargetMode="External"/><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409575" y="698500"/>
            <a:ext cx="6192838" cy="3484563"/>
          </a:xfrm>
          <a:ln/>
        </p:spPr>
      </p:sp>
      <p:sp>
        <p:nvSpPr>
          <p:cNvPr id="215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endParaRPr lang="fr-FR" sz="1200" b="1" dirty="0">
              <a:effectLst/>
              <a:latin typeface="Arial" panose="020B0604020202020204" pitchFamily="34" charset="0"/>
              <a:cs typeface="Arial" panose="020B0604020202020204" pitchFamily="34" charset="0"/>
            </a:endParaRPr>
          </a:p>
          <a:p>
            <a:pPr marL="76201" lvl="0" indent="0" algn="l" rtl="0">
              <a:spcBef>
                <a:spcPts val="0"/>
              </a:spcBef>
              <a:spcAft>
                <a:spcPts val="600"/>
              </a:spcAft>
              <a:buClr>
                <a:schemeClr val="dk1"/>
              </a:buClr>
              <a:buSzPts val="1200"/>
              <a:buFont typeface="Wingdings" panose="05000000000000000000" pitchFamily="2" charset="2"/>
              <a:buNone/>
            </a:pPr>
            <a:endParaRPr lang="pt-BR" b="0" i="0" dirty="0">
              <a:solidFill>
                <a:srgbClr val="111111"/>
              </a:solidFill>
              <a:effectLst/>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15000"/>
              </a:lnSpc>
              <a:spcBef>
                <a:spcPts val="1200"/>
              </a:spcBef>
              <a:spcAft>
                <a:spcPts val="600"/>
              </a:spcAft>
              <a:buClrTx/>
              <a:buSzTx/>
              <a:buFont typeface="Wingdings" panose="05000000000000000000" pitchFamily="2" charset="2"/>
              <a:buChar char="v"/>
              <a:tabLst/>
              <a:defRPr/>
            </a:pPr>
            <a:r>
              <a:rPr lang="pt-BR" sz="1200" b="0" i="1" dirty="0">
                <a:solidFill>
                  <a:srgbClr val="111111"/>
                </a:solidFill>
                <a:effectLst/>
                <a:latin typeface="Arial" panose="020B0604020202020204" pitchFamily="34" charset="0"/>
                <a:cs typeface="Arial" panose="020B0604020202020204" pitchFamily="34" charset="0"/>
              </a:rPr>
              <a:t>Sinta-se à vontade para modificar esta apresentação conforme necessário para se adequar ao seu contexto local. Se forem feitas modificações, indique:</a:t>
            </a:r>
            <a:r>
              <a:rPr lang="pt-BR" sz="1200" b="1" i="1" dirty="0">
                <a:solidFill>
                  <a:srgbClr val="111111"/>
                </a:solidFill>
                <a:effectLst/>
                <a:latin typeface="Arial" panose="020B0604020202020204" pitchFamily="34" charset="0"/>
                <a:cs typeface="Arial" panose="020B0604020202020204" pitchFamily="34" charset="0"/>
              </a:rPr>
              <a:t> "Esta apresentação foi modificada em parte da versão original do CDC" </a:t>
            </a:r>
            <a:r>
              <a:rPr lang="pt-BR" sz="1200" b="0" i="1" dirty="0">
                <a:solidFill>
                  <a:srgbClr val="111111"/>
                </a:solidFill>
                <a:effectLst/>
                <a:latin typeface="Arial" panose="020B0604020202020204" pitchFamily="34" charset="0"/>
                <a:cs typeface="Arial" panose="020B0604020202020204" pitchFamily="34" charset="0"/>
              </a:rPr>
              <a:t>neste slide.</a:t>
            </a:r>
            <a:endParaRPr lang="en-US" sz="1200" b="0" i="1" dirty="0">
              <a:latin typeface="Arial" panose="020B0604020202020204" pitchFamily="34" charset="0"/>
              <a:cs typeface="Arial" panose="020B0604020202020204" pitchFamily="34" charset="0"/>
            </a:endParaRPr>
          </a:p>
          <a:p>
            <a:pPr marL="0" marR="0">
              <a:lnSpc>
                <a:spcPct val="115000"/>
              </a:lnSpc>
              <a:spcBef>
                <a:spcPts val="1200"/>
              </a:spcBef>
              <a:spcAft>
                <a:spcPts val="600"/>
              </a:spcAft>
            </a:pPr>
            <a:endParaRPr lang="en-US" sz="1200" b="1" u="sng" dirty="0">
              <a:latin typeface="Arial" panose="020B0604020202020204" pitchFamily="34"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rPr>
              <a:t>Dizer:</a:t>
            </a:r>
            <a:r>
              <a:rPr lang="en-US" sz="1200" b="1" u="none" dirty="0">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Não se espera que se tornem técnicos de laboratório, mas os técnicos de laboratório devem ser colaboradores importantes. Esta lição realça a necessidade de uma colaboração efectiva entre a equipa de epidemiologia e a equipa de laboratório antes, durante e após a investigação de surtos. </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endParaRPr lang="en-US" altLang="en-US" dirty="0">
              <a:latin typeface="Arial" panose="020B0604020202020204" pitchFamily="34" charset="0"/>
              <a:cs typeface="Arial" panose="020B0604020202020204" pitchFamily="34" charset="0"/>
            </a:endParaRPr>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a:solidFill>
                  <a:schemeClr val="tx1"/>
                </a:solidFill>
                <a:latin typeface="Courier New" panose="02070309020205020404" pitchFamily="49" charset="0"/>
                <a:cs typeface="Arial" panose="020B0604020202020204" pitchFamily="34" charset="0"/>
              </a:defRPr>
            </a:lvl1pPr>
            <a:lvl2pPr marL="742950" indent="-285750" defTabSz="930275">
              <a:defRPr>
                <a:solidFill>
                  <a:schemeClr val="tx1"/>
                </a:solidFill>
                <a:latin typeface="Courier New" panose="02070309020205020404" pitchFamily="49" charset="0"/>
                <a:cs typeface="Arial" panose="020B0604020202020204" pitchFamily="34" charset="0"/>
              </a:defRPr>
            </a:lvl2pPr>
            <a:lvl3pPr marL="1143000" indent="-228600" defTabSz="930275">
              <a:defRPr>
                <a:solidFill>
                  <a:schemeClr val="tx1"/>
                </a:solidFill>
                <a:latin typeface="Courier New" panose="02070309020205020404" pitchFamily="49" charset="0"/>
                <a:cs typeface="Arial" panose="020B0604020202020204" pitchFamily="34" charset="0"/>
              </a:defRPr>
            </a:lvl3pPr>
            <a:lvl4pPr marL="1600200" indent="-228600" defTabSz="930275">
              <a:defRPr>
                <a:solidFill>
                  <a:schemeClr val="tx1"/>
                </a:solidFill>
                <a:latin typeface="Courier New" panose="02070309020205020404" pitchFamily="49" charset="0"/>
                <a:cs typeface="Arial" panose="020B0604020202020204" pitchFamily="34" charset="0"/>
              </a:defRPr>
            </a:lvl4pPr>
            <a:lvl5pPr marL="2057400" indent="-228600" defTabSz="930275">
              <a:defRPr>
                <a:solidFill>
                  <a:schemeClr val="tx1"/>
                </a:solidFill>
                <a:latin typeface="Courier New" panose="02070309020205020404" pitchFamily="49" charset="0"/>
                <a:cs typeface="Arial" panose="020B0604020202020204" pitchFamily="34" charset="0"/>
              </a:defRPr>
            </a:lvl5pPr>
            <a:lvl6pPr marL="2514600" indent="-228600" defTabSz="930275" eaLnBrk="0" fontAlgn="base" hangingPunct="0">
              <a:spcBef>
                <a:spcPct val="0"/>
              </a:spcBef>
              <a:spcAft>
                <a:spcPct val="0"/>
              </a:spcAft>
              <a:defRPr>
                <a:solidFill>
                  <a:schemeClr val="tx1"/>
                </a:solidFill>
                <a:latin typeface="Courier New" panose="02070309020205020404" pitchFamily="49" charset="0"/>
                <a:cs typeface="Arial" panose="020B0604020202020204" pitchFamily="34" charset="0"/>
              </a:defRPr>
            </a:lvl6pPr>
            <a:lvl7pPr marL="2971800" indent="-228600" defTabSz="930275" eaLnBrk="0" fontAlgn="base" hangingPunct="0">
              <a:spcBef>
                <a:spcPct val="0"/>
              </a:spcBef>
              <a:spcAft>
                <a:spcPct val="0"/>
              </a:spcAft>
              <a:defRPr>
                <a:solidFill>
                  <a:schemeClr val="tx1"/>
                </a:solidFill>
                <a:latin typeface="Courier New" panose="02070309020205020404" pitchFamily="49" charset="0"/>
                <a:cs typeface="Arial" panose="020B0604020202020204" pitchFamily="34" charset="0"/>
              </a:defRPr>
            </a:lvl7pPr>
            <a:lvl8pPr marL="3429000" indent="-228600" defTabSz="930275" eaLnBrk="0" fontAlgn="base" hangingPunct="0">
              <a:spcBef>
                <a:spcPct val="0"/>
              </a:spcBef>
              <a:spcAft>
                <a:spcPct val="0"/>
              </a:spcAft>
              <a:defRPr>
                <a:solidFill>
                  <a:schemeClr val="tx1"/>
                </a:solidFill>
                <a:latin typeface="Courier New" panose="02070309020205020404" pitchFamily="49" charset="0"/>
                <a:cs typeface="Arial" panose="020B0604020202020204" pitchFamily="34" charset="0"/>
              </a:defRPr>
            </a:lvl8pPr>
            <a:lvl9pPr marL="3886200" indent="-228600" defTabSz="930275" eaLnBrk="0" fontAlgn="base" hangingPunct="0">
              <a:spcBef>
                <a:spcPct val="0"/>
              </a:spcBef>
              <a:spcAft>
                <a:spcPct val="0"/>
              </a:spcAft>
              <a:defRPr>
                <a:solidFill>
                  <a:schemeClr val="tx1"/>
                </a:solidFill>
                <a:latin typeface="Courier New" panose="02070309020205020404" pitchFamily="49" charset="0"/>
                <a:cs typeface="Arial" panose="020B0604020202020204" pitchFamily="34" charset="0"/>
              </a:defRPr>
            </a:lvl9pPr>
          </a:lstStyle>
          <a:p>
            <a:fld id="{FE5D068E-CE07-488E-B00C-E6F3A5D4959C}" type="slidenum">
              <a:rPr lang="en-US" altLang="en-US" smtClean="0">
                <a:latin typeface="Arial" panose="020B0604020202020204" pitchFamily="34" charset="0"/>
              </a:rPr>
              <a:t>1</a:t>
            </a:fld>
            <a:endParaRPr lang="en-US" altLang="en-US">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xfrm>
            <a:off x="409575" y="698500"/>
            <a:ext cx="6192838" cy="3484563"/>
          </a:xfrm>
          <a:ln/>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endParaRPr lang="fr-FR" sz="1200" b="1" dirty="0">
              <a:effectLst/>
              <a:latin typeface="Arial" panose="020B0604020202020204" pitchFamily="34" charset="0"/>
              <a:cs typeface="Arial" panose="020B0604020202020204" pitchFamily="34" charset="0"/>
            </a:endParaRPr>
          </a:p>
          <a:p>
            <a:pPr marL="0" marR="0">
              <a:lnSpc>
                <a:spcPct val="115000"/>
              </a:lnSpc>
              <a:spcBef>
                <a:spcPts val="0"/>
              </a:spcBef>
              <a:spcAft>
                <a:spcPts val="12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O tipo de espécime que tem de ser colhido para confirmar um diagnóstico varia consoante o diagnóstico suspeito. Em geral, os clínicos e os técnicos de laboratório devem saber. Os agentes de vigilância não clínicos não precisam de saber, mas, de qualquer modo, é possível que saiba alguma coisa. Por isso, só por diversão, vamos tentar fazer corresponder a doença suspeita à amostra necessária para confirmar o diagnóstico. As suas escolhas são: sangue, líquido cefalorraquidiano (</a:t>
            </a:r>
            <a:r>
              <a:rPr lang="en-US" sz="1200" i="1" dirty="0">
                <a:effectLst/>
                <a:latin typeface="Arial" panose="020B0604020202020204" pitchFamily="34" charset="0"/>
                <a:ea typeface="Times New Roman" panose="02020603050405020304" pitchFamily="18" charset="0"/>
                <a:cs typeface="Arial" panose="020B0604020202020204" pitchFamily="34" charset="0"/>
              </a:rPr>
              <a:t>líquido da coluna vertebral</a:t>
            </a:r>
            <a:r>
              <a:rPr lang="en-US" sz="1200" dirty="0">
                <a:effectLst/>
                <a:latin typeface="Arial" panose="020B0604020202020204" pitchFamily="34" charset="0"/>
                <a:ea typeface="Times New Roman" panose="02020603050405020304" pitchFamily="18" charset="0"/>
                <a:cs typeface="Arial" panose="020B0604020202020204" pitchFamily="34" charset="0"/>
              </a:rPr>
              <a:t>), expetoração e fezes.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 para passar por cada diagnóstico suspeito e espécime&gt; </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568">
              <a:defRPr sz="2400" b="1">
                <a:solidFill>
                  <a:schemeClr val="tx1"/>
                </a:solidFill>
                <a:latin typeface="Times New Roman" panose="02020603050405020304" pitchFamily="18" charset="0"/>
              </a:defRPr>
            </a:lvl1pPr>
            <a:lvl2pPr marL="757066" indent="-291179" defTabSz="949568">
              <a:defRPr sz="2400" b="1">
                <a:solidFill>
                  <a:schemeClr val="tx1"/>
                </a:solidFill>
                <a:latin typeface="Times New Roman" panose="02020603050405020304" pitchFamily="18" charset="0"/>
              </a:defRPr>
            </a:lvl2pPr>
            <a:lvl3pPr marL="1164717" indent="-232943" defTabSz="949568">
              <a:defRPr sz="2400" b="1">
                <a:solidFill>
                  <a:schemeClr val="tx1"/>
                </a:solidFill>
                <a:latin typeface="Times New Roman" panose="02020603050405020304" pitchFamily="18" charset="0"/>
              </a:defRPr>
            </a:lvl3pPr>
            <a:lvl4pPr marL="1630604" indent="-232943" defTabSz="949568">
              <a:defRPr sz="2400" b="1">
                <a:solidFill>
                  <a:schemeClr val="tx1"/>
                </a:solidFill>
                <a:latin typeface="Times New Roman" panose="02020603050405020304" pitchFamily="18" charset="0"/>
              </a:defRPr>
            </a:lvl4pPr>
            <a:lvl5pPr marL="2096491" indent="-232943" defTabSz="949568">
              <a:defRPr sz="2400" b="1">
                <a:solidFill>
                  <a:schemeClr val="tx1"/>
                </a:solidFill>
                <a:latin typeface="Times New Roman" panose="02020603050405020304" pitchFamily="18" charset="0"/>
              </a:defRPr>
            </a:lvl5pPr>
            <a:lvl6pPr marL="2562377" indent="-232943" defTabSz="949568" eaLnBrk="0" fontAlgn="base" hangingPunct="0">
              <a:spcBef>
                <a:spcPct val="0"/>
              </a:spcBef>
              <a:spcAft>
                <a:spcPct val="0"/>
              </a:spcAft>
              <a:defRPr sz="2400" b="1">
                <a:solidFill>
                  <a:schemeClr val="tx1"/>
                </a:solidFill>
                <a:latin typeface="Times New Roman" panose="02020603050405020304" pitchFamily="18" charset="0"/>
              </a:defRPr>
            </a:lvl6pPr>
            <a:lvl7pPr marL="3028264" indent="-232943" defTabSz="949568" eaLnBrk="0" fontAlgn="base" hangingPunct="0">
              <a:spcBef>
                <a:spcPct val="0"/>
              </a:spcBef>
              <a:spcAft>
                <a:spcPct val="0"/>
              </a:spcAft>
              <a:defRPr sz="2400" b="1">
                <a:solidFill>
                  <a:schemeClr val="tx1"/>
                </a:solidFill>
                <a:latin typeface="Times New Roman" panose="02020603050405020304" pitchFamily="18" charset="0"/>
              </a:defRPr>
            </a:lvl7pPr>
            <a:lvl8pPr marL="3494151" indent="-232943" defTabSz="949568" eaLnBrk="0" fontAlgn="base" hangingPunct="0">
              <a:spcBef>
                <a:spcPct val="0"/>
              </a:spcBef>
              <a:spcAft>
                <a:spcPct val="0"/>
              </a:spcAft>
              <a:defRPr sz="2400" b="1">
                <a:solidFill>
                  <a:schemeClr val="tx1"/>
                </a:solidFill>
                <a:latin typeface="Times New Roman" panose="02020603050405020304" pitchFamily="18" charset="0"/>
              </a:defRPr>
            </a:lvl8pPr>
            <a:lvl9pPr marL="3960038" indent="-232943" defTabSz="949568" eaLnBrk="0" fontAlgn="base" hangingPunct="0">
              <a:spcBef>
                <a:spcPct val="0"/>
              </a:spcBef>
              <a:spcAft>
                <a:spcPct val="0"/>
              </a:spcAft>
              <a:defRPr sz="2400" b="1">
                <a:solidFill>
                  <a:schemeClr val="tx1"/>
                </a:solidFill>
                <a:latin typeface="Times New Roman" panose="02020603050405020304" pitchFamily="18" charset="0"/>
              </a:defRPr>
            </a:lvl9pPr>
          </a:lstStyle>
          <a:p>
            <a:fld id="{E9816232-8585-4017-9395-696A6664DB1E}" type="slidenum">
              <a:rPr lang="en-US" altLang="en-US" sz="1200" b="0"/>
              <a:t>10</a:t>
            </a:fld>
            <a:endParaRPr lang="en-US" altLang="en-US" sz="1200" b="0"/>
          </a:p>
        </p:txBody>
      </p:sp>
    </p:spTree>
    <p:extLst>
      <p:ext uri="{BB962C8B-B14F-4D97-AF65-F5344CB8AC3E}">
        <p14:creationId xmlns:p14="http://schemas.microsoft.com/office/powerpoint/2010/main" val="5100654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xfrm>
            <a:off x="409575" y="698500"/>
            <a:ext cx="6192838" cy="3484563"/>
          </a:xfrm>
          <a:ln/>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fr-FR"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Diga:</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Agora vamos fazer o mesmo para algumas doenças animais. As suas escolhas são: sangue, soro, fluidos cloacais e coanais e fezes.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 </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endParaRPr lang="en-US" sz="1200" b="1" dirty="0">
              <a:effectLst/>
              <a:latin typeface="Arial" panose="020B0604020202020204" pitchFamily="34" charset="0"/>
              <a:cs typeface="Arial" panose="020B0604020202020204" pitchFamily="34" charset="0"/>
            </a:endParaRPr>
          </a:p>
          <a:p>
            <a:pPr>
              <a:defRPr/>
            </a:pPr>
            <a:endParaRPr lang="en-US" dirty="0"/>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568">
              <a:defRPr sz="2400" b="1">
                <a:solidFill>
                  <a:schemeClr val="tx1"/>
                </a:solidFill>
                <a:latin typeface="Times New Roman" panose="02020603050405020304" pitchFamily="18" charset="0"/>
              </a:defRPr>
            </a:lvl1pPr>
            <a:lvl2pPr marL="757066" indent="-291179" defTabSz="949568">
              <a:defRPr sz="2400" b="1">
                <a:solidFill>
                  <a:schemeClr val="tx1"/>
                </a:solidFill>
                <a:latin typeface="Times New Roman" panose="02020603050405020304" pitchFamily="18" charset="0"/>
              </a:defRPr>
            </a:lvl2pPr>
            <a:lvl3pPr marL="1164717" indent="-232943" defTabSz="949568">
              <a:defRPr sz="2400" b="1">
                <a:solidFill>
                  <a:schemeClr val="tx1"/>
                </a:solidFill>
                <a:latin typeface="Times New Roman" panose="02020603050405020304" pitchFamily="18" charset="0"/>
              </a:defRPr>
            </a:lvl3pPr>
            <a:lvl4pPr marL="1630604" indent="-232943" defTabSz="949568">
              <a:defRPr sz="2400" b="1">
                <a:solidFill>
                  <a:schemeClr val="tx1"/>
                </a:solidFill>
                <a:latin typeface="Times New Roman" panose="02020603050405020304" pitchFamily="18" charset="0"/>
              </a:defRPr>
            </a:lvl4pPr>
            <a:lvl5pPr marL="2096491" indent="-232943" defTabSz="949568">
              <a:defRPr sz="2400" b="1">
                <a:solidFill>
                  <a:schemeClr val="tx1"/>
                </a:solidFill>
                <a:latin typeface="Times New Roman" panose="02020603050405020304" pitchFamily="18" charset="0"/>
              </a:defRPr>
            </a:lvl5pPr>
            <a:lvl6pPr marL="2562377" indent="-232943" defTabSz="949568" eaLnBrk="0" fontAlgn="base" hangingPunct="0">
              <a:spcBef>
                <a:spcPct val="0"/>
              </a:spcBef>
              <a:spcAft>
                <a:spcPct val="0"/>
              </a:spcAft>
              <a:defRPr sz="2400" b="1">
                <a:solidFill>
                  <a:schemeClr val="tx1"/>
                </a:solidFill>
                <a:latin typeface="Times New Roman" panose="02020603050405020304" pitchFamily="18" charset="0"/>
              </a:defRPr>
            </a:lvl6pPr>
            <a:lvl7pPr marL="3028264" indent="-232943" defTabSz="949568" eaLnBrk="0" fontAlgn="base" hangingPunct="0">
              <a:spcBef>
                <a:spcPct val="0"/>
              </a:spcBef>
              <a:spcAft>
                <a:spcPct val="0"/>
              </a:spcAft>
              <a:defRPr sz="2400" b="1">
                <a:solidFill>
                  <a:schemeClr val="tx1"/>
                </a:solidFill>
                <a:latin typeface="Times New Roman" panose="02020603050405020304" pitchFamily="18" charset="0"/>
              </a:defRPr>
            </a:lvl7pPr>
            <a:lvl8pPr marL="3494151" indent="-232943" defTabSz="949568" eaLnBrk="0" fontAlgn="base" hangingPunct="0">
              <a:spcBef>
                <a:spcPct val="0"/>
              </a:spcBef>
              <a:spcAft>
                <a:spcPct val="0"/>
              </a:spcAft>
              <a:defRPr sz="2400" b="1">
                <a:solidFill>
                  <a:schemeClr val="tx1"/>
                </a:solidFill>
                <a:latin typeface="Times New Roman" panose="02020603050405020304" pitchFamily="18" charset="0"/>
              </a:defRPr>
            </a:lvl8pPr>
            <a:lvl9pPr marL="3960038" indent="-232943" defTabSz="949568" eaLnBrk="0" fontAlgn="base" hangingPunct="0">
              <a:spcBef>
                <a:spcPct val="0"/>
              </a:spcBef>
              <a:spcAft>
                <a:spcPct val="0"/>
              </a:spcAft>
              <a:defRPr sz="2400" b="1">
                <a:solidFill>
                  <a:schemeClr val="tx1"/>
                </a:solidFill>
                <a:latin typeface="Times New Roman" panose="02020603050405020304" pitchFamily="18" charset="0"/>
              </a:defRPr>
            </a:lvl9pPr>
          </a:lstStyle>
          <a:p>
            <a:fld id="{E9816232-8585-4017-9395-696A6664DB1E}" type="slidenum">
              <a:rPr lang="en-US" altLang="en-US" sz="1200" b="0"/>
              <a:t>11</a:t>
            </a:fld>
            <a:endParaRPr lang="en-US" altLang="en-US" sz="1200" b="0"/>
          </a:p>
        </p:txBody>
      </p:sp>
    </p:spTree>
    <p:extLst>
      <p:ext uri="{BB962C8B-B14F-4D97-AF65-F5344CB8AC3E}">
        <p14:creationId xmlns:p14="http://schemas.microsoft.com/office/powerpoint/2010/main" val="29058296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xfrm>
            <a:off x="409575" y="698500"/>
            <a:ext cx="6192838" cy="3484563"/>
          </a:xfrm>
          <a:ln/>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endParaRPr lang="fr-FR" sz="1200" b="1" dirty="0">
              <a:effectLst/>
              <a:latin typeface="Arial" panose="020B0604020202020204" pitchFamily="34" charset="0"/>
              <a:cs typeface="Arial" panose="020B0604020202020204" pitchFamily="34" charset="0"/>
            </a:endParaRPr>
          </a:p>
          <a:p>
            <a:pPr marL="0" marR="0">
              <a:lnSpc>
                <a:spcPct val="115000"/>
              </a:lnSpc>
              <a:spcBef>
                <a:spcPts val="0"/>
              </a:spcBef>
              <a:spcAft>
                <a:spcPts val="12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Diga:</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Agora vamos fazer o mesmo para algumas doenças com uma componente ambiental. As vossas escolhas são: carraças, alimentos, solo e mosquitos.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 para ver todos os exemplos&gt; </a:t>
            </a:r>
          </a:p>
          <a:p>
            <a:pPr marL="171450" marR="0" indent="-171450">
              <a:lnSpc>
                <a:spcPct val="115000"/>
              </a:lnSpc>
              <a:spcBef>
                <a:spcPts val="0"/>
              </a:spcBef>
              <a:spcAft>
                <a:spcPts val="1200"/>
              </a:spcAft>
              <a:buFont typeface="Wingdings" panose="05000000000000000000" pitchFamily="2" charset="2"/>
              <a:buChar char="§"/>
            </a:pPr>
            <a:endParaRPr lang="en-US" sz="1200" b="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Dizer: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b="0" u="none" dirty="0">
                <a:effectLst/>
                <a:latin typeface="Arial" panose="020B0604020202020204" pitchFamily="34" charset="0"/>
                <a:ea typeface="Times New Roman" panose="02020603050405020304" pitchFamily="18" charset="0"/>
                <a:cs typeface="Arial" panose="020B0604020202020204" pitchFamily="34" charset="0"/>
              </a:rPr>
              <a:t>Muitas vezes, é possível recolher amostras humanas, animais e/ou ambientais durante uma única investigação de surto. Por exemplo, durante um surto de aflatoxicose, podem ser recolhidas amostras de soro de pacientes com casos, bem como amostras de alimentos. A amostra alimentar específica a recolher depende normalmente dos dados epidemiológicos. Por exemplo, se um alimento específico estiver implicado durante a investigação, então é esse o alimento que deve ser recolhido. </a:t>
            </a:r>
            <a:endParaRPr lang="en-US" sz="1200" b="1" u="sng"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endParaRPr lang="en-US" sz="1200" b="0" i="1" dirty="0">
              <a:solidFill>
                <a:srgbClr val="00953A"/>
              </a:solidFill>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a:solidFill>
                  <a:srgbClr val="00953A"/>
                </a:solidFill>
                <a:effectLst/>
                <a:latin typeface="Arial" panose="020B0604020202020204" pitchFamily="34" charset="0"/>
                <a:cs typeface="Arial" panose="020B0604020202020204" pitchFamily="34" charset="0"/>
              </a:rPr>
              <a:t>Pergunte aos</a:t>
            </a:r>
            <a:r>
              <a:rPr lang="en-US" sz="1200" b="1" i="0" u="none" dirty="0">
                <a:solidFill>
                  <a:srgbClr val="00953A"/>
                </a:solidFill>
                <a:effectLst/>
                <a:latin typeface="Arial" panose="020B0604020202020204" pitchFamily="34" charset="0"/>
                <a:cs typeface="Arial" panose="020B0604020202020204" pitchFamily="34" charset="0"/>
              </a:rPr>
              <a:t> </a:t>
            </a:r>
            <a:r>
              <a:rPr lang="en-US" sz="1200" b="0" i="0" dirty="0">
                <a:solidFill>
                  <a:srgbClr val="00953A"/>
                </a:solidFill>
                <a:effectLst/>
                <a:latin typeface="Arial" panose="020B0604020202020204" pitchFamily="34" charset="0"/>
                <a:cs typeface="Arial" panose="020B0604020202020204" pitchFamily="34" charset="0"/>
              </a:rPr>
              <a:t>participantes que perguntas têm a fazer antes de prosseguir?</a:t>
            </a:r>
          </a:p>
          <a:p>
            <a:pPr marL="0" marR="0" indent="0">
              <a:lnSpc>
                <a:spcPct val="115000"/>
              </a:lnSpc>
              <a:spcBef>
                <a:spcPts val="0"/>
              </a:spcBef>
              <a:spcAft>
                <a:spcPts val="1200"/>
              </a:spcAft>
              <a:buFont typeface="Wingdings" panose="05000000000000000000" pitchFamily="2" charset="2"/>
              <a:buNone/>
            </a:pPr>
            <a:endParaRPr lang="en-US" sz="1200" b="0" i="0" dirty="0">
              <a:solidFill>
                <a:srgbClr val="00953A"/>
              </a:solidFill>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a:solidFill>
                  <a:srgbClr val="00953A"/>
                </a:solidFill>
                <a:effectLst/>
                <a:latin typeface="Arial" panose="020B0604020202020204" pitchFamily="34" charset="0"/>
                <a:cs typeface="Arial" panose="020B0604020202020204" pitchFamily="34" charset="0"/>
              </a:rPr>
              <a:t>Responder às</a:t>
            </a:r>
            <a:r>
              <a:rPr lang="en-US" sz="1200" b="1" i="0" u="none" dirty="0">
                <a:solidFill>
                  <a:srgbClr val="00953A"/>
                </a:solidFill>
                <a:effectLst/>
                <a:latin typeface="Arial" panose="020B0604020202020204" pitchFamily="34" charset="0"/>
                <a:cs typeface="Arial" panose="020B0604020202020204" pitchFamily="34" charset="0"/>
              </a:rPr>
              <a:t> </a:t>
            </a:r>
            <a:r>
              <a:rPr lang="en-US" sz="1200" b="0" i="0" dirty="0">
                <a:solidFill>
                  <a:srgbClr val="00953A"/>
                </a:solidFill>
                <a:effectLst/>
                <a:latin typeface="Arial" panose="020B0604020202020204" pitchFamily="34" charset="0"/>
                <a:cs typeface="Arial" panose="020B0604020202020204" pitchFamily="34" charset="0"/>
              </a:rPr>
              <a:t>perguntas, se necessário.</a:t>
            </a:r>
            <a:endParaRPr lang="en-US" sz="1200" b="0" i="0" dirty="0">
              <a:latin typeface="Arial" panose="020B0604020202020204" pitchFamily="34" charset="0"/>
              <a:cs typeface="Arial" panose="020B0604020202020204" pitchFamily="34" charset="0"/>
            </a:endParaRPr>
          </a:p>
          <a:p>
            <a:pPr marL="0" marR="0">
              <a:spcBef>
                <a:spcPts val="0"/>
              </a:spcBef>
              <a:spcAft>
                <a:spcPts val="800"/>
              </a:spcAft>
            </a:pPr>
            <a:endParaRPr lang="en-US" b="0" dirty="0"/>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568">
              <a:defRPr sz="2400" b="1">
                <a:solidFill>
                  <a:schemeClr val="tx1"/>
                </a:solidFill>
                <a:latin typeface="Times New Roman" panose="02020603050405020304" pitchFamily="18" charset="0"/>
              </a:defRPr>
            </a:lvl1pPr>
            <a:lvl2pPr marL="757066" indent="-291179" defTabSz="949568">
              <a:defRPr sz="2400" b="1">
                <a:solidFill>
                  <a:schemeClr val="tx1"/>
                </a:solidFill>
                <a:latin typeface="Times New Roman" panose="02020603050405020304" pitchFamily="18" charset="0"/>
              </a:defRPr>
            </a:lvl2pPr>
            <a:lvl3pPr marL="1164717" indent="-232943" defTabSz="949568">
              <a:defRPr sz="2400" b="1">
                <a:solidFill>
                  <a:schemeClr val="tx1"/>
                </a:solidFill>
                <a:latin typeface="Times New Roman" panose="02020603050405020304" pitchFamily="18" charset="0"/>
              </a:defRPr>
            </a:lvl3pPr>
            <a:lvl4pPr marL="1630604" indent="-232943" defTabSz="949568">
              <a:defRPr sz="2400" b="1">
                <a:solidFill>
                  <a:schemeClr val="tx1"/>
                </a:solidFill>
                <a:latin typeface="Times New Roman" panose="02020603050405020304" pitchFamily="18" charset="0"/>
              </a:defRPr>
            </a:lvl4pPr>
            <a:lvl5pPr marL="2096491" indent="-232943" defTabSz="949568">
              <a:defRPr sz="2400" b="1">
                <a:solidFill>
                  <a:schemeClr val="tx1"/>
                </a:solidFill>
                <a:latin typeface="Times New Roman" panose="02020603050405020304" pitchFamily="18" charset="0"/>
              </a:defRPr>
            </a:lvl5pPr>
            <a:lvl6pPr marL="2562377" indent="-232943" defTabSz="949568" eaLnBrk="0" fontAlgn="base" hangingPunct="0">
              <a:spcBef>
                <a:spcPct val="0"/>
              </a:spcBef>
              <a:spcAft>
                <a:spcPct val="0"/>
              </a:spcAft>
              <a:defRPr sz="2400" b="1">
                <a:solidFill>
                  <a:schemeClr val="tx1"/>
                </a:solidFill>
                <a:latin typeface="Times New Roman" panose="02020603050405020304" pitchFamily="18" charset="0"/>
              </a:defRPr>
            </a:lvl6pPr>
            <a:lvl7pPr marL="3028264" indent="-232943" defTabSz="949568" eaLnBrk="0" fontAlgn="base" hangingPunct="0">
              <a:spcBef>
                <a:spcPct val="0"/>
              </a:spcBef>
              <a:spcAft>
                <a:spcPct val="0"/>
              </a:spcAft>
              <a:defRPr sz="2400" b="1">
                <a:solidFill>
                  <a:schemeClr val="tx1"/>
                </a:solidFill>
                <a:latin typeface="Times New Roman" panose="02020603050405020304" pitchFamily="18" charset="0"/>
              </a:defRPr>
            </a:lvl7pPr>
            <a:lvl8pPr marL="3494151" indent="-232943" defTabSz="949568" eaLnBrk="0" fontAlgn="base" hangingPunct="0">
              <a:spcBef>
                <a:spcPct val="0"/>
              </a:spcBef>
              <a:spcAft>
                <a:spcPct val="0"/>
              </a:spcAft>
              <a:defRPr sz="2400" b="1">
                <a:solidFill>
                  <a:schemeClr val="tx1"/>
                </a:solidFill>
                <a:latin typeface="Times New Roman" panose="02020603050405020304" pitchFamily="18" charset="0"/>
              </a:defRPr>
            </a:lvl8pPr>
            <a:lvl9pPr marL="3960038" indent="-232943" defTabSz="949568" eaLnBrk="0" fontAlgn="base" hangingPunct="0">
              <a:spcBef>
                <a:spcPct val="0"/>
              </a:spcBef>
              <a:spcAft>
                <a:spcPct val="0"/>
              </a:spcAft>
              <a:defRPr sz="2400" b="1">
                <a:solidFill>
                  <a:schemeClr val="tx1"/>
                </a:solidFill>
                <a:latin typeface="Times New Roman" panose="02020603050405020304" pitchFamily="18" charset="0"/>
              </a:defRPr>
            </a:lvl9pPr>
          </a:lstStyle>
          <a:p>
            <a:fld id="{E9816232-8585-4017-9395-696A6664DB1E}" type="slidenum">
              <a:rPr lang="en-US" altLang="en-US" sz="1200" b="0"/>
              <a:t>12</a:t>
            </a:fld>
            <a:endParaRPr lang="en-US" altLang="en-US" sz="1200" b="0"/>
          </a:p>
        </p:txBody>
      </p:sp>
    </p:spTree>
    <p:extLst>
      <p:ext uri="{BB962C8B-B14F-4D97-AF65-F5344CB8AC3E}">
        <p14:creationId xmlns:p14="http://schemas.microsoft.com/office/powerpoint/2010/main" val="25566092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fr-FR" sz="1200" b="1" dirty="0">
              <a:effectLst/>
              <a:latin typeface="Arial" panose="020B0604020202020204" pitchFamily="34"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Falámos de sangue para a malária, mas não é assim tão simples. Este diapositivo mostra quatro formas diferentes de recolha de amostras de sangue - sangue em tubos, manchas de sangue seco, frascos de cultura de sangue e lâminas de sangue. Cada uma delas é utilizada para diferentes tipos de análises. Repara que, entre os tubos no canto superior esquerdo, cada tubo tem uma tampa de cor diferente. Cada um deles é utilizado para fins diferentes. </a:t>
            </a:r>
            <a:r>
              <a:rPr lang="en-US" sz="1200" b="1" i="1" dirty="0">
                <a:effectLst/>
                <a:latin typeface="Arial" panose="020B0604020202020204" pitchFamily="34" charset="0"/>
                <a:ea typeface="Times New Roman" panose="02020603050405020304" pitchFamily="18" charset="0"/>
                <a:cs typeface="Arial" panose="020B0604020202020204" pitchFamily="34" charset="0"/>
              </a:rPr>
              <a:t>Por exemplo: </a:t>
            </a:r>
            <a:r>
              <a:rPr lang="en-US" sz="1200" i="1" dirty="0">
                <a:effectLst/>
                <a:latin typeface="Arial" panose="020B0604020202020204" pitchFamily="34" charset="0"/>
                <a:ea typeface="Times New Roman" panose="02020603050405020304" pitchFamily="18" charset="0"/>
                <a:cs typeface="Arial" panose="020B0604020202020204" pitchFamily="34" charset="0"/>
              </a:rPr>
              <a:t>alguns tubos têm anticoagulantes para evitar a coagulação do sangue, enquanto outros têm activadores de coágulos.</a:t>
            </a:r>
            <a:endParaRPr lang="fr-FR" sz="1200" i="1" dirty="0">
              <a:effectLst/>
              <a:latin typeface="Arial" panose="020B0604020202020204" pitchFamily="34" charset="0"/>
              <a:ea typeface="Times New Roman" panose="02020603050405020304" pitchFamily="18" charset="0"/>
              <a:cs typeface="Arial" panose="020B0604020202020204" pitchFamily="34" charset="0"/>
            </a:endParaRPr>
          </a:p>
          <a:p>
            <a:pPr marL="0" marR="0">
              <a:lnSpc>
                <a:spcPct val="115000"/>
              </a:lnSpc>
              <a:spcBef>
                <a:spcPts val="1200"/>
              </a:spcBef>
              <a:spcAft>
                <a:spcPts val="6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Saber que tipo de amostra deve ser recolhida e como deve ser recolhida requer conhecimentos especializados, o que reforça a importância de colaborar com o laboratório - para recolher as amostras certas da forma correta.</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0" indent="0">
              <a:buFont typeface="Arial" panose="020B0604020202020204" pitchFamily="34" charset="0"/>
              <a:buNone/>
            </a:pPr>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13</a:t>
            </a:fld>
            <a:endParaRPr lang="en-US"/>
          </a:p>
        </p:txBody>
      </p:sp>
    </p:spTree>
    <p:extLst>
      <p:ext uri="{BB962C8B-B14F-4D97-AF65-F5344CB8AC3E}">
        <p14:creationId xmlns:p14="http://schemas.microsoft.com/office/powerpoint/2010/main" val="2730560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fr-FR" sz="1200" b="1" dirty="0">
              <a:effectLst/>
              <a:latin typeface="Arial" panose="020B0604020202020204" pitchFamily="34"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E, claro, as amostras de outras fontes que não o sangue são recolhidas de formas diferentes em recipientes diferentes. Mais uma vez, são necessários conhecimentos especializados para saber como recolher e gerir as amostras, pelo que é essencial consultar o laboratório.</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a:defRPr/>
            </a:pPr>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14</a:t>
            </a:fld>
            <a:endParaRPr lang="en-US"/>
          </a:p>
        </p:txBody>
      </p:sp>
    </p:spTree>
    <p:extLst>
      <p:ext uri="{BB962C8B-B14F-4D97-AF65-F5344CB8AC3E}">
        <p14:creationId xmlns:p14="http://schemas.microsoft.com/office/powerpoint/2010/main" val="36027624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fr-FR" sz="1200" b="1" dirty="0">
              <a:effectLst/>
              <a:latin typeface="Arial" panose="020B0604020202020204" pitchFamily="34" charset="0"/>
              <a:cs typeface="Arial" panose="020B0604020202020204" pitchFamily="34" charset="0"/>
            </a:endParaRPr>
          </a:p>
          <a:p>
            <a:pPr marL="171450" marR="0" indent="-171450">
              <a:lnSpc>
                <a:spcPct val="115000"/>
              </a:lnSpc>
              <a:spcBef>
                <a:spcPts val="1200"/>
              </a:spcBef>
              <a:spcAft>
                <a:spcPts val="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Esta é uma lista mais completa do que o laboratório pode fornecer e do que é necessário para a recolha e manuseamento de amostras. Os itens estão agrupados em quatro rubricas:</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628650" marR="0" lvl="1" indent="-171450">
              <a:lnSpc>
                <a:spcPct val="115000"/>
              </a:lnSpc>
              <a:spcBef>
                <a:spcPts val="1200"/>
              </a:spcBef>
              <a:spcAft>
                <a:spcPts val="0"/>
              </a:spcAft>
              <a:buFont typeface="Courier New" panose="02070309020205020404" pitchFamily="49" charset="0"/>
              <a:buChar char="o"/>
            </a:pPr>
            <a:r>
              <a:rPr lang="en-US" sz="1200" dirty="0">
                <a:effectLst/>
                <a:latin typeface="Arial" panose="020B0604020202020204" pitchFamily="34" charset="0"/>
                <a:ea typeface="Times New Roman" panose="02020603050405020304" pitchFamily="18" charset="0"/>
                <a:cs typeface="Arial" panose="020B0604020202020204" pitchFamily="34" charset="0"/>
              </a:rPr>
              <a:t>Documentos,</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628650" marR="0" lvl="1" indent="-171450">
              <a:lnSpc>
                <a:spcPct val="115000"/>
              </a:lnSpc>
              <a:spcBef>
                <a:spcPts val="1200"/>
              </a:spcBef>
              <a:spcAft>
                <a:spcPts val="0"/>
              </a:spcAft>
              <a:buFont typeface="Courier New" panose="02070309020205020404" pitchFamily="49" charset="0"/>
              <a:buChar char="o"/>
            </a:pPr>
            <a:r>
              <a:rPr lang="en-US" sz="1200" dirty="0">
                <a:effectLst/>
                <a:latin typeface="Arial" panose="020B0604020202020204" pitchFamily="34" charset="0"/>
                <a:ea typeface="Times New Roman" panose="02020603050405020304" pitchFamily="18" charset="0"/>
                <a:cs typeface="Arial" panose="020B0604020202020204" pitchFamily="34" charset="0"/>
              </a:rPr>
              <a:t>Equipamento de proteção individual (também designado por EPI),</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628650" marR="0" lvl="1" indent="-171450">
              <a:lnSpc>
                <a:spcPct val="115000"/>
              </a:lnSpc>
              <a:spcBef>
                <a:spcPts val="1200"/>
              </a:spcBef>
              <a:spcAft>
                <a:spcPts val="0"/>
              </a:spcAft>
              <a:buFont typeface="Courier New" panose="02070309020205020404" pitchFamily="49" charset="0"/>
              <a:buChar char="o"/>
            </a:pPr>
            <a:r>
              <a:rPr lang="en-US" sz="1200" dirty="0">
                <a:effectLst/>
                <a:latin typeface="Arial" panose="020B0604020202020204" pitchFamily="34" charset="0"/>
                <a:ea typeface="Times New Roman" panose="02020603050405020304" pitchFamily="18" charset="0"/>
                <a:cs typeface="Arial" panose="020B0604020202020204" pitchFamily="34" charset="0"/>
              </a:rPr>
              <a:t>Materiais de colheita de espécimes, e</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628650" marR="0" lvl="1" indent="-171450">
              <a:lnSpc>
                <a:spcPct val="115000"/>
              </a:lnSpc>
              <a:spcBef>
                <a:spcPts val="1200"/>
              </a:spcBef>
              <a:spcAft>
                <a:spcPts val="0"/>
              </a:spcAft>
              <a:buFont typeface="Courier New" panose="02070309020205020404" pitchFamily="49" charset="0"/>
              <a:buChar char="o"/>
            </a:pPr>
            <a:r>
              <a:rPr lang="en-US" sz="1200" dirty="0">
                <a:effectLst/>
                <a:latin typeface="Arial" panose="020B0604020202020204" pitchFamily="34" charset="0"/>
                <a:ea typeface="Times New Roman" panose="02020603050405020304" pitchFamily="18" charset="0"/>
                <a:cs typeface="Arial" panose="020B0604020202020204" pitchFamily="34" charset="0"/>
              </a:rPr>
              <a:t>Materiais para embalagem e transporte.</a:t>
            </a:r>
          </a:p>
          <a:p>
            <a:pPr marL="457200" marR="0" lvl="1" indent="0">
              <a:lnSpc>
                <a:spcPct val="115000"/>
              </a:lnSpc>
              <a:spcBef>
                <a:spcPts val="1200"/>
              </a:spcBef>
              <a:spcAft>
                <a:spcPts val="0"/>
              </a:spcAft>
              <a:buFont typeface="Courier New" panose="02070309020205020404" pitchFamily="49" charset="0"/>
              <a:buNone/>
            </a:pP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gn="l" defTabSz="914400" rtl="0" eaLnBrk="0" fontAlgn="base" latinLnBrk="0" hangingPunct="0">
              <a:lnSpc>
                <a:spcPct val="100000"/>
              </a:lnSpc>
              <a:spcBef>
                <a:spcPts val="1200"/>
              </a:spcBef>
              <a:spcAft>
                <a:spcPts val="600"/>
              </a:spcAft>
              <a:buClrTx/>
              <a:buSzTx/>
              <a:buFont typeface="Wingdings" panose="05000000000000000000" pitchFamily="2" charset="2"/>
              <a:buChar char="§"/>
              <a:tabLst/>
              <a:defRP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Esta é uma lista de materiais que você ou o técnico devem ter para recolher e manusear espécimes para o laboratório. O laboratório poderá fornecer alguns, a maioria ou todos estes materiais, mas talvez não. É necessário saber se o laboratório pode ou não fornecer estes materiais.</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spcBef>
                <a:spcPts val="1200"/>
              </a:spcBef>
              <a:spcAft>
                <a:spcPts val="600"/>
              </a:spcAft>
              <a:buFont typeface="Wingdings" panose="05000000000000000000" pitchFamily="2" charset="2"/>
              <a:buChar char="v"/>
            </a:pPr>
            <a:r>
              <a:rPr lang="en-US" sz="1200" b="1" i="1" dirty="0">
                <a:effectLst/>
                <a:latin typeface="Arial" panose="020B0604020202020204" pitchFamily="34" charset="0"/>
                <a:cs typeface="Arial" panose="020B0604020202020204" pitchFamily="34" charset="0"/>
              </a:rPr>
              <a:t>Exercício opcional: Dividir a turma em quatro grupos. Atribua um título a cada grupo. Peça a cada grupo para fazer uma lista dos materiais necessários no âmbito da respectiva rubrica. Após 5 minutos, peça a cada grupo para apresentar a sua lista.</a:t>
            </a:r>
            <a:endParaRPr lang="fr-FR" sz="1200" b="1" i="1" dirty="0">
              <a:effectLst/>
              <a:latin typeface="Arial" panose="020B0604020202020204" pitchFamily="34" charset="0"/>
              <a:cs typeface="Arial" panose="020B0604020202020204" pitchFamily="34" charset="0"/>
            </a:endParaRPr>
          </a:p>
          <a:p>
            <a:pPr marL="0" marR="0">
              <a:lnSpc>
                <a:spcPct val="115000"/>
              </a:lnSpc>
              <a:spcBef>
                <a:spcPts val="1200"/>
              </a:spcBef>
              <a:spcAft>
                <a:spcPts val="6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15</a:t>
            </a:fld>
            <a:endParaRPr lang="en-US"/>
          </a:p>
        </p:txBody>
      </p:sp>
    </p:spTree>
    <p:extLst>
      <p:ext uri="{BB962C8B-B14F-4D97-AF65-F5344CB8AC3E}">
        <p14:creationId xmlns:p14="http://schemas.microsoft.com/office/powerpoint/2010/main" val="41547132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a:t>
            </a:r>
            <a:r>
              <a:rPr lang="en-US" sz="1200" b="1" dirty="0" err="1">
                <a:effectLst/>
                <a:latin typeface="Arial" panose="020B0604020202020204" pitchFamily="34" charset="0"/>
                <a:cs typeface="Arial" panose="020B0604020202020204" pitchFamily="34" charset="0"/>
              </a:rPr>
              <a:t>instrutor</a:t>
            </a:r>
            <a:r>
              <a:rPr lang="en-US" sz="1200" b="1" dirty="0">
                <a:effectLst/>
                <a:latin typeface="Arial" panose="020B0604020202020204" pitchFamily="34" charset="0"/>
                <a:cs typeface="Arial" panose="020B0604020202020204" pitchFamily="34" charset="0"/>
              </a:rPr>
              <a:t>:</a:t>
            </a:r>
            <a:endParaRPr lang="fr-FR" sz="1200" b="1"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O primeiro título do diapositivo anterior era "Documentos", que inclui procedimentos operacionais padrão e diretrizes. O laboratório pode ter protocolos escritos para a colheita de espécimes. Este protocolo específico indica que o laboratório irá gerar três etiquetas - uma é anexada ao espécime enviado para o laboratório, uma é anexada ao formulário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investigação</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caso</a:t>
            </a:r>
            <a:r>
              <a:rPr lang="en-US" sz="1200" dirty="0">
                <a:effectLst/>
                <a:latin typeface="Arial" panose="020B0604020202020204" pitchFamily="34" charset="0"/>
                <a:ea typeface="Times New Roman" panose="02020603050405020304" pitchFamily="18" charset="0"/>
                <a:cs typeface="Arial" panose="020B0604020202020204" pitchFamily="34" charset="0"/>
              </a:rPr>
              <a:t> e a terceira é extra.</a:t>
            </a:r>
          </a:p>
          <a:p>
            <a:pPr marL="171450" marR="0" indent="-171450">
              <a:lnSpc>
                <a:spcPct val="115000"/>
              </a:lnSpc>
              <a:spcBef>
                <a:spcPts val="1200"/>
              </a:spcBef>
              <a:spcAft>
                <a:spcPts val="600"/>
              </a:spcAft>
              <a:buFont typeface="Wingdings" panose="05000000000000000000" pitchFamily="2" charset="2"/>
              <a:buChar char="§"/>
            </a:pPr>
            <a:endParaRPr lang="en-US" sz="1200" b="1" u="sng" dirty="0">
              <a:effectLst/>
              <a:latin typeface="Arial" panose="020B0604020202020204" pitchFamily="34"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 equipa recolhe dados e amostras dos doentes. </a:t>
            </a:r>
            <a:r>
              <a:rPr lang="en-US" sz="1200" dirty="0" err="1">
                <a:effectLst/>
                <a:latin typeface="Arial" panose="020B0604020202020204" pitchFamily="34" charset="0"/>
                <a:ea typeface="Times New Roman" panose="02020603050405020304" pitchFamily="18" charset="0"/>
                <a:cs typeface="Arial" panose="020B0604020202020204" pitchFamily="34" charset="0"/>
              </a:rPr>
              <a:t>Preenchem</a:t>
            </a:r>
            <a:r>
              <a:rPr lang="en-US" sz="1200" dirty="0">
                <a:effectLst/>
                <a:latin typeface="Arial" panose="020B0604020202020204" pitchFamily="34" charset="0"/>
                <a:ea typeface="Times New Roman" panose="02020603050405020304" pitchFamily="18" charset="0"/>
                <a:cs typeface="Arial" panose="020B0604020202020204" pitchFamily="34" charset="0"/>
              </a:rPr>
              <a:t>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Ficha</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Investigação</a:t>
            </a:r>
            <a:r>
              <a:rPr lang="en-US" sz="1200" dirty="0">
                <a:effectLst/>
                <a:latin typeface="Arial" panose="020B0604020202020204" pitchFamily="34" charset="0"/>
                <a:ea typeface="Times New Roman" panose="02020603050405020304" pitchFamily="18" charset="0"/>
                <a:cs typeface="Arial" panose="020B0604020202020204" pitchFamily="34" charset="0"/>
              </a:rPr>
              <a:t>. Colocam as etiquetas adequadas nas amostras e transportam-nas para o laboratório até às 17 horas. Depois de as amostras chegarem ao laboratório, este tem 18 horas para efetuar os testes. Entretanto, a equipa também envia o formulário de relatório de caso ao médico distrital, que o encaminha para a Equipa Distrital de Gestão da Saúde. Embora este protocolo não indique que uma cópia do formulário de relatório do caso deva ser partilhada com o laboratório, muitos laboratórios gostariam de receber uma cópia com as amostras, uma vez que dá uma perspetiva do motivo pelo qual o teste foi pedido.</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0" marR="0">
              <a:lnSpc>
                <a:spcPct val="115000"/>
              </a:lnSpc>
              <a:spcBef>
                <a:spcPts val="1200"/>
              </a:spcBef>
              <a:spcAft>
                <a:spcPts val="6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Quando o laboratório completa o seu teste, os resultados são enviados por correio eletrónico para o médico distrital para que os resultados laboratoriais possam ser adicionados ao Formulário de Relatório de Caso.  O desenvolvimento e a utilização deste tipo de diretrizes e protocolos antes de um surto ou de uma investigação de caso ajudará a garantir um processo coordenado e sistemático.</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16</a:t>
            </a:fld>
            <a:endParaRPr lang="en-US"/>
          </a:p>
        </p:txBody>
      </p:sp>
    </p:spTree>
    <p:extLst>
      <p:ext uri="{BB962C8B-B14F-4D97-AF65-F5344CB8AC3E}">
        <p14:creationId xmlns:p14="http://schemas.microsoft.com/office/powerpoint/2010/main" val="4742832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xfrm>
            <a:off x="409575" y="698500"/>
            <a:ext cx="6192838" cy="3484563"/>
          </a:xfrm>
          <a:ln/>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fr-FR" sz="1200" b="1" dirty="0">
              <a:effectLst/>
              <a:latin typeface="Arial" panose="020B0604020202020204" pitchFamily="34"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O diapositivo anterior mostrava etiquetas impressas pelo laboratório. Muitas vezes, uma etiqueta tem de ser preenchida à mão. Se assim for, a etiqueta deve conter, no mínimo:</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685800" marR="0" lvl="1" indent="-228600">
              <a:lnSpc>
                <a:spcPct val="115000"/>
              </a:lnSpc>
              <a:spcBef>
                <a:spcPts val="1200"/>
              </a:spcBef>
              <a:spcAft>
                <a:spcPts val="600"/>
              </a:spcAft>
              <a:buFont typeface="+mj-lt"/>
              <a:buAutoNum type="arabicPeriod"/>
            </a:pPr>
            <a:r>
              <a:rPr lang="en-US" sz="1200" dirty="0">
                <a:effectLst/>
                <a:latin typeface="Arial" panose="020B0604020202020204" pitchFamily="34" charset="0"/>
                <a:ea typeface="Times New Roman" panose="02020603050405020304" pitchFamily="18" charset="0"/>
                <a:cs typeface="Arial" panose="020B0604020202020204" pitchFamily="34" charset="0"/>
              </a:rPr>
              <a:t>O nome do doente</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685800" marR="0" lvl="1" indent="-228600">
              <a:lnSpc>
                <a:spcPct val="115000"/>
              </a:lnSpc>
              <a:spcBef>
                <a:spcPts val="1200"/>
              </a:spcBef>
              <a:spcAft>
                <a:spcPts val="600"/>
              </a:spcAft>
              <a:buFont typeface="+mj-lt"/>
              <a:buAutoNum type="arabicPeriod"/>
            </a:pPr>
            <a:r>
              <a:rPr lang="en-US" sz="1200" dirty="0">
                <a:effectLst/>
                <a:latin typeface="Arial" panose="020B0604020202020204" pitchFamily="34" charset="0"/>
                <a:ea typeface="Times New Roman" panose="02020603050405020304" pitchFamily="18" charset="0"/>
                <a:cs typeface="Arial" panose="020B0604020202020204" pitchFamily="34" charset="0"/>
              </a:rPr>
              <a:t>Uma identificação única do doente, como o número do registo médico</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685800" marR="0" lvl="1" indent="-228600">
              <a:lnSpc>
                <a:spcPct val="115000"/>
              </a:lnSpc>
              <a:spcBef>
                <a:spcPts val="1200"/>
              </a:spcBef>
              <a:spcAft>
                <a:spcPts val="600"/>
              </a:spcAft>
              <a:buFont typeface="+mj-lt"/>
              <a:buAutoNum type="arabicPeriod"/>
            </a:pPr>
            <a:r>
              <a:rPr lang="en-US" sz="1200" dirty="0">
                <a:effectLst/>
                <a:latin typeface="Arial" panose="020B0604020202020204" pitchFamily="34" charset="0"/>
                <a:ea typeface="Times New Roman" panose="02020603050405020304" pitchFamily="18" charset="0"/>
                <a:cs typeface="Arial" panose="020B0604020202020204" pitchFamily="34" charset="0"/>
              </a:rPr>
              <a:t>A origem anatómica ou o tipo da amostra, como soro, LCR, etc.</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685800" marR="0" lvl="1" indent="-228600">
              <a:lnSpc>
                <a:spcPct val="115000"/>
              </a:lnSpc>
              <a:spcBef>
                <a:spcPts val="1200"/>
              </a:spcBef>
              <a:spcAft>
                <a:spcPts val="600"/>
              </a:spcAft>
              <a:buFont typeface="+mj-lt"/>
              <a:buAutoNum type="arabicPeriod"/>
            </a:pPr>
            <a:r>
              <a:rPr lang="en-US" sz="1200" dirty="0">
                <a:effectLst/>
                <a:latin typeface="Arial" panose="020B0604020202020204" pitchFamily="34" charset="0"/>
                <a:ea typeface="Times New Roman" panose="02020603050405020304" pitchFamily="18" charset="0"/>
                <a:cs typeface="Arial" panose="020B0604020202020204" pitchFamily="34" charset="0"/>
              </a:rPr>
              <a:t>A data e a hora da recolha.</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457200" marR="0" lvl="1" indent="0">
              <a:lnSpc>
                <a:spcPct val="115000"/>
              </a:lnSpc>
              <a:spcBef>
                <a:spcPts val="1200"/>
              </a:spcBef>
              <a:spcAft>
                <a:spcPts val="600"/>
              </a:spcAft>
              <a:buFont typeface="+mj-lt"/>
              <a:buNone/>
            </a:pP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nSpc>
                <a:spcPct val="115000"/>
              </a:lnSpc>
              <a:spcBef>
                <a:spcPts val="120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 etiqueta também pode conter as iniciais da pessoa que recolheu a amostra.  Se preencher a etiqueta à mão, certifique-se de que utiliza um marcador permanente. As amostras podem ser congeladas ou colocadas num banho de água ou descontaminadas com álcool, por isso não utilize tinta que possa escorrer.  Da mesma forma, a etiqueta deve ser bem fixada para que não caia em nenhuma dessas condições. E certifique-se de que o rótulo é colocado no próprio recipiente e não na tampa que será retirada.</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a:defRPr/>
            </a:pPr>
            <a:endParaRPr lang="en-US" dirty="0"/>
          </a:p>
        </p:txBody>
      </p:sp>
      <p:sp>
        <p:nvSpPr>
          <p:cNvPr id="563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568">
              <a:defRPr sz="2400" b="1">
                <a:solidFill>
                  <a:schemeClr val="tx1"/>
                </a:solidFill>
                <a:latin typeface="Times New Roman" panose="02020603050405020304" pitchFamily="18" charset="0"/>
              </a:defRPr>
            </a:lvl1pPr>
            <a:lvl2pPr marL="757066" indent="-291179" defTabSz="949568">
              <a:defRPr sz="2400" b="1">
                <a:solidFill>
                  <a:schemeClr val="tx1"/>
                </a:solidFill>
                <a:latin typeface="Times New Roman" panose="02020603050405020304" pitchFamily="18" charset="0"/>
              </a:defRPr>
            </a:lvl2pPr>
            <a:lvl3pPr marL="1164717" indent="-232943" defTabSz="949568">
              <a:defRPr sz="2400" b="1">
                <a:solidFill>
                  <a:schemeClr val="tx1"/>
                </a:solidFill>
                <a:latin typeface="Times New Roman" panose="02020603050405020304" pitchFamily="18" charset="0"/>
              </a:defRPr>
            </a:lvl3pPr>
            <a:lvl4pPr marL="1630604" indent="-232943" defTabSz="949568">
              <a:defRPr sz="2400" b="1">
                <a:solidFill>
                  <a:schemeClr val="tx1"/>
                </a:solidFill>
                <a:latin typeface="Times New Roman" panose="02020603050405020304" pitchFamily="18" charset="0"/>
              </a:defRPr>
            </a:lvl4pPr>
            <a:lvl5pPr marL="2096491" indent="-232943" defTabSz="949568">
              <a:defRPr sz="2400" b="1">
                <a:solidFill>
                  <a:schemeClr val="tx1"/>
                </a:solidFill>
                <a:latin typeface="Times New Roman" panose="02020603050405020304" pitchFamily="18" charset="0"/>
              </a:defRPr>
            </a:lvl5pPr>
            <a:lvl6pPr marL="2562377" indent="-232943" defTabSz="949568" eaLnBrk="0" fontAlgn="base" hangingPunct="0">
              <a:spcBef>
                <a:spcPct val="0"/>
              </a:spcBef>
              <a:spcAft>
                <a:spcPct val="0"/>
              </a:spcAft>
              <a:defRPr sz="2400" b="1">
                <a:solidFill>
                  <a:schemeClr val="tx1"/>
                </a:solidFill>
                <a:latin typeface="Times New Roman" panose="02020603050405020304" pitchFamily="18" charset="0"/>
              </a:defRPr>
            </a:lvl6pPr>
            <a:lvl7pPr marL="3028264" indent="-232943" defTabSz="949568" eaLnBrk="0" fontAlgn="base" hangingPunct="0">
              <a:spcBef>
                <a:spcPct val="0"/>
              </a:spcBef>
              <a:spcAft>
                <a:spcPct val="0"/>
              </a:spcAft>
              <a:defRPr sz="2400" b="1">
                <a:solidFill>
                  <a:schemeClr val="tx1"/>
                </a:solidFill>
                <a:latin typeface="Times New Roman" panose="02020603050405020304" pitchFamily="18" charset="0"/>
              </a:defRPr>
            </a:lvl7pPr>
            <a:lvl8pPr marL="3494151" indent="-232943" defTabSz="949568" eaLnBrk="0" fontAlgn="base" hangingPunct="0">
              <a:spcBef>
                <a:spcPct val="0"/>
              </a:spcBef>
              <a:spcAft>
                <a:spcPct val="0"/>
              </a:spcAft>
              <a:defRPr sz="2400" b="1">
                <a:solidFill>
                  <a:schemeClr val="tx1"/>
                </a:solidFill>
                <a:latin typeface="Times New Roman" panose="02020603050405020304" pitchFamily="18" charset="0"/>
              </a:defRPr>
            </a:lvl8pPr>
            <a:lvl9pPr marL="3960038" indent="-232943" defTabSz="949568" eaLnBrk="0" fontAlgn="base" hangingPunct="0">
              <a:spcBef>
                <a:spcPct val="0"/>
              </a:spcBef>
              <a:spcAft>
                <a:spcPct val="0"/>
              </a:spcAft>
              <a:defRPr sz="2400" b="1">
                <a:solidFill>
                  <a:schemeClr val="tx1"/>
                </a:solidFill>
                <a:latin typeface="Times New Roman" panose="02020603050405020304" pitchFamily="18" charset="0"/>
              </a:defRPr>
            </a:lvl9pPr>
          </a:lstStyle>
          <a:p>
            <a:fld id="{6EFAB92F-6A0F-48E9-98E0-0EDE058220FA}" type="slidenum">
              <a:rPr lang="en-US" altLang="en-US" sz="1200" b="0"/>
              <a:t>17</a:t>
            </a:fld>
            <a:endParaRPr lang="en-US" altLang="en-US" sz="1200" b="0"/>
          </a:p>
        </p:txBody>
      </p:sp>
    </p:spTree>
    <p:extLst>
      <p:ext uri="{BB962C8B-B14F-4D97-AF65-F5344CB8AC3E}">
        <p14:creationId xmlns:p14="http://schemas.microsoft.com/office/powerpoint/2010/main" val="10856979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xfrm>
            <a:off x="409575" y="698500"/>
            <a:ext cx="6192838" cy="3484563"/>
          </a:xfrm>
          <a:ln/>
        </p:spPr>
      </p:sp>
      <p:sp>
        <p:nvSpPr>
          <p:cNvPr id="583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endParaRPr lang="fr-FR" sz="1200" b="1" dirty="0">
              <a:effectLst/>
              <a:latin typeface="Arial" panose="020B0604020202020204" pitchFamily="34" charset="0"/>
              <a:cs typeface="Arial" panose="020B0604020202020204" pitchFamily="34" charset="0"/>
            </a:endParaRPr>
          </a:p>
          <a:p>
            <a:pPr marL="0" marR="0">
              <a:lnSpc>
                <a:spcPct val="115000"/>
              </a:lnSpc>
              <a:spcBef>
                <a:spcPts val="0"/>
              </a:spcBef>
              <a:spcAft>
                <a:spcPts val="600"/>
              </a:spcAft>
            </a:pPr>
            <a:endParaRPr lang="en-US" sz="1200" b="1" u="sng"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Tal como o espécime correto tem de ser recolhido da forma correta, colocado no recipiente correto com o rótulo correto, também tem de ser embalado da forma correta. Diferentes recipientes de espécimes têm de ser embalados de formas diferentes. Este exemplo mostra como os espécimes de sangue e as amostras de tecido têm de ser embalados.</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685800" marR="0" lvl="1" indent="-228600">
              <a:lnSpc>
                <a:spcPct val="115000"/>
              </a:lnSpc>
              <a:spcBef>
                <a:spcPts val="0"/>
              </a:spcBef>
              <a:spcAft>
                <a:spcPts val="600"/>
              </a:spcAft>
              <a:buFont typeface="+mj-lt"/>
              <a:buAutoNum type="arabicPeriod"/>
            </a:pPr>
            <a:r>
              <a:rPr lang="en-US" sz="1200" dirty="0">
                <a:effectLst/>
                <a:latin typeface="Arial" panose="020B0604020202020204" pitchFamily="34" charset="0"/>
                <a:ea typeface="Times New Roman" panose="02020603050405020304" pitchFamily="18" charset="0"/>
                <a:cs typeface="Arial" panose="020B0604020202020204" pitchFamily="34" charset="0"/>
              </a:rPr>
              <a:t>Colocar as amostras de sangue em sacos de risco biológico. Fechar bem.</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685800" marR="0" lvl="1" indent="-228600">
              <a:lnSpc>
                <a:spcPct val="115000"/>
              </a:lnSpc>
              <a:spcBef>
                <a:spcPts val="0"/>
              </a:spcBef>
              <a:spcAft>
                <a:spcPts val="600"/>
              </a:spcAft>
              <a:buFont typeface="+mj-lt"/>
              <a:buAutoNum type="arabicPeriod"/>
            </a:pPr>
            <a:r>
              <a:rPr lang="en-US" sz="1200" dirty="0">
                <a:effectLst/>
                <a:latin typeface="Arial" panose="020B0604020202020204" pitchFamily="34" charset="0"/>
                <a:ea typeface="Times New Roman" panose="02020603050405020304" pitchFamily="18" charset="0"/>
                <a:cs typeface="Arial" panose="020B0604020202020204" pitchFamily="34" charset="0"/>
              </a:rPr>
              <a:t>Colocar os sacos no recipiente. Fechar bem.</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685800" marR="0" lvl="1" indent="-228600">
              <a:lnSpc>
                <a:spcPct val="115000"/>
              </a:lnSpc>
              <a:spcBef>
                <a:spcPts val="0"/>
              </a:spcBef>
              <a:spcAft>
                <a:spcPts val="600"/>
              </a:spcAft>
              <a:buFont typeface="+mj-lt"/>
              <a:buAutoNum type="arabicPeriod"/>
            </a:pPr>
            <a:r>
              <a:rPr lang="en-US" sz="1200" dirty="0">
                <a:effectLst/>
                <a:latin typeface="Arial" panose="020B0604020202020204" pitchFamily="34" charset="0"/>
                <a:ea typeface="Times New Roman" panose="02020603050405020304" pitchFamily="18" charset="0"/>
                <a:cs typeface="Arial" panose="020B0604020202020204" pitchFamily="34" charset="0"/>
              </a:rPr>
              <a:t>Colocar os contentores na caixa de transporte. Encher a caixa com esferovite. </a:t>
            </a:r>
          </a:p>
          <a:p>
            <a:pPr marL="685800" marR="0" lvl="1" indent="-228600">
              <a:lnSpc>
                <a:spcPct val="115000"/>
              </a:lnSpc>
              <a:spcBef>
                <a:spcPts val="0"/>
              </a:spcBef>
              <a:spcAft>
                <a:spcPts val="600"/>
              </a:spcAft>
              <a:buFont typeface="+mj-lt"/>
              <a:buAutoNum type="arabicPeriod"/>
            </a:pPr>
            <a:r>
              <a:rPr lang="en-US" sz="1200" dirty="0">
                <a:effectLst/>
                <a:latin typeface="Arial" panose="020B0604020202020204" pitchFamily="34" charset="0"/>
                <a:ea typeface="Times New Roman" panose="02020603050405020304" pitchFamily="18" charset="0"/>
                <a:cs typeface="Arial" panose="020B0604020202020204" pitchFamily="34" charset="0"/>
              </a:rPr>
              <a:t>Colocar os formulários no interior da caixa. Feche a caixa com fita adesiva. </a:t>
            </a:r>
          </a:p>
          <a:p>
            <a:pPr marL="685800" marR="0" lvl="1" indent="-228600">
              <a:lnSpc>
                <a:spcPct val="115000"/>
              </a:lnSpc>
              <a:spcBef>
                <a:spcPts val="0"/>
              </a:spcBef>
              <a:spcAft>
                <a:spcPts val="600"/>
              </a:spcAft>
              <a:buFont typeface="+mj-lt"/>
              <a:buAutoNum type="arabicPeriod"/>
            </a:pPr>
            <a:r>
              <a:rPr lang="en-US" sz="1200" dirty="0">
                <a:effectLst/>
                <a:latin typeface="Arial" panose="020B0604020202020204" pitchFamily="34" charset="0"/>
                <a:ea typeface="Times New Roman" panose="02020603050405020304" pitchFamily="18" charset="0"/>
                <a:cs typeface="Arial" panose="020B0604020202020204" pitchFamily="34" charset="0"/>
              </a:rPr>
              <a:t>Etiquetar a caixa e transportá-la imediatamente para o laboratório local</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endParaRPr lang="en-US" altLang="en-US" dirty="0">
              <a:latin typeface="Arial" panose="020B0604020202020204" pitchFamily="34" charset="0"/>
            </a:endParaRPr>
          </a:p>
        </p:txBody>
      </p:sp>
      <p:sp>
        <p:nvSpPr>
          <p:cNvPr id="583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568">
              <a:defRPr sz="2400" b="1">
                <a:solidFill>
                  <a:schemeClr val="tx1"/>
                </a:solidFill>
                <a:latin typeface="Times New Roman" panose="02020603050405020304" pitchFamily="18" charset="0"/>
              </a:defRPr>
            </a:lvl1pPr>
            <a:lvl2pPr marL="757066" indent="-291179" defTabSz="949568">
              <a:defRPr sz="2400" b="1">
                <a:solidFill>
                  <a:schemeClr val="tx1"/>
                </a:solidFill>
                <a:latin typeface="Times New Roman" panose="02020603050405020304" pitchFamily="18" charset="0"/>
              </a:defRPr>
            </a:lvl2pPr>
            <a:lvl3pPr marL="1164717" indent="-232943" defTabSz="949568">
              <a:defRPr sz="2400" b="1">
                <a:solidFill>
                  <a:schemeClr val="tx1"/>
                </a:solidFill>
                <a:latin typeface="Times New Roman" panose="02020603050405020304" pitchFamily="18" charset="0"/>
              </a:defRPr>
            </a:lvl3pPr>
            <a:lvl4pPr marL="1630604" indent="-232943" defTabSz="949568">
              <a:defRPr sz="2400" b="1">
                <a:solidFill>
                  <a:schemeClr val="tx1"/>
                </a:solidFill>
                <a:latin typeface="Times New Roman" panose="02020603050405020304" pitchFamily="18" charset="0"/>
              </a:defRPr>
            </a:lvl4pPr>
            <a:lvl5pPr marL="2096491" indent="-232943" defTabSz="949568">
              <a:defRPr sz="2400" b="1">
                <a:solidFill>
                  <a:schemeClr val="tx1"/>
                </a:solidFill>
                <a:latin typeface="Times New Roman" panose="02020603050405020304" pitchFamily="18" charset="0"/>
              </a:defRPr>
            </a:lvl5pPr>
            <a:lvl6pPr marL="2562377" indent="-232943" defTabSz="949568" eaLnBrk="0" fontAlgn="base" hangingPunct="0">
              <a:spcBef>
                <a:spcPct val="0"/>
              </a:spcBef>
              <a:spcAft>
                <a:spcPct val="0"/>
              </a:spcAft>
              <a:defRPr sz="2400" b="1">
                <a:solidFill>
                  <a:schemeClr val="tx1"/>
                </a:solidFill>
                <a:latin typeface="Times New Roman" panose="02020603050405020304" pitchFamily="18" charset="0"/>
              </a:defRPr>
            </a:lvl6pPr>
            <a:lvl7pPr marL="3028264" indent="-232943" defTabSz="949568" eaLnBrk="0" fontAlgn="base" hangingPunct="0">
              <a:spcBef>
                <a:spcPct val="0"/>
              </a:spcBef>
              <a:spcAft>
                <a:spcPct val="0"/>
              </a:spcAft>
              <a:defRPr sz="2400" b="1">
                <a:solidFill>
                  <a:schemeClr val="tx1"/>
                </a:solidFill>
                <a:latin typeface="Times New Roman" panose="02020603050405020304" pitchFamily="18" charset="0"/>
              </a:defRPr>
            </a:lvl7pPr>
            <a:lvl8pPr marL="3494151" indent="-232943" defTabSz="949568" eaLnBrk="0" fontAlgn="base" hangingPunct="0">
              <a:spcBef>
                <a:spcPct val="0"/>
              </a:spcBef>
              <a:spcAft>
                <a:spcPct val="0"/>
              </a:spcAft>
              <a:defRPr sz="2400" b="1">
                <a:solidFill>
                  <a:schemeClr val="tx1"/>
                </a:solidFill>
                <a:latin typeface="Times New Roman" panose="02020603050405020304" pitchFamily="18" charset="0"/>
              </a:defRPr>
            </a:lvl8pPr>
            <a:lvl9pPr marL="3960038" indent="-232943" defTabSz="949568" eaLnBrk="0" fontAlgn="base" hangingPunct="0">
              <a:spcBef>
                <a:spcPct val="0"/>
              </a:spcBef>
              <a:spcAft>
                <a:spcPct val="0"/>
              </a:spcAft>
              <a:defRPr sz="2400" b="1">
                <a:solidFill>
                  <a:schemeClr val="tx1"/>
                </a:solidFill>
                <a:latin typeface="Times New Roman" panose="02020603050405020304" pitchFamily="18" charset="0"/>
              </a:defRPr>
            </a:lvl9pPr>
          </a:lstStyle>
          <a:p>
            <a:fld id="{A808AB05-25A6-4DB7-874C-0F8C6F977904}" type="slidenum">
              <a:rPr lang="en-US" altLang="en-US" sz="1200" b="0"/>
              <a:t>18</a:t>
            </a:fld>
            <a:endParaRPr lang="en-US" altLang="en-US" sz="1200" b="0"/>
          </a:p>
        </p:txBody>
      </p:sp>
    </p:spTree>
    <p:extLst>
      <p:ext uri="{BB962C8B-B14F-4D97-AF65-F5344CB8AC3E}">
        <p14:creationId xmlns:p14="http://schemas.microsoft.com/office/powerpoint/2010/main" val="25431071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xfrm>
            <a:off x="409575" y="698500"/>
            <a:ext cx="6192838" cy="3484563"/>
          </a:xfrm>
          <a:ln/>
        </p:spPr>
      </p:sp>
      <p:sp>
        <p:nvSpPr>
          <p:cNvPr id="645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endParaRPr lang="fr-FR" sz="1200" b="1" dirty="0">
              <a:effectLst/>
              <a:latin typeface="Arial" panose="020B0604020202020204" pitchFamily="34" charset="0"/>
              <a:cs typeface="Arial" panose="020B0604020202020204" pitchFamily="34" charset="0"/>
            </a:endParaRPr>
          </a:p>
          <a:p>
            <a:pPr marL="0" marR="0">
              <a:lnSpc>
                <a:spcPct val="115000"/>
              </a:lnSpc>
              <a:spcBef>
                <a:spcPts val="0"/>
              </a:spcBef>
              <a:spcAft>
                <a:spcPts val="600"/>
              </a:spcAft>
            </a:pPr>
            <a:endParaRPr lang="en-US" sz="1200" b="1" u="sng"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Se uma amostra precisar de ser enviada internacionalmente, como para o Instituto Pasteur ou CDC, a embalagem deve cumprir os requisitos da Associação Internacional de Transporte Aéreo, ou IATA. Para amostras infecciosas, pense em </a:t>
            </a:r>
            <a:r>
              <a:rPr lang="en-US" sz="1200" b="1" dirty="0">
                <a:effectLst/>
                <a:latin typeface="Arial" panose="020B0604020202020204" pitchFamily="34" charset="0"/>
                <a:ea typeface="Times New Roman" panose="02020603050405020304" pitchFamily="18" charset="0"/>
                <a:cs typeface="Arial" panose="020B0604020202020204" pitchFamily="34" charset="0"/>
              </a:rPr>
              <a:t>Embalagem Tripla</a:t>
            </a:r>
            <a:r>
              <a:rPr lang="en-US" sz="1200" dirty="0">
                <a:effectLst/>
                <a:latin typeface="Arial" panose="020B0604020202020204" pitchFamily="34" charset="0"/>
                <a:ea typeface="Times New Roman" panose="02020603050405020304" pitchFamily="18" charset="0"/>
                <a:cs typeface="Arial" panose="020B0604020202020204" pitchFamily="34" charset="0"/>
              </a:rPr>
              <a:t>.</a:t>
            </a:r>
          </a:p>
          <a:p>
            <a:pPr marL="0" marR="0" indent="0">
              <a:lnSpc>
                <a:spcPct val="115000"/>
              </a:lnSpc>
              <a:spcBef>
                <a:spcPts val="0"/>
              </a:spcBef>
              <a:spcAft>
                <a:spcPts val="600"/>
              </a:spcAft>
              <a:buFont typeface="Wingdings" panose="05000000000000000000" pitchFamily="2" charset="2"/>
              <a:buNone/>
            </a:pP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457200" marR="0" lvl="1">
              <a:lnSpc>
                <a:spcPct val="115000"/>
              </a:lnSpc>
              <a:spcBef>
                <a:spcPts val="0"/>
              </a:spcBef>
              <a:spcAft>
                <a:spcPts val="600"/>
              </a:spcAft>
            </a:pPr>
            <a:r>
              <a:rPr lang="en-US" sz="1200" dirty="0">
                <a:effectLst/>
                <a:latin typeface="Arial" panose="020B0604020202020204" pitchFamily="34" charset="0"/>
                <a:ea typeface="Times New Roman" panose="02020603050405020304" pitchFamily="18" charset="0"/>
                <a:cs typeface="Arial" panose="020B0604020202020204" pitchFamily="34" charset="0"/>
              </a:rPr>
              <a:t>1.   O recipiente primário é o recipiente adequado para a colheita do espécime.</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457200" marR="0" lvl="1">
              <a:lnSpc>
                <a:spcPct val="115000"/>
              </a:lnSpc>
              <a:spcBef>
                <a:spcPts val="0"/>
              </a:spcBef>
              <a:spcAft>
                <a:spcPts val="600"/>
              </a:spcAft>
            </a:pPr>
            <a:r>
              <a:rPr lang="en-US" sz="1200" dirty="0">
                <a:effectLst/>
                <a:latin typeface="Arial" panose="020B0604020202020204" pitchFamily="34" charset="0"/>
                <a:ea typeface="Times New Roman" panose="02020603050405020304" pitchFamily="18" charset="0"/>
                <a:cs typeface="Arial" panose="020B0604020202020204" pitchFamily="34" charset="0"/>
              </a:rPr>
              <a:t>2.   A embalagem secundária deve ser estanque e capaz de suportar as temperaturas e pressões elevadas especificadas.</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457200" marR="0" lvl="1">
              <a:lnSpc>
                <a:spcPct val="115000"/>
              </a:lnSpc>
              <a:spcBef>
                <a:spcPts val="0"/>
              </a:spcBef>
              <a:spcAft>
                <a:spcPts val="600"/>
              </a:spcAft>
            </a:pPr>
            <a:r>
              <a:rPr lang="en-US" sz="1200" dirty="0">
                <a:effectLst/>
                <a:latin typeface="Arial" panose="020B0604020202020204" pitchFamily="34" charset="0"/>
                <a:ea typeface="Times New Roman" panose="02020603050405020304" pitchFamily="18" charset="0"/>
                <a:cs typeface="Arial" panose="020B0604020202020204" pitchFamily="34" charset="0"/>
              </a:rPr>
              <a:t>3.   A caixa exterior deve ser etiquetada com a categoria UN adequada. A maioria das amostras biológicas de seres humanos enquadra-se na categoria "UN3373 Substância Biológica Categoria B".</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endParaRPr lang="en-US" altLang="en-US" dirty="0">
              <a:latin typeface="Arial" panose="020B0604020202020204" pitchFamily="34" charset="0"/>
            </a:endParaRPr>
          </a:p>
        </p:txBody>
      </p:sp>
      <p:sp>
        <p:nvSpPr>
          <p:cNvPr id="645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568">
              <a:defRPr sz="2400" b="1">
                <a:solidFill>
                  <a:schemeClr val="tx1"/>
                </a:solidFill>
                <a:latin typeface="Times New Roman" panose="02020603050405020304" pitchFamily="18" charset="0"/>
              </a:defRPr>
            </a:lvl1pPr>
            <a:lvl2pPr marL="757066" indent="-291179" defTabSz="949568">
              <a:defRPr sz="2400" b="1">
                <a:solidFill>
                  <a:schemeClr val="tx1"/>
                </a:solidFill>
                <a:latin typeface="Times New Roman" panose="02020603050405020304" pitchFamily="18" charset="0"/>
              </a:defRPr>
            </a:lvl2pPr>
            <a:lvl3pPr marL="1164717" indent="-232943" defTabSz="949568">
              <a:defRPr sz="2400" b="1">
                <a:solidFill>
                  <a:schemeClr val="tx1"/>
                </a:solidFill>
                <a:latin typeface="Times New Roman" panose="02020603050405020304" pitchFamily="18" charset="0"/>
              </a:defRPr>
            </a:lvl3pPr>
            <a:lvl4pPr marL="1630604" indent="-232943" defTabSz="949568">
              <a:defRPr sz="2400" b="1">
                <a:solidFill>
                  <a:schemeClr val="tx1"/>
                </a:solidFill>
                <a:latin typeface="Times New Roman" panose="02020603050405020304" pitchFamily="18" charset="0"/>
              </a:defRPr>
            </a:lvl4pPr>
            <a:lvl5pPr marL="2096491" indent="-232943" defTabSz="949568">
              <a:defRPr sz="2400" b="1">
                <a:solidFill>
                  <a:schemeClr val="tx1"/>
                </a:solidFill>
                <a:latin typeface="Times New Roman" panose="02020603050405020304" pitchFamily="18" charset="0"/>
              </a:defRPr>
            </a:lvl5pPr>
            <a:lvl6pPr marL="2562377" indent="-232943" defTabSz="949568" eaLnBrk="0" fontAlgn="base" hangingPunct="0">
              <a:spcBef>
                <a:spcPct val="0"/>
              </a:spcBef>
              <a:spcAft>
                <a:spcPct val="0"/>
              </a:spcAft>
              <a:defRPr sz="2400" b="1">
                <a:solidFill>
                  <a:schemeClr val="tx1"/>
                </a:solidFill>
                <a:latin typeface="Times New Roman" panose="02020603050405020304" pitchFamily="18" charset="0"/>
              </a:defRPr>
            </a:lvl6pPr>
            <a:lvl7pPr marL="3028264" indent="-232943" defTabSz="949568" eaLnBrk="0" fontAlgn="base" hangingPunct="0">
              <a:spcBef>
                <a:spcPct val="0"/>
              </a:spcBef>
              <a:spcAft>
                <a:spcPct val="0"/>
              </a:spcAft>
              <a:defRPr sz="2400" b="1">
                <a:solidFill>
                  <a:schemeClr val="tx1"/>
                </a:solidFill>
                <a:latin typeface="Times New Roman" panose="02020603050405020304" pitchFamily="18" charset="0"/>
              </a:defRPr>
            </a:lvl7pPr>
            <a:lvl8pPr marL="3494151" indent="-232943" defTabSz="949568" eaLnBrk="0" fontAlgn="base" hangingPunct="0">
              <a:spcBef>
                <a:spcPct val="0"/>
              </a:spcBef>
              <a:spcAft>
                <a:spcPct val="0"/>
              </a:spcAft>
              <a:defRPr sz="2400" b="1">
                <a:solidFill>
                  <a:schemeClr val="tx1"/>
                </a:solidFill>
                <a:latin typeface="Times New Roman" panose="02020603050405020304" pitchFamily="18" charset="0"/>
              </a:defRPr>
            </a:lvl8pPr>
            <a:lvl9pPr marL="3960038" indent="-232943" defTabSz="949568" eaLnBrk="0" fontAlgn="base" hangingPunct="0">
              <a:spcBef>
                <a:spcPct val="0"/>
              </a:spcBef>
              <a:spcAft>
                <a:spcPct val="0"/>
              </a:spcAft>
              <a:defRPr sz="2400" b="1">
                <a:solidFill>
                  <a:schemeClr val="tx1"/>
                </a:solidFill>
                <a:latin typeface="Times New Roman" panose="02020603050405020304" pitchFamily="18" charset="0"/>
              </a:defRPr>
            </a:lvl9pPr>
          </a:lstStyle>
          <a:p>
            <a:fld id="{4D4DC36B-90C3-413B-95F8-13F2A6CBC4BF}" type="slidenum">
              <a:rPr lang="en-US" altLang="en-US" sz="1200" b="0"/>
              <a:t>19</a:t>
            </a:fld>
            <a:endParaRPr lang="en-US" altLang="en-US" sz="1200" b="0"/>
          </a:p>
        </p:txBody>
      </p:sp>
    </p:spTree>
    <p:extLst>
      <p:ext uri="{BB962C8B-B14F-4D97-AF65-F5344CB8AC3E}">
        <p14:creationId xmlns:p14="http://schemas.microsoft.com/office/powerpoint/2010/main" val="1796906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i="0" dirty="0" err="1">
                <a:latin typeface="Arial" panose="020B0604020202020204" pitchFamily="34" charset="0"/>
                <a:ea typeface="Calibri"/>
                <a:cs typeface="Arial" panose="020B0604020202020204" pitchFamily="34" charset="0"/>
                <a:sym typeface="Calibri"/>
              </a:rPr>
              <a:t>Notas</a:t>
            </a:r>
            <a:r>
              <a:rPr lang="en-US" sz="1200" b="1" i="0" dirty="0">
                <a:latin typeface="Arial" panose="020B0604020202020204" pitchFamily="34" charset="0"/>
                <a:ea typeface="Calibri"/>
                <a:cs typeface="Arial" panose="020B0604020202020204" pitchFamily="34" charset="0"/>
                <a:sym typeface="Calibri"/>
              </a:rPr>
              <a:t> do </a:t>
            </a:r>
            <a:r>
              <a:rPr lang="en-US" sz="1200" b="1" i="0" dirty="0" err="1">
                <a:latin typeface="Arial" panose="020B0604020202020204" pitchFamily="34" charset="0"/>
                <a:ea typeface="Calibri"/>
                <a:cs typeface="Arial" panose="020B0604020202020204" pitchFamily="34" charset="0"/>
                <a:sym typeface="Calibri"/>
              </a:rPr>
              <a:t>instrutor</a:t>
            </a:r>
            <a:r>
              <a:rPr lang="en-US" sz="1200" i="0" dirty="0">
                <a:latin typeface="Arial" panose="020B0604020202020204" pitchFamily="34" charset="0"/>
                <a:ea typeface="Calibri"/>
                <a:cs typeface="Arial" panose="020B0604020202020204" pitchFamily="34" charset="0"/>
                <a:sym typeface="Calibri"/>
              </a:rPr>
              <a:t>: </a:t>
            </a:r>
          </a:p>
          <a:p>
            <a:pPr marL="0" marR="0" lvl="0" indent="0" algn="l" rtl="0">
              <a:lnSpc>
                <a:spcPct val="100000"/>
              </a:lnSpc>
              <a:spcBef>
                <a:spcPts val="0"/>
              </a:spcBef>
              <a:spcAft>
                <a:spcPts val="0"/>
              </a:spcAft>
              <a:buClr>
                <a:schemeClr val="dk1"/>
              </a:buClr>
              <a:buSzPts val="1200"/>
              <a:buFont typeface="Calibri"/>
              <a:buNone/>
            </a:pPr>
            <a:endParaRPr lang="en-US" b="1"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ts val="0"/>
              </a:spcBef>
              <a:spcAft>
                <a:spcPts val="0"/>
              </a:spcAft>
              <a:buClr>
                <a:schemeClr val="dk1"/>
              </a:buClr>
              <a:buSzPts val="1200"/>
              <a:buFont typeface="Wingdings" panose="05000000000000000000" pitchFamily="2" charset="2"/>
              <a:buChar char="v"/>
              <a:tabLst/>
              <a:defRPr/>
            </a:pPr>
            <a:r>
              <a:rPr lang="en-US" b="1" i="1" dirty="0">
                <a:latin typeface="Arial" panose="020B0604020202020204" pitchFamily="34" charset="0"/>
                <a:cs typeface="Arial" panose="020B0604020202020204" pitchFamily="34" charset="0"/>
              </a:rPr>
              <a:t>Estes </a:t>
            </a:r>
            <a:r>
              <a:rPr lang="en-US" b="1" i="1" dirty="0" err="1">
                <a:latin typeface="Arial" panose="020B0604020202020204" pitchFamily="34" charset="0"/>
                <a:cs typeface="Arial" panose="020B0604020202020204" pitchFamily="34" charset="0"/>
              </a:rPr>
              <a:t>ícones</a:t>
            </a:r>
            <a:r>
              <a:rPr lang="en-US" b="1" i="1" dirty="0">
                <a:latin typeface="Arial" panose="020B0604020202020204" pitchFamily="34" charset="0"/>
                <a:cs typeface="Arial" panose="020B0604020202020204" pitchFamily="34" charset="0"/>
              </a:rPr>
              <a:t> </a:t>
            </a:r>
            <a:r>
              <a:rPr lang="en-US" b="1" i="1" dirty="0" err="1">
                <a:latin typeface="Arial" panose="020B0604020202020204" pitchFamily="34" charset="0"/>
                <a:cs typeface="Arial" panose="020B0604020202020204" pitchFamily="34" charset="0"/>
              </a:rPr>
              <a:t>destinam</a:t>
            </a:r>
            <a:r>
              <a:rPr lang="en-US" b="1" i="1" dirty="0">
                <a:latin typeface="Arial" panose="020B0604020202020204" pitchFamily="34" charset="0"/>
                <a:cs typeface="Arial" panose="020B0604020202020204" pitchFamily="34" charset="0"/>
              </a:rPr>
              <a:t>-se a </a:t>
            </a:r>
            <a:r>
              <a:rPr lang="en-US" b="1" i="1" dirty="0" err="1">
                <a:latin typeface="Arial" panose="020B0604020202020204" pitchFamily="34" charset="0"/>
                <a:cs typeface="Arial" panose="020B0604020202020204" pitchFamily="34" charset="0"/>
              </a:rPr>
              <a:t>servir</a:t>
            </a:r>
            <a:r>
              <a:rPr lang="en-US" b="1" i="1" dirty="0">
                <a:latin typeface="Arial" panose="020B0604020202020204" pitchFamily="34" charset="0"/>
                <a:cs typeface="Arial" panose="020B0604020202020204" pitchFamily="34" charset="0"/>
              </a:rPr>
              <a:t> de </a:t>
            </a:r>
            <a:r>
              <a:rPr lang="en-US" b="1" i="1" dirty="0" err="1">
                <a:latin typeface="Arial" panose="020B0604020202020204" pitchFamily="34" charset="0"/>
                <a:cs typeface="Arial" panose="020B0604020202020204" pitchFamily="34" charset="0"/>
              </a:rPr>
              <a:t>sinais</a:t>
            </a:r>
            <a:r>
              <a:rPr lang="en-US" b="1" i="1" dirty="0">
                <a:latin typeface="Arial" panose="020B0604020202020204" pitchFamily="34" charset="0"/>
                <a:cs typeface="Arial" panose="020B0604020202020204" pitchFamily="34" charset="0"/>
              </a:rPr>
              <a:t> para o </a:t>
            </a:r>
            <a:r>
              <a:rPr lang="en-US" b="1" i="1" dirty="0" err="1">
                <a:latin typeface="Arial" panose="020B0604020202020204" pitchFamily="34" charset="0"/>
                <a:cs typeface="Arial" panose="020B0604020202020204" pitchFamily="34" charset="0"/>
              </a:rPr>
              <a:t>utilizador</a:t>
            </a:r>
            <a:r>
              <a:rPr lang="en-US" b="1" i="1" dirty="0">
                <a:latin typeface="Arial" panose="020B0604020202020204" pitchFamily="34" charset="0"/>
                <a:cs typeface="Arial" panose="020B0604020202020204" pitchFamily="34" charset="0"/>
              </a:rPr>
              <a:t>, </a:t>
            </a:r>
            <a:r>
              <a:rPr lang="en-US" b="1" i="1" dirty="0" err="1">
                <a:latin typeface="Arial" panose="020B0604020202020204" pitchFamily="34" charset="0"/>
                <a:cs typeface="Arial" panose="020B0604020202020204" pitchFamily="34" charset="0"/>
              </a:rPr>
              <a:t>sendo</a:t>
            </a:r>
            <a:r>
              <a:rPr lang="en-US" b="1" i="1" dirty="0">
                <a:latin typeface="Arial" panose="020B0604020202020204" pitchFamily="34" charset="0"/>
                <a:cs typeface="Arial" panose="020B0604020202020204" pitchFamily="34" charset="0"/>
              </a:rPr>
              <a:t> que </a:t>
            </a:r>
            <a:r>
              <a:rPr lang="en-US" b="1" i="1" dirty="0" err="1">
                <a:latin typeface="Arial" panose="020B0604020202020204" pitchFamily="34" charset="0"/>
                <a:cs typeface="Arial" panose="020B0604020202020204" pitchFamily="34" charset="0"/>
              </a:rPr>
              <a:t>cada</a:t>
            </a:r>
            <a:r>
              <a:rPr lang="en-US" b="1" i="1" dirty="0">
                <a:latin typeface="Arial" panose="020B0604020202020204" pitchFamily="34" charset="0"/>
                <a:cs typeface="Arial" panose="020B0604020202020204" pitchFamily="34" charset="0"/>
              </a:rPr>
              <a:t> </a:t>
            </a:r>
            <a:r>
              <a:rPr lang="en-US" b="1" i="1" dirty="0" err="1">
                <a:latin typeface="Arial" panose="020B0604020202020204" pitchFamily="34" charset="0"/>
                <a:cs typeface="Arial" panose="020B0604020202020204" pitchFamily="34" charset="0"/>
              </a:rPr>
              <a:t>ícone</a:t>
            </a:r>
            <a:r>
              <a:rPr lang="en-US" b="1" i="1" dirty="0">
                <a:latin typeface="Arial" panose="020B0604020202020204" pitchFamily="34" charset="0"/>
                <a:cs typeface="Arial" panose="020B0604020202020204" pitchFamily="34" charset="0"/>
              </a:rPr>
              <a:t> se </a:t>
            </a:r>
            <a:r>
              <a:rPr lang="en-US" b="1" i="1" dirty="0" err="1">
                <a:latin typeface="Arial" panose="020B0604020202020204" pitchFamily="34" charset="0"/>
                <a:cs typeface="Arial" panose="020B0604020202020204" pitchFamily="34" charset="0"/>
              </a:rPr>
              <a:t>destina</a:t>
            </a:r>
            <a:r>
              <a:rPr lang="en-US" b="1" i="1" dirty="0">
                <a:latin typeface="Arial" panose="020B0604020202020204" pitchFamily="34" charset="0"/>
                <a:cs typeface="Arial" panose="020B0604020202020204" pitchFamily="34" charset="0"/>
              </a:rPr>
              <a:t> a </a:t>
            </a:r>
            <a:r>
              <a:rPr lang="en-US" b="1" i="1" dirty="0" err="1">
                <a:latin typeface="Arial" panose="020B0604020202020204" pitchFamily="34" charset="0"/>
                <a:cs typeface="Arial" panose="020B0604020202020204" pitchFamily="34" charset="0"/>
              </a:rPr>
              <a:t>ajudá</a:t>
            </a:r>
            <a:r>
              <a:rPr lang="en-US" b="1" i="1" dirty="0">
                <a:latin typeface="Arial" panose="020B0604020202020204" pitchFamily="34" charset="0"/>
                <a:cs typeface="Arial" panose="020B0604020202020204" pitchFamily="34" charset="0"/>
              </a:rPr>
              <a:t>-lo a </a:t>
            </a:r>
            <a:r>
              <a:rPr lang="en-US" b="1" i="1" dirty="0" err="1">
                <a:latin typeface="Arial" panose="020B0604020202020204" pitchFamily="34" charset="0"/>
                <a:cs typeface="Arial" panose="020B0604020202020204" pitchFamily="34" charset="0"/>
              </a:rPr>
              <a:t>navegar</a:t>
            </a:r>
            <a:r>
              <a:rPr lang="en-US" b="1" i="1" dirty="0">
                <a:latin typeface="Arial" panose="020B0604020202020204" pitchFamily="34" charset="0"/>
                <a:cs typeface="Arial" panose="020B0604020202020204" pitchFamily="34" charset="0"/>
              </a:rPr>
              <a:t> </a:t>
            </a:r>
            <a:r>
              <a:rPr lang="en-US" b="1" i="1" dirty="0" err="1">
                <a:latin typeface="Arial" panose="020B0604020202020204" pitchFamily="34" charset="0"/>
                <a:cs typeface="Arial" panose="020B0604020202020204" pitchFamily="34" charset="0"/>
              </a:rPr>
              <a:t>pelo</a:t>
            </a:r>
            <a:r>
              <a:rPr lang="en-US" b="1" i="1" dirty="0">
                <a:latin typeface="Arial" panose="020B0604020202020204" pitchFamily="34" charset="0"/>
                <a:cs typeface="Arial" panose="020B0604020202020204" pitchFamily="34" charset="0"/>
              </a:rPr>
              <a:t> </a:t>
            </a:r>
            <a:r>
              <a:rPr lang="en-US" b="1" i="1" dirty="0" err="1">
                <a:latin typeface="Arial" panose="020B0604020202020204" pitchFamily="34" charset="0"/>
                <a:cs typeface="Arial" panose="020B0604020202020204" pitchFamily="34" charset="0"/>
              </a:rPr>
              <a:t>conteúdo</a:t>
            </a:r>
            <a:r>
              <a:rPr lang="en-US" b="1" i="1" dirty="0">
                <a:latin typeface="Arial" panose="020B0604020202020204" pitchFamily="34" charset="0"/>
                <a:cs typeface="Arial" panose="020B0604020202020204" pitchFamily="34" charset="0"/>
              </a:rPr>
              <a:t> e a saber o que o </a:t>
            </a:r>
            <a:r>
              <a:rPr lang="en-US" b="1" i="1" dirty="0" err="1">
                <a:latin typeface="Arial" panose="020B0604020202020204" pitchFamily="34" charset="0"/>
                <a:cs typeface="Arial" panose="020B0604020202020204" pitchFamily="34" charset="0"/>
              </a:rPr>
              <a:t>espera</a:t>
            </a:r>
            <a:r>
              <a:rPr lang="en-US" b="1" i="1" dirty="0">
                <a:latin typeface="Arial" panose="020B0604020202020204" pitchFamily="34" charset="0"/>
                <a:cs typeface="Arial" panose="020B0604020202020204" pitchFamily="34" charset="0"/>
              </a:rPr>
              <a:t>.</a:t>
            </a:r>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endParaRPr lang="en-US" b="1" u="sng" dirty="0">
              <a:latin typeface="Arial" panose="020B0604020202020204" pitchFamily="34" charset="0"/>
              <a:cs typeface="Arial" panose="020B0604020202020204" pitchFamily="34" charset="0"/>
            </a:endParaRPr>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r>
              <a:rPr lang="en-US" b="1" u="sng" dirty="0" err="1">
                <a:latin typeface="Arial" panose="020B0604020202020204" pitchFamily="34" charset="0"/>
                <a:cs typeface="Arial" panose="020B0604020202020204" pitchFamily="34" charset="0"/>
              </a:rPr>
              <a:t>Dica</a:t>
            </a:r>
            <a:r>
              <a:rPr lang="en-US" b="1" u="sng" dirty="0">
                <a:latin typeface="Arial" panose="020B0604020202020204" pitchFamily="34" charset="0"/>
                <a:cs typeface="Arial" panose="020B0604020202020204" pitchFamily="34" charset="0"/>
              </a:rPr>
              <a:t>:</a:t>
            </a:r>
            <a:r>
              <a:rPr lang="en-US" b="1" u="none" dirty="0">
                <a:latin typeface="Arial" panose="020B0604020202020204" pitchFamily="34" charset="0"/>
                <a:cs typeface="Arial" panose="020B0604020202020204" pitchFamily="34" charset="0"/>
              </a:rPr>
              <a:t> </a:t>
            </a:r>
            <a:r>
              <a:rPr lang="en-US" sz="1200" b="0" dirty="0">
                <a:latin typeface="Arial" panose="020B0604020202020204" pitchFamily="34" charset="0"/>
                <a:ea typeface="Calibri"/>
                <a:cs typeface="Arial" panose="020B0604020202020204" pitchFamily="34" charset="0"/>
                <a:sym typeface="Calibri"/>
              </a:rPr>
              <a:t>Como </a:t>
            </a:r>
            <a:r>
              <a:rPr lang="en-US" sz="1200" b="0" dirty="0" err="1">
                <a:latin typeface="Arial" panose="020B0604020202020204" pitchFamily="34" charset="0"/>
                <a:ea typeface="Calibri"/>
                <a:cs typeface="Arial" panose="020B0604020202020204" pitchFamily="34" charset="0"/>
                <a:sym typeface="Calibri"/>
              </a:rPr>
              <a:t>lembrete</a:t>
            </a:r>
            <a:r>
              <a:rPr lang="en-US" b="0"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verá</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ícones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utilizados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nas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apresentações</a:t>
            </a:r>
            <a:r>
              <a:rPr lang="en-US" dirty="0">
                <a:latin typeface="Arial" panose="020B0604020202020204" pitchFamily="34" charset="0"/>
                <a:cs typeface="Arial" panose="020B0604020202020204" pitchFamily="34" charset="0"/>
              </a:rPr>
              <a:t> do FETP Frontline. </a:t>
            </a: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a:t>
            </a:fld>
            <a:endParaRPr lang="en-US" altLang="en-US"/>
          </a:p>
        </p:txBody>
      </p:sp>
    </p:spTree>
    <p:extLst>
      <p:ext uri="{BB962C8B-B14F-4D97-AF65-F5344CB8AC3E}">
        <p14:creationId xmlns:p14="http://schemas.microsoft.com/office/powerpoint/2010/main" val="11820492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endParaRPr lang="fr-FR" sz="1200" b="1" dirty="0">
              <a:effectLst/>
              <a:latin typeface="Arial" panose="020B0604020202020204" pitchFamily="34" charset="0"/>
              <a:cs typeface="Arial" panose="020B0604020202020204" pitchFamily="34" charset="0"/>
            </a:endParaRPr>
          </a:p>
          <a:p>
            <a:pPr marL="0" marR="0">
              <a:lnSpc>
                <a:spcPct val="115000"/>
              </a:lnSpc>
              <a:spcBef>
                <a:spcPts val="1200"/>
              </a:spcBef>
              <a:spcAft>
                <a:spcPts val="600"/>
              </a:spcAft>
            </a:pPr>
            <a:endParaRPr lang="en-US" sz="1200" b="1" u="sng" dirty="0">
              <a:effectLst/>
              <a:latin typeface="Arial" panose="020B0604020202020204" pitchFamily="34"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b="0" u="none" dirty="0">
                <a:effectLst/>
                <a:latin typeface="Arial" panose="020B0604020202020204" pitchFamily="34" charset="0"/>
                <a:cs typeface="Arial" panose="020B0604020202020204" pitchFamily="34" charset="0"/>
              </a:rPr>
              <a:t>Os laboratórios têm frequentemente informações específicas que exigem que sejam enviadas juntamente com o </a:t>
            </a:r>
            <a:r>
              <a:rPr lang="en-US" sz="1200" dirty="0">
                <a:effectLst/>
                <a:latin typeface="Arial" panose="020B0604020202020204" pitchFamily="34" charset="0"/>
                <a:ea typeface="Times New Roman" panose="02020603050405020304" pitchFamily="18" charset="0"/>
                <a:cs typeface="Arial" panose="020B0604020202020204" pitchFamily="34" charset="0"/>
              </a:rPr>
              <a:t>formulário de investigação de caso ou o formulário de notificação de caso, que deve ser preenchido para cada doente do qual é colhida uma amostra. O formulário pode ser partilhado com o laboratório.  Alguns países têm um modelo padrão, o que ajuda a garantir uma abordagem de investigação consistente. Por outro lado, o formulário deve poder ser modificado para diferentes surtos, conforme necessário.</a:t>
            </a:r>
          </a:p>
          <a:p>
            <a:pPr marL="171450" marR="0" indent="-171450">
              <a:lnSpc>
                <a:spcPct val="115000"/>
              </a:lnSpc>
              <a:spcBef>
                <a:spcPts val="1200"/>
              </a:spcBef>
              <a:spcAft>
                <a:spcPts val="600"/>
              </a:spcAft>
              <a:buFont typeface="Wingdings" panose="05000000000000000000" pitchFamily="2" charset="2"/>
              <a:buChar char="§"/>
            </a:pPr>
            <a:endParaRPr lang="en-US" sz="1200" b="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Perguntar: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O laboratório local dispõe de um formulário normalizado de investigação de casos laboratoriais?</a:t>
            </a:r>
          </a:p>
          <a:p>
            <a:pPr marL="171450" marR="0" indent="-171450">
              <a:lnSpc>
                <a:spcPct val="115000"/>
              </a:lnSpc>
              <a:spcBef>
                <a:spcPts val="1200"/>
              </a:spcBef>
              <a:spcAft>
                <a:spcPts val="600"/>
              </a:spcAft>
              <a:buFont typeface="Wingdings" panose="05000000000000000000" pitchFamily="2" charset="2"/>
              <a:buChar char="§"/>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Confirmar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a(s) resposta(s).</a:t>
            </a:r>
            <a:endParaRPr lang="en-US" sz="1200" dirty="0"/>
          </a:p>
        </p:txBody>
      </p:sp>
      <p:sp>
        <p:nvSpPr>
          <p:cNvPr id="4" name="Slide Number Placeholder 3"/>
          <p:cNvSpPr>
            <a:spLocks noGrp="1"/>
          </p:cNvSpPr>
          <p:nvPr>
            <p:ph type="sldNum" sz="quarter" idx="10"/>
          </p:nvPr>
        </p:nvSpPr>
        <p:spPr/>
        <p:txBody>
          <a:bodyPr/>
          <a:lstStyle/>
          <a:p>
            <a:fld id="{2EB32458-B0FD-4E0D-A69A-149897CA0BBB}" type="slidenum">
              <a:rPr lang="en-US" smtClean="0"/>
              <a:t>20</a:t>
            </a:fld>
            <a:endParaRPr lang="en-US"/>
          </a:p>
        </p:txBody>
      </p:sp>
    </p:spTree>
    <p:extLst>
      <p:ext uri="{BB962C8B-B14F-4D97-AF65-F5344CB8AC3E}">
        <p14:creationId xmlns:p14="http://schemas.microsoft.com/office/powerpoint/2010/main" val="40170884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fr-FR"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No contexto de um surto, quantas pessoas é necessário testar?</a:t>
            </a:r>
          </a:p>
          <a:p>
            <a:pPr marL="171450" marR="0" indent="-171450">
              <a:lnSpc>
                <a:spcPct val="115000"/>
              </a:lnSpc>
              <a:spcBef>
                <a:spcPts val="0"/>
              </a:spcBef>
              <a:spcAft>
                <a:spcPts val="600"/>
              </a:spcAft>
              <a:buFont typeface="Wingdings" panose="05000000000000000000" pitchFamily="2" charset="2"/>
              <a:buChar char="§"/>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gn="l" defTabSz="914400" rtl="0" eaLnBrk="0" fontAlgn="base" latinLnBrk="0" hangingPunct="0">
              <a:lnSpc>
                <a:spcPct val="115000"/>
              </a:lnSpc>
              <a:spcBef>
                <a:spcPts val="0"/>
              </a:spcBef>
              <a:spcAft>
                <a:spcPts val="600"/>
              </a:spcAft>
              <a:buClrTx/>
              <a:buSzTx/>
              <a:buFont typeface="Wingdings" panose="05000000000000000000" pitchFamily="2" charset="2"/>
              <a:buChar char="§"/>
              <a:tabLst/>
              <a:defRPr/>
            </a:pPr>
            <a:r>
              <a:rPr lang="en-US" sz="1200" b="1" u="sng" dirty="0">
                <a:effectLst/>
                <a:latin typeface="Arial" panose="020B0604020202020204" pitchFamily="34" charset="0"/>
                <a:cs typeface="Arial" panose="020B0604020202020204" pitchFamily="34" charset="0"/>
              </a:rPr>
              <a:t>Confirmar</a:t>
            </a:r>
            <a:r>
              <a:rPr lang="en-US" sz="1200" b="1" u="none" dirty="0">
                <a:effectLst/>
                <a:latin typeface="Arial" panose="020B0604020202020204" pitchFamily="34" charset="0"/>
                <a:cs typeface="Arial" panose="020B0604020202020204" pitchFamily="34" charset="0"/>
              </a:rPr>
              <a:t> </a:t>
            </a:r>
            <a:r>
              <a:rPr lang="en-US" sz="1200" b="0" dirty="0">
                <a:effectLst/>
                <a:latin typeface="Arial" panose="020B0604020202020204" pitchFamily="34" charset="0"/>
                <a:cs typeface="Arial" panose="020B0604020202020204" pitchFamily="34" charset="0"/>
              </a:rPr>
              <a:t>a(s) resposta(s)</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 Resposta: </a:t>
            </a:r>
            <a:r>
              <a:rPr lang="en-US" sz="1200" i="1" dirty="0">
                <a:effectLst/>
                <a:latin typeface="Arial" panose="020B0604020202020204" pitchFamily="34" charset="0"/>
                <a:ea typeface="Times New Roman" panose="02020603050405020304" pitchFamily="18" charset="0"/>
                <a:cs typeface="Arial" panose="020B0604020202020204" pitchFamily="34" charset="0"/>
              </a:rPr>
              <a:t>A resposta depende da razão pela qual a pergunta está a ser feita. Uma das razões pode ser a confirmação do surto - esta doença exantemática é sarampo ou não? Varicela ou varíola? A outra razão é para gerir e tratar o doente.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 </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0" marR="0">
              <a:lnSpc>
                <a:spcPct val="115000"/>
              </a:lnSpc>
              <a:spcBef>
                <a:spcPts val="0"/>
              </a:spcBef>
              <a:spcAft>
                <a:spcPts val="6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gn="l" defTabSz="914400" rtl="0" eaLnBrk="0" fontAlgn="base" latinLnBrk="0" hangingPunct="0">
              <a:lnSpc>
                <a:spcPct val="115000"/>
              </a:lnSpc>
              <a:spcBef>
                <a:spcPts val="0"/>
              </a:spcBef>
              <a:spcAft>
                <a:spcPts val="600"/>
              </a:spcAft>
              <a:buClrTx/>
              <a:buSzTx/>
              <a:buFont typeface="Wingdings" panose="05000000000000000000" pitchFamily="2" charset="2"/>
              <a:buChar char="§"/>
              <a:tabLst/>
              <a:defRP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Se a razão é gerir o doente, e o tratamento difere consoante o doente tenha uma determinada doença, então cada doente precisa de ser testado. Assim, cada doente suspeito de ter tuberculose tem de ser testado e, se o teste for positivo, o doente tem de ser tratado para a infeção por tuberculose.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 </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0" marR="0" indent="0">
              <a:lnSpc>
                <a:spcPct val="115000"/>
              </a:lnSpc>
              <a:spcBef>
                <a:spcPts val="0"/>
              </a:spcBef>
              <a:spcAft>
                <a:spcPts val="600"/>
              </a:spcAft>
              <a:buFont typeface="Wingdings" panose="05000000000000000000" pitchFamily="2" charset="2"/>
              <a:buNone/>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6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Dizer: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b="0" u="none" dirty="0">
                <a:effectLst/>
                <a:latin typeface="Arial" panose="020B0604020202020204" pitchFamily="34" charset="0"/>
                <a:ea typeface="Times New Roman" panose="02020603050405020304" pitchFamily="18" charset="0"/>
                <a:cs typeface="Arial" panose="020B0604020202020204" pitchFamily="34" charset="0"/>
              </a:rPr>
              <a:t>Os surtos em animais podem testar apenas um subconjunto de animais doentes ou mortos.  A amostragem ambiental depende da suspeita de etiologia.</a:t>
            </a:r>
            <a:endParaRPr lang="fr-FR" sz="1200" b="1" u="sng"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21</a:t>
            </a:fld>
            <a:endParaRPr lang="en-US" altLang="en-US"/>
          </a:p>
        </p:txBody>
      </p:sp>
    </p:spTree>
    <p:extLst>
      <p:ext uri="{BB962C8B-B14F-4D97-AF65-F5344CB8AC3E}">
        <p14:creationId xmlns:p14="http://schemas.microsoft.com/office/powerpoint/2010/main" val="18579385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endParaRPr lang="fr-FR" sz="1200" b="1" dirty="0">
              <a:effectLst/>
              <a:latin typeface="Arial" panose="020B0604020202020204" pitchFamily="34" charset="0"/>
              <a:cs typeface="Arial" panose="020B0604020202020204" pitchFamily="34" charset="0"/>
            </a:endParaRPr>
          </a:p>
          <a:p>
            <a:pPr marL="0" marR="0">
              <a:lnSpc>
                <a:spcPct val="115000"/>
              </a:lnSpc>
              <a:spcBef>
                <a:spcPts val="1200"/>
              </a:spcBef>
              <a:spcAft>
                <a:spcPts val="600"/>
              </a:spcAft>
            </a:pPr>
            <a:endParaRPr lang="en-US" sz="1200" b="1" u="sng" dirty="0">
              <a:effectLst/>
              <a:latin typeface="Arial" panose="020B0604020202020204" pitchFamily="34"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b="0" u="none" dirty="0">
                <a:effectLst/>
                <a:latin typeface="Arial" panose="020B0604020202020204" pitchFamily="34" charset="0"/>
                <a:cs typeface="Arial" panose="020B0604020202020204" pitchFamily="34" charset="0"/>
              </a:rPr>
              <a:t>Se </a:t>
            </a:r>
            <a:r>
              <a:rPr lang="en-US" sz="1200" dirty="0">
                <a:effectLst/>
                <a:latin typeface="Arial" panose="020B0604020202020204" pitchFamily="34" charset="0"/>
                <a:ea typeface="Times New Roman" panose="02020603050405020304" pitchFamily="18" charset="0"/>
                <a:cs typeface="Arial" panose="020B0604020202020204" pitchFamily="34" charset="0"/>
              </a:rPr>
              <a:t>a razão for confirmar a causa do surto, então o número de testes necessários para a confirmação varia consoante a doença e o número de pessoas afectadas.  Por exemplo, partindo do princípio de que há um número relativamente grande de pessoas afectadas num surto, de quantos testes positivos precisa para confirmar que o surto é causado pelo sarampo?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 </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Confirmar</a:t>
            </a:r>
            <a:r>
              <a:rPr lang="en-US" sz="1200" b="1" u="none" dirty="0">
                <a:effectLst/>
                <a:latin typeface="Arial" panose="020B0604020202020204" pitchFamily="34" charset="0"/>
                <a:cs typeface="Arial" panose="020B0604020202020204" pitchFamily="34" charset="0"/>
              </a:rPr>
              <a:t> </a:t>
            </a:r>
            <a:r>
              <a:rPr lang="en-US" sz="1200" b="0" dirty="0">
                <a:effectLst/>
                <a:latin typeface="Arial" panose="020B0604020202020204" pitchFamily="34" charset="0"/>
                <a:cs typeface="Arial" panose="020B0604020202020204" pitchFamily="34" charset="0"/>
              </a:rPr>
              <a:t>a(s) resposta(s).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 Resposta: </a:t>
            </a:r>
            <a:r>
              <a:rPr lang="en-US" sz="1200" b="0" i="1" dirty="0">
                <a:effectLst/>
                <a:latin typeface="Arial" panose="020B0604020202020204" pitchFamily="34" charset="0"/>
                <a:ea typeface="Times New Roman" panose="02020603050405020304" pitchFamily="18" charset="0"/>
                <a:cs typeface="Arial" panose="020B0604020202020204" pitchFamily="34" charset="0"/>
              </a:rPr>
              <a:t>5 </a:t>
            </a:r>
            <a:r>
              <a:rPr lang="en-US" sz="1200" b="0" i="1" dirty="0">
                <a:effectLst/>
                <a:latin typeface="Arial" panose="020B0604020202020204" pitchFamily="34" charset="0"/>
                <a:cs typeface="Arial" panose="020B0604020202020204" pitchFamily="34" charset="0"/>
              </a:rPr>
              <a:t>para um surto de sarampo</a:t>
            </a:r>
          </a:p>
          <a:p>
            <a:pPr marL="171450" marR="0" indent="-171450">
              <a:lnSpc>
                <a:spcPct val="115000"/>
              </a:lnSpc>
              <a:spcBef>
                <a:spcPts val="1200"/>
              </a:spcBef>
              <a:spcAft>
                <a:spcPts val="600"/>
              </a:spcAft>
              <a:buFont typeface="Wingdings" panose="05000000000000000000" pitchFamily="2" charset="2"/>
              <a:buChar char="§"/>
            </a:pPr>
            <a:endParaRPr lang="en-US" sz="1200" b="0" i="1" dirty="0">
              <a:effectLst/>
              <a:latin typeface="Arial" panose="020B0604020202020204" pitchFamily="34"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i="0" u="sng" dirty="0">
                <a:effectLst/>
                <a:latin typeface="Arial" panose="020B0604020202020204" pitchFamily="34" charset="0"/>
                <a:cs typeface="Arial" panose="020B0604020202020204" pitchFamily="34" charset="0"/>
              </a:rPr>
              <a:t>Perguntar:</a:t>
            </a:r>
            <a:r>
              <a:rPr lang="en-US" sz="1200" b="1" i="0" u="none" dirty="0">
                <a:effectLst/>
                <a:latin typeface="Arial" panose="020B0604020202020204" pitchFamily="34" charset="0"/>
                <a:cs typeface="Arial" panose="020B0604020202020204" pitchFamily="34" charset="0"/>
              </a:rPr>
              <a:t> </a:t>
            </a:r>
            <a:r>
              <a:rPr lang="en-US" sz="1200" b="0" i="0" dirty="0">
                <a:effectLst/>
                <a:latin typeface="Arial" panose="020B0604020202020204" pitchFamily="34" charset="0"/>
                <a:cs typeface="Arial" panose="020B0604020202020204" pitchFamily="34" charset="0"/>
              </a:rPr>
              <a:t>E a cólera ou a Shigella?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 </a:t>
            </a:r>
            <a:endParaRPr lang="en-US" sz="1200" b="0" i="0" u="none" dirty="0">
              <a:effectLst/>
              <a:latin typeface="Arial" panose="020B0604020202020204" pitchFamily="34"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endParaRPr lang="en-US" sz="1200" b="0" i="0" u="none" dirty="0">
              <a:effectLst/>
              <a:latin typeface="Arial" panose="020B0604020202020204" pitchFamily="34"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err="1">
                <a:effectLst/>
                <a:latin typeface="Arial" panose="020B0604020202020204" pitchFamily="34" charset="0"/>
                <a:cs typeface="Arial" panose="020B0604020202020204" pitchFamily="34" charset="0"/>
              </a:rPr>
              <a:t>Confirmar</a:t>
            </a:r>
            <a:r>
              <a:rPr lang="en-US" sz="1200" b="1" u="none" dirty="0">
                <a:effectLst/>
                <a:latin typeface="Arial" panose="020B0604020202020204" pitchFamily="34" charset="0"/>
                <a:cs typeface="Arial" panose="020B0604020202020204" pitchFamily="34" charset="0"/>
              </a:rPr>
              <a:t> </a:t>
            </a:r>
            <a:r>
              <a:rPr lang="en-US" sz="1200" b="0" dirty="0">
                <a:effectLst/>
                <a:latin typeface="Arial" panose="020B0604020202020204" pitchFamily="34" charset="0"/>
                <a:cs typeface="Arial" panose="020B0604020202020204" pitchFamily="34" charset="0"/>
              </a:rPr>
              <a:t>a(s) resposta(s).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 </a:t>
            </a:r>
            <a:r>
              <a:rPr lang="fr-FR" sz="1200" b="1" dirty="0">
                <a:effectLst/>
                <a:latin typeface="Arial" panose="020B0604020202020204" pitchFamily="34" charset="0"/>
                <a:ea typeface="Times New Roman" panose="02020603050405020304" pitchFamily="18" charset="0"/>
                <a:cs typeface="Arial" panose="020B0604020202020204" pitchFamily="34" charset="0"/>
              </a:rPr>
              <a:t>Anwer: </a:t>
            </a:r>
            <a:r>
              <a:rPr lang="en-US" sz="1200" b="0" i="1" dirty="0">
                <a:effectLst/>
                <a:latin typeface="Arial" panose="020B0604020202020204" pitchFamily="34" charset="0"/>
                <a:cs typeface="Arial" panose="020B0604020202020204" pitchFamily="34" charset="0"/>
              </a:rPr>
              <a:t>5 a 10 para Cólera ou Shigella</a:t>
            </a:r>
            <a:endParaRPr lang="en-US" sz="1200" b="0" i="1" dirty="0">
              <a:effectLst/>
              <a:latin typeface="Arial" panose="020B0604020202020204" pitchFamily="34" charset="0"/>
              <a:ea typeface="+mn-ea"/>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endParaRPr lang="en-US" sz="1200" b="0" i="1" dirty="0">
              <a:effectLst/>
              <a:latin typeface="Arial" panose="020B0604020202020204" pitchFamily="34" charset="0"/>
              <a:ea typeface="+mn-ea"/>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 </a:t>
            </a:r>
            <a:r>
              <a:rPr lang="en-US" sz="1200" b="0" dirty="0">
                <a:effectLst/>
                <a:latin typeface="Arial" panose="020B0604020202020204" pitchFamily="34" charset="0"/>
                <a:cs typeface="Arial" panose="020B0604020202020204" pitchFamily="34" charset="0"/>
              </a:rPr>
              <a:t>Todos os casos suspeitos devem ser testados, uma vez que cada caso confirmado deve ser isolado e os seus contactos devem ser seguidos durante 21 dias.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 </a:t>
            </a:r>
            <a:r>
              <a:rPr lang="en-US" sz="1200" b="0" dirty="0">
                <a:effectLst/>
                <a:latin typeface="Arial" panose="020B0604020202020204" pitchFamily="34" charset="0"/>
                <a:cs typeface="Arial" panose="020B0604020202020204" pitchFamily="34" charset="0"/>
              </a:rPr>
              <a:t>Mas se o doente tiver uma causa diferente de febre e sintomas relacionados, é provável que não seja necessário rastrear os contactos. </a:t>
            </a:r>
            <a:r>
              <a:rPr lang="en-US" sz="1200" dirty="0">
                <a:effectLst/>
                <a:latin typeface="Arial" panose="020B0604020202020204" pitchFamily="34" charset="0"/>
                <a:ea typeface="Times New Roman" panose="02020603050405020304" pitchFamily="18" charset="0"/>
                <a:cs typeface="Arial" panose="020B0604020202020204" pitchFamily="34" charset="0"/>
              </a:rPr>
              <a:t>No passado, em alguns países, todas as pessoas com sintomas como a diarreia eram testadas, mesmo que o número de pessoas afectadas fosse elevado. A maioria dos países apercebeu-se agora que isto é desnecessariamente dispendioso e oneroso para o laboratório.</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22</a:t>
            </a:fld>
            <a:endParaRPr lang="en-US" altLang="en-US"/>
          </a:p>
        </p:txBody>
      </p:sp>
    </p:spTree>
    <p:extLst>
      <p:ext uri="{BB962C8B-B14F-4D97-AF65-F5344CB8AC3E}">
        <p14:creationId xmlns:p14="http://schemas.microsoft.com/office/powerpoint/2010/main" val="32292067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xfrm>
            <a:off x="409575" y="698500"/>
            <a:ext cx="6192838" cy="3484563"/>
          </a:xfrm>
          <a:ln/>
        </p:spPr>
      </p:sp>
      <p:sp>
        <p:nvSpPr>
          <p:cNvPr id="686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endParaRPr lang="fr-FR" sz="1200" b="1" dirty="0">
              <a:effectLst/>
              <a:latin typeface="Arial" panose="020B0604020202020204" pitchFamily="34" charset="0"/>
              <a:cs typeface="Arial" panose="020B0604020202020204" pitchFamily="34" charset="0"/>
            </a:endParaRPr>
          </a:p>
          <a:p>
            <a:pPr marL="0" marR="0">
              <a:spcBef>
                <a:spcPts val="0"/>
              </a:spcBef>
              <a:spcAft>
                <a:spcPts val="0"/>
              </a:spcAft>
            </a:pPr>
            <a:endParaRPr lang="en-US" sz="1200" b="1" u="sng" dirty="0">
              <a:effectLst/>
              <a:latin typeface="Arial" panose="020B0604020202020204" pitchFamily="34" charset="0"/>
              <a:cs typeface="Arial" panose="020B0604020202020204" pitchFamily="34" charset="0"/>
            </a:endParaRPr>
          </a:p>
          <a:p>
            <a:pPr marL="171450" marR="0" indent="-171450">
              <a:spcBef>
                <a:spcPts val="0"/>
              </a:spcBef>
              <a:spcAft>
                <a:spcPts val="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b="0" dirty="0">
                <a:solidFill>
                  <a:srgbClr val="000000"/>
                </a:solidFill>
                <a:effectLst/>
                <a:latin typeface="Arial" panose="020B0604020202020204" pitchFamily="34" charset="0"/>
                <a:cs typeface="Arial" panose="020B0604020202020204" pitchFamily="34" charset="0"/>
              </a:rPr>
              <a:t>Os pormenores do transporte a discutir com o laboratório incluem:</a:t>
            </a:r>
            <a:endParaRPr lang="fr-FR" sz="1200" b="1" dirty="0">
              <a:solidFill>
                <a:srgbClr val="00953A"/>
              </a:solidFill>
              <a:effectLst/>
              <a:latin typeface="Arial" panose="020B0604020202020204" pitchFamily="34" charset="0"/>
              <a:ea typeface="+mn-ea"/>
              <a:cs typeface="Arial" panose="020B0604020202020204" pitchFamily="34" charset="0"/>
            </a:endParaRPr>
          </a:p>
          <a:p>
            <a:pPr marL="685800" marR="0" lvl="1" indent="-228600">
              <a:spcBef>
                <a:spcPts val="0"/>
              </a:spcBef>
              <a:spcAft>
                <a:spcPts val="0"/>
              </a:spcAft>
              <a:buFont typeface="+mj-lt"/>
              <a:buAutoNum type="arabicPeriod"/>
            </a:pPr>
            <a:r>
              <a:rPr lang="en-US" sz="1200" dirty="0">
                <a:effectLst/>
                <a:latin typeface="Arial" panose="020B0604020202020204" pitchFamily="34" charset="0"/>
                <a:ea typeface="Times New Roman" panose="02020603050405020304" pitchFamily="18" charset="0"/>
                <a:cs typeface="Arial" panose="020B0604020202020204" pitchFamily="34" charset="0"/>
              </a:rPr>
              <a:t>Calendário e entrega das amostras recolhidas</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685800" marR="0" lvl="1" indent="-228600">
              <a:spcBef>
                <a:spcPts val="0"/>
              </a:spcBef>
              <a:spcAft>
                <a:spcPts val="0"/>
              </a:spcAft>
              <a:buFont typeface="+mj-lt"/>
              <a:buAutoNum type="arabicPeriod"/>
            </a:pPr>
            <a:r>
              <a:rPr lang="en-US" sz="1200" dirty="0">
                <a:effectLst/>
                <a:latin typeface="Arial" panose="020B0604020202020204" pitchFamily="34" charset="0"/>
                <a:ea typeface="Times New Roman" panose="02020603050405020304" pitchFamily="18" charset="0"/>
                <a:cs typeface="Arial" panose="020B0604020202020204" pitchFamily="34" charset="0"/>
              </a:rPr>
              <a:t>Meios de transporte necessários</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685800" marR="0" lvl="1" indent="-228600">
              <a:spcBef>
                <a:spcPts val="0"/>
              </a:spcBef>
              <a:spcAft>
                <a:spcPts val="0"/>
              </a:spcAft>
              <a:buFont typeface="+mj-lt"/>
              <a:buAutoNum type="arabicPeriod"/>
            </a:pPr>
            <a:r>
              <a:rPr lang="en-US" sz="1200" dirty="0">
                <a:effectLst/>
                <a:latin typeface="Arial" panose="020B0604020202020204" pitchFamily="34" charset="0"/>
                <a:ea typeface="Times New Roman" panose="02020603050405020304" pitchFamily="18" charset="0"/>
                <a:cs typeface="Arial" panose="020B0604020202020204" pitchFamily="34" charset="0"/>
              </a:rPr>
              <a:t>Rota de trânsito</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685800" marR="0" lvl="1" indent="-228600">
              <a:spcBef>
                <a:spcPts val="0"/>
              </a:spcBef>
              <a:spcAft>
                <a:spcPts val="0"/>
              </a:spcAft>
              <a:buFont typeface="+mj-lt"/>
              <a:buAutoNum type="arabicPeriod"/>
            </a:pPr>
            <a:r>
              <a:rPr lang="en-US" sz="1200" dirty="0">
                <a:effectLst/>
                <a:latin typeface="Arial" panose="020B0604020202020204" pitchFamily="34" charset="0"/>
                <a:ea typeface="Times New Roman" panose="02020603050405020304" pitchFamily="18" charset="0"/>
                <a:cs typeface="Arial" panose="020B0604020202020204" pitchFamily="34" charset="0"/>
              </a:rPr>
              <a:t>Requisitos de expedição</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685800" marR="0" lvl="1" indent="-228600">
              <a:spcBef>
                <a:spcPts val="0"/>
              </a:spcBef>
              <a:spcAft>
                <a:spcPts val="0"/>
              </a:spcAft>
              <a:buFont typeface="+mj-lt"/>
              <a:buAutoNum type="arabicPeriod"/>
            </a:pPr>
            <a:r>
              <a:rPr lang="en-US" sz="1200" dirty="0">
                <a:effectLst/>
                <a:latin typeface="Arial" panose="020B0604020202020204" pitchFamily="34" charset="0"/>
                <a:ea typeface="Times New Roman" panose="02020603050405020304" pitchFamily="18" charset="0"/>
                <a:cs typeface="Arial" panose="020B0604020202020204" pitchFamily="34" charset="0"/>
              </a:rPr>
              <a:t>Requisitos de temperatura</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685800" marR="0" lvl="1" indent="-228600">
              <a:spcBef>
                <a:spcPts val="0"/>
              </a:spcBef>
              <a:spcAft>
                <a:spcPts val="0"/>
              </a:spcAft>
              <a:buFont typeface="+mj-lt"/>
              <a:buAutoNum type="arabicPeriod"/>
            </a:pPr>
            <a:r>
              <a:rPr lang="en-US" sz="1200" dirty="0">
                <a:effectLst/>
                <a:latin typeface="Arial" panose="020B0604020202020204" pitchFamily="34" charset="0"/>
                <a:ea typeface="Times New Roman" panose="02020603050405020304" pitchFamily="18" charset="0"/>
                <a:cs typeface="Arial" panose="020B0604020202020204" pitchFamily="34" charset="0"/>
              </a:rPr>
              <a:t>Documentação</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0" marR="0">
              <a:spcBef>
                <a:spcPts val="0"/>
              </a:spcBef>
              <a:spcAft>
                <a:spcPts val="800"/>
              </a:spcAft>
            </a:pPr>
            <a:endParaRPr lang="en-US" sz="1200" b="0" dirty="0">
              <a:solidFill>
                <a:srgbClr val="000000"/>
              </a:solidFill>
              <a:effectLst/>
              <a:latin typeface="Arial" panose="020B0604020202020204" pitchFamily="34" charset="0"/>
              <a:cs typeface="Arial" panose="020B0604020202020204" pitchFamily="34" charset="0"/>
            </a:endParaRPr>
          </a:p>
          <a:p>
            <a:pPr marL="171450" marR="0" indent="-171450">
              <a:spcBef>
                <a:spcPts val="0"/>
              </a:spcBef>
              <a:spcAft>
                <a:spcPts val="8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b="0" dirty="0">
                <a:solidFill>
                  <a:srgbClr val="000000"/>
                </a:solidFill>
                <a:effectLst/>
                <a:latin typeface="Arial" panose="020B0604020202020204" pitchFamily="34" charset="0"/>
                <a:cs typeface="Arial" panose="020B0604020202020204" pitchFamily="34" charset="0"/>
              </a:rPr>
              <a:t>Já discutimos alguns destes tópicos. Outros, como os meios de transporte e os requisitos de temperatura para alguns tipos de espécimes, são apresentados nesta tabela. O ponto mais importante a reter sobre o transporte de espécimes é que os espécimes frescos são melhores do que os espécimes velhos, particularmente para a cultura. Por isso, para obter melhores resultados, leve os espécimes para o laboratório imediatamente ou o mais rapidamente possível. Se os espécimes não puderem ser transportados para o laboratório rapidamente, então as amostras devem ser mantidas frias. Infelizmente, o congelamento pode por vezes danificar as amostras.  Comunicar com o laboratório para compreender a logística e o prazo de transporte das amostras.</a:t>
            </a:r>
            <a:endParaRPr lang="fr-FR" sz="1200" b="1" dirty="0">
              <a:solidFill>
                <a:srgbClr val="00953A"/>
              </a:solidFill>
              <a:effectLst/>
              <a:latin typeface="Arial" panose="020B0604020202020204" pitchFamily="34" charset="0"/>
              <a:cs typeface="Arial" panose="020B0604020202020204" pitchFamily="34" charset="0"/>
            </a:endParaRPr>
          </a:p>
          <a:p>
            <a:endParaRPr lang="en-US" altLang="en-US" dirty="0">
              <a:latin typeface="Arial" panose="020B0604020202020204" pitchFamily="34" charset="0"/>
            </a:endParaRPr>
          </a:p>
        </p:txBody>
      </p:sp>
      <p:sp>
        <p:nvSpPr>
          <p:cNvPr id="686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568">
              <a:defRPr sz="2400" b="1">
                <a:solidFill>
                  <a:schemeClr val="tx1"/>
                </a:solidFill>
                <a:latin typeface="Times New Roman" panose="02020603050405020304" pitchFamily="18" charset="0"/>
              </a:defRPr>
            </a:lvl1pPr>
            <a:lvl2pPr marL="757066" indent="-291179" defTabSz="949568">
              <a:defRPr sz="2400" b="1">
                <a:solidFill>
                  <a:schemeClr val="tx1"/>
                </a:solidFill>
                <a:latin typeface="Times New Roman" panose="02020603050405020304" pitchFamily="18" charset="0"/>
              </a:defRPr>
            </a:lvl2pPr>
            <a:lvl3pPr marL="1164717" indent="-232943" defTabSz="949568">
              <a:defRPr sz="2400" b="1">
                <a:solidFill>
                  <a:schemeClr val="tx1"/>
                </a:solidFill>
                <a:latin typeface="Times New Roman" panose="02020603050405020304" pitchFamily="18" charset="0"/>
              </a:defRPr>
            </a:lvl3pPr>
            <a:lvl4pPr marL="1630604" indent="-232943" defTabSz="949568">
              <a:defRPr sz="2400" b="1">
                <a:solidFill>
                  <a:schemeClr val="tx1"/>
                </a:solidFill>
                <a:latin typeface="Times New Roman" panose="02020603050405020304" pitchFamily="18" charset="0"/>
              </a:defRPr>
            </a:lvl4pPr>
            <a:lvl5pPr marL="2096491" indent="-232943" defTabSz="949568">
              <a:defRPr sz="2400" b="1">
                <a:solidFill>
                  <a:schemeClr val="tx1"/>
                </a:solidFill>
                <a:latin typeface="Times New Roman" panose="02020603050405020304" pitchFamily="18" charset="0"/>
              </a:defRPr>
            </a:lvl5pPr>
            <a:lvl6pPr marL="2562377" indent="-232943" defTabSz="949568" eaLnBrk="0" fontAlgn="base" hangingPunct="0">
              <a:spcBef>
                <a:spcPct val="0"/>
              </a:spcBef>
              <a:spcAft>
                <a:spcPct val="0"/>
              </a:spcAft>
              <a:defRPr sz="2400" b="1">
                <a:solidFill>
                  <a:schemeClr val="tx1"/>
                </a:solidFill>
                <a:latin typeface="Times New Roman" panose="02020603050405020304" pitchFamily="18" charset="0"/>
              </a:defRPr>
            </a:lvl6pPr>
            <a:lvl7pPr marL="3028264" indent="-232943" defTabSz="949568" eaLnBrk="0" fontAlgn="base" hangingPunct="0">
              <a:spcBef>
                <a:spcPct val="0"/>
              </a:spcBef>
              <a:spcAft>
                <a:spcPct val="0"/>
              </a:spcAft>
              <a:defRPr sz="2400" b="1">
                <a:solidFill>
                  <a:schemeClr val="tx1"/>
                </a:solidFill>
                <a:latin typeface="Times New Roman" panose="02020603050405020304" pitchFamily="18" charset="0"/>
              </a:defRPr>
            </a:lvl7pPr>
            <a:lvl8pPr marL="3494151" indent="-232943" defTabSz="949568" eaLnBrk="0" fontAlgn="base" hangingPunct="0">
              <a:spcBef>
                <a:spcPct val="0"/>
              </a:spcBef>
              <a:spcAft>
                <a:spcPct val="0"/>
              </a:spcAft>
              <a:defRPr sz="2400" b="1">
                <a:solidFill>
                  <a:schemeClr val="tx1"/>
                </a:solidFill>
                <a:latin typeface="Times New Roman" panose="02020603050405020304" pitchFamily="18" charset="0"/>
              </a:defRPr>
            </a:lvl8pPr>
            <a:lvl9pPr marL="3960038" indent="-232943" defTabSz="949568" eaLnBrk="0" fontAlgn="base" hangingPunct="0">
              <a:spcBef>
                <a:spcPct val="0"/>
              </a:spcBef>
              <a:spcAft>
                <a:spcPct val="0"/>
              </a:spcAft>
              <a:defRPr sz="2400" b="1">
                <a:solidFill>
                  <a:schemeClr val="tx1"/>
                </a:solidFill>
                <a:latin typeface="Times New Roman" panose="02020603050405020304" pitchFamily="18" charset="0"/>
              </a:defRPr>
            </a:lvl9pPr>
          </a:lstStyle>
          <a:p>
            <a:fld id="{4D1B9434-D004-4725-8236-99395C9BE77D}" type="slidenum">
              <a:rPr lang="en-US" altLang="en-US" sz="1200" b="0"/>
              <a:t>23</a:t>
            </a:fld>
            <a:endParaRPr lang="en-US" altLang="en-US" sz="1200" b="0"/>
          </a:p>
        </p:txBody>
      </p:sp>
    </p:spTree>
    <p:extLst>
      <p:ext uri="{BB962C8B-B14F-4D97-AF65-F5344CB8AC3E}">
        <p14:creationId xmlns:p14="http://schemas.microsoft.com/office/powerpoint/2010/main" val="22689388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xfrm>
            <a:off x="409575" y="698500"/>
            <a:ext cx="6192838" cy="3484563"/>
          </a:xfrm>
          <a:ln/>
        </p:spPr>
      </p:sp>
      <p:sp>
        <p:nvSpPr>
          <p:cNvPr id="665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fr-FR"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Infelizmente, mais frequentemente do que gostaríamos, o laboratório rejeita uma amostra.</a:t>
            </a:r>
          </a:p>
          <a:p>
            <a:pPr marL="171450" marR="0" indent="-171450">
              <a:lnSpc>
                <a:spcPct val="115000"/>
              </a:lnSpc>
              <a:spcBef>
                <a:spcPts val="0"/>
              </a:spcBef>
              <a:spcAft>
                <a:spcPts val="1200"/>
              </a:spcAft>
              <a:buFont typeface="Wingdings" panose="05000000000000000000" pitchFamily="2" charset="2"/>
              <a:buChar char="§"/>
            </a:pPr>
            <a:endParaRPr lang="en-US" sz="1200" b="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Perguntar: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Quais são algumas das razões que podem levar um laboratório a rejeitar uma amostra?</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0" marR="0">
              <a:lnSpc>
                <a:spcPct val="115000"/>
              </a:lnSpc>
              <a:spcBef>
                <a:spcPts val="0"/>
              </a:spcBef>
              <a:spcAft>
                <a:spcPts val="1200"/>
              </a:spcAft>
            </a:pPr>
            <a:endParaRPr lang="en-US" sz="1200" b="1"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v"/>
            </a:pPr>
            <a:r>
              <a:rPr lang="en-US" sz="1200" b="1" i="1" dirty="0">
                <a:effectLst/>
                <a:latin typeface="Arial" panose="020B0604020202020204" pitchFamily="34" charset="0"/>
                <a:ea typeface="Times New Roman" panose="02020603050405020304" pitchFamily="18" charset="0"/>
                <a:cs typeface="Arial" panose="020B0604020202020204" pitchFamily="34" charset="0"/>
              </a:rPr>
              <a:t>Permitir que vários participantes respondam, mas apenas uma resposta por participante. </a:t>
            </a:r>
          </a:p>
          <a:p>
            <a:pPr marL="171450" marR="0" indent="-171450">
              <a:lnSpc>
                <a:spcPct val="115000"/>
              </a:lnSpc>
              <a:spcBef>
                <a:spcPts val="0"/>
              </a:spcBef>
              <a:spcAft>
                <a:spcPts val="1200"/>
              </a:spcAft>
              <a:buFont typeface="Wingdings" panose="05000000000000000000" pitchFamily="2" charset="2"/>
              <a:buChar char="v"/>
            </a:pPr>
            <a:endParaRPr lang="en-US" sz="1200"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a:effectLst/>
                <a:latin typeface="Arial" panose="020B0604020202020204" pitchFamily="34" charset="0"/>
                <a:ea typeface="Times New Roman" panose="02020603050405020304" pitchFamily="18" charset="0"/>
                <a:cs typeface="Arial" panose="020B0604020202020204" pitchFamily="34" charset="0"/>
              </a:rPr>
              <a:t>Confirmar</a:t>
            </a:r>
            <a:r>
              <a:rPr lang="en-US" sz="1200" b="1" i="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i="0" dirty="0">
                <a:effectLst/>
                <a:latin typeface="Arial" panose="020B0604020202020204" pitchFamily="34" charset="0"/>
                <a:ea typeface="Times New Roman" panose="02020603050405020304" pitchFamily="18" charset="0"/>
                <a:cs typeface="Arial" panose="020B0604020202020204" pitchFamily="34" charset="0"/>
              </a:rPr>
              <a:t>a(s) resposta(s). </a:t>
            </a:r>
            <a:endParaRPr lang="fr-FR" sz="1200" i="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endParaRPr lang="fr-FR" sz="1200" i="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fr-FR" sz="1200" b="1" i="0" u="sng" dirty="0">
                <a:effectLst/>
                <a:latin typeface="Arial" panose="020B0604020202020204" pitchFamily="34" charset="0"/>
                <a:ea typeface="Times New Roman" panose="02020603050405020304" pitchFamily="18" charset="0"/>
                <a:cs typeface="Arial" panose="020B0604020202020204" pitchFamily="34" charset="0"/>
              </a:rPr>
              <a:t>Dizer:</a:t>
            </a:r>
            <a:r>
              <a:rPr lang="fr-FR" sz="1200" b="1" i="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Aqui estão algumas das razões</a:t>
            </a:r>
            <a:r>
              <a:rPr lang="en-US" sz="120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b="1" u="none" dirty="0">
                <a:effectLst/>
                <a:latin typeface="Arial" panose="020B0604020202020204" pitchFamily="34" charset="0"/>
                <a:cs typeface="Arial" panose="020B0604020202020204" pitchFamily="34" charset="0"/>
              </a:rPr>
              <a:t>&lt;CLICAR&gt;</a:t>
            </a:r>
            <a:endParaRPr lang="fr-FR" sz="1200" b="0" u="none" dirty="0">
              <a:solidFill>
                <a:schemeClr val="tx1"/>
              </a:solidFill>
              <a:effectLst/>
              <a:latin typeface="Arial" panose="020B0604020202020204" pitchFamily="34" charset="0"/>
              <a:cs typeface="Arial" panose="020B0604020202020204" pitchFamily="34" charset="0"/>
            </a:endParaRPr>
          </a:p>
          <a:p>
            <a:pPr marL="685800" marR="0" lvl="1" indent="-228600">
              <a:lnSpc>
                <a:spcPct val="115000"/>
              </a:lnSpc>
              <a:spcBef>
                <a:spcPts val="0"/>
              </a:spcBef>
              <a:spcAft>
                <a:spcPts val="1200"/>
              </a:spcAft>
              <a:buFont typeface="+mj-lt"/>
              <a:buAutoNum type="arabicPeriod"/>
            </a:pPr>
            <a:r>
              <a:rPr lang="en-US" sz="1200" b="0" dirty="0">
                <a:solidFill>
                  <a:srgbClr val="000000"/>
                </a:solidFill>
                <a:effectLst/>
                <a:latin typeface="Arial" panose="020B0604020202020204" pitchFamily="34" charset="0"/>
                <a:cs typeface="Arial" panose="020B0604020202020204" pitchFamily="34" charset="0"/>
              </a:rPr>
              <a:t>Espécimes sem rótulo, ou o rótulo caiu ou foi utilizado um marcador não permanente e a escrita foi lavada.</a:t>
            </a:r>
            <a:endParaRPr lang="fr-FR" sz="1200" b="1" dirty="0">
              <a:solidFill>
                <a:srgbClr val="00953A"/>
              </a:solidFill>
              <a:effectLst/>
              <a:latin typeface="Arial" panose="020B0604020202020204" pitchFamily="34" charset="0"/>
              <a:cs typeface="Arial" panose="020B0604020202020204" pitchFamily="34" charset="0"/>
            </a:endParaRPr>
          </a:p>
          <a:p>
            <a:pPr marL="685800" marR="0" lvl="1" indent="-228600">
              <a:lnSpc>
                <a:spcPct val="115000"/>
              </a:lnSpc>
              <a:spcBef>
                <a:spcPts val="0"/>
              </a:spcBef>
              <a:spcAft>
                <a:spcPts val="1200"/>
              </a:spcAft>
              <a:buFont typeface="+mj-lt"/>
              <a:buAutoNum type="arabicPeriod"/>
            </a:pPr>
            <a:r>
              <a:rPr lang="en-US" sz="1200" b="0" dirty="0">
                <a:solidFill>
                  <a:srgbClr val="000000"/>
                </a:solidFill>
                <a:effectLst/>
                <a:latin typeface="Arial" panose="020B0604020202020204" pitchFamily="34" charset="0"/>
                <a:cs typeface="Arial" panose="020B0604020202020204" pitchFamily="34" charset="0"/>
              </a:rPr>
              <a:t>Recipientes partidos ou com fugas.</a:t>
            </a:r>
            <a:endParaRPr lang="fr-FR" sz="1200" b="1" dirty="0">
              <a:solidFill>
                <a:srgbClr val="00953A"/>
              </a:solidFill>
              <a:effectLst/>
              <a:latin typeface="Arial" panose="020B0604020202020204" pitchFamily="34" charset="0"/>
              <a:cs typeface="Arial" panose="020B0604020202020204" pitchFamily="34" charset="0"/>
            </a:endParaRPr>
          </a:p>
          <a:p>
            <a:pPr marL="685800" marR="0" lvl="1" indent="-228600">
              <a:lnSpc>
                <a:spcPct val="115000"/>
              </a:lnSpc>
              <a:spcBef>
                <a:spcPts val="0"/>
              </a:spcBef>
              <a:spcAft>
                <a:spcPts val="1200"/>
              </a:spcAft>
              <a:buFont typeface="+mj-lt"/>
              <a:buAutoNum type="arabicPeriod"/>
            </a:pPr>
            <a:r>
              <a:rPr lang="en-US" sz="1200" b="0" dirty="0">
                <a:solidFill>
                  <a:srgbClr val="000000"/>
                </a:solidFill>
                <a:effectLst/>
                <a:latin typeface="Arial" panose="020B0604020202020204" pitchFamily="34" charset="0"/>
                <a:cs typeface="Arial" panose="020B0604020202020204" pitchFamily="34" charset="0"/>
              </a:rPr>
              <a:t>As informações constantes do espécime e dos formulários que o acompanham não correspondem.</a:t>
            </a:r>
            <a:endParaRPr lang="fr-FR" sz="1200" b="1" dirty="0">
              <a:solidFill>
                <a:srgbClr val="00953A"/>
              </a:solidFill>
              <a:effectLst/>
              <a:latin typeface="Arial" panose="020B0604020202020204" pitchFamily="34" charset="0"/>
              <a:cs typeface="Arial" panose="020B0604020202020204" pitchFamily="34" charset="0"/>
            </a:endParaRPr>
          </a:p>
          <a:p>
            <a:pPr marL="685800" marR="0" lvl="1" indent="-228600">
              <a:lnSpc>
                <a:spcPct val="115000"/>
              </a:lnSpc>
              <a:spcBef>
                <a:spcPts val="0"/>
              </a:spcBef>
              <a:spcAft>
                <a:spcPts val="1200"/>
              </a:spcAft>
              <a:buFont typeface="+mj-lt"/>
              <a:buAutoNum type="arabicPeriod"/>
            </a:pPr>
            <a:r>
              <a:rPr lang="en-US" sz="1200" b="0" dirty="0">
                <a:solidFill>
                  <a:srgbClr val="000000"/>
                </a:solidFill>
                <a:effectLst/>
                <a:latin typeface="Arial" panose="020B0604020202020204" pitchFamily="34" charset="0"/>
                <a:cs typeface="Arial" panose="020B0604020202020204" pitchFamily="34" charset="0"/>
              </a:rPr>
              <a:t>Meio de transporte inadequado.</a:t>
            </a:r>
            <a:endParaRPr lang="fr-FR" sz="1200" b="1" dirty="0">
              <a:solidFill>
                <a:srgbClr val="00953A"/>
              </a:solidFill>
              <a:effectLst/>
              <a:latin typeface="Arial" panose="020B0604020202020204" pitchFamily="34" charset="0"/>
              <a:cs typeface="Arial" panose="020B0604020202020204" pitchFamily="34" charset="0"/>
            </a:endParaRPr>
          </a:p>
          <a:p>
            <a:pPr marL="685800" marR="0" lvl="1" indent="-228600">
              <a:lnSpc>
                <a:spcPct val="115000"/>
              </a:lnSpc>
              <a:spcBef>
                <a:spcPts val="0"/>
              </a:spcBef>
              <a:spcAft>
                <a:spcPts val="1200"/>
              </a:spcAft>
              <a:buFont typeface="+mj-lt"/>
              <a:buAutoNum type="arabicPeriod"/>
            </a:pPr>
            <a:r>
              <a:rPr lang="en-US" sz="1200" b="0" dirty="0">
                <a:solidFill>
                  <a:srgbClr val="000000"/>
                </a:solidFill>
                <a:effectLst/>
                <a:latin typeface="Arial" panose="020B0604020202020204" pitchFamily="34" charset="0"/>
                <a:cs typeface="Arial" panose="020B0604020202020204" pitchFamily="34" charset="0"/>
              </a:rPr>
              <a:t>Expirou em trânsito. Os espécimes não duram para sempre e, por vezes, o transporte demora mais tempo do que o previsto ou as amostras congeladas descongelam.</a:t>
            </a:r>
            <a:endParaRPr lang="fr-FR" sz="1200" b="1" dirty="0">
              <a:solidFill>
                <a:srgbClr val="00953A"/>
              </a:solidFill>
              <a:effectLst/>
              <a:latin typeface="Arial" panose="020B0604020202020204" pitchFamily="34" charset="0"/>
              <a:cs typeface="Arial" panose="020B0604020202020204" pitchFamily="34" charset="0"/>
            </a:endParaRPr>
          </a:p>
          <a:p>
            <a:pPr marL="685800" marR="0" lvl="1" indent="-228600">
              <a:lnSpc>
                <a:spcPct val="115000"/>
              </a:lnSpc>
              <a:spcBef>
                <a:spcPts val="0"/>
              </a:spcBef>
              <a:spcAft>
                <a:spcPts val="1200"/>
              </a:spcAft>
              <a:buFont typeface="+mj-lt"/>
              <a:buAutoNum type="arabicPeriod"/>
            </a:pPr>
            <a:r>
              <a:rPr lang="en-US" sz="1200" b="0" dirty="0">
                <a:solidFill>
                  <a:srgbClr val="000000"/>
                </a:solidFill>
                <a:effectLst/>
                <a:latin typeface="Arial" panose="020B0604020202020204" pitchFamily="34" charset="0"/>
                <a:cs typeface="Arial" panose="020B0604020202020204" pitchFamily="34" charset="0"/>
              </a:rPr>
              <a:t>As amostras hemolisaram (</a:t>
            </a:r>
            <a:r>
              <a:rPr lang="en-US" sz="1200" b="0" i="1" dirty="0">
                <a:solidFill>
                  <a:srgbClr val="000000"/>
                </a:solidFill>
                <a:effectLst/>
                <a:latin typeface="Arial" panose="020B0604020202020204" pitchFamily="34" charset="0"/>
                <a:cs typeface="Arial" panose="020B0604020202020204" pitchFamily="34" charset="0"/>
              </a:rPr>
              <a:t>os glóbulos vermelhos partiram-se</a:t>
            </a:r>
            <a:r>
              <a:rPr lang="en-US" sz="1200" b="0" dirty="0">
                <a:solidFill>
                  <a:srgbClr val="000000"/>
                </a:solidFill>
                <a:effectLst/>
                <a:latin typeface="Arial" panose="020B0604020202020204" pitchFamily="34" charset="0"/>
                <a:cs typeface="Arial" panose="020B0604020202020204" pitchFamily="34" charset="0"/>
              </a:rPr>
              <a:t>), coagularam ou ficaram danificadas de outras formas.</a:t>
            </a:r>
            <a:endParaRPr lang="fr-FR" sz="1200" b="1" dirty="0">
              <a:solidFill>
                <a:srgbClr val="00953A"/>
              </a:solidFill>
              <a:effectLst/>
              <a:latin typeface="Arial" panose="020B0604020202020204" pitchFamily="34" charset="0"/>
              <a:cs typeface="Arial" panose="020B0604020202020204" pitchFamily="34" charset="0"/>
            </a:endParaRPr>
          </a:p>
          <a:p>
            <a:pPr marL="685800" marR="0" lvl="1" indent="-228600">
              <a:lnSpc>
                <a:spcPct val="115000"/>
              </a:lnSpc>
              <a:spcBef>
                <a:spcPts val="0"/>
              </a:spcBef>
              <a:spcAft>
                <a:spcPts val="1200"/>
              </a:spcAft>
              <a:buFont typeface="+mj-lt"/>
              <a:buAutoNum type="arabicPeriod"/>
            </a:pPr>
            <a:r>
              <a:rPr lang="en-US" sz="1200" b="0" dirty="0">
                <a:solidFill>
                  <a:srgbClr val="000000"/>
                </a:solidFill>
                <a:effectLst/>
                <a:latin typeface="Arial" panose="020B0604020202020204" pitchFamily="34" charset="0"/>
                <a:cs typeface="Arial" panose="020B0604020202020204" pitchFamily="34" charset="0"/>
              </a:rPr>
              <a:t>Foi recolhido e enviado um volume inadequado ou uma quantidade insuficiente. Para alguns testes, é necessário que esteja presente uma quantidade mínima de materiais. Se a quantidade for insuficiente, o teste não pode ser efectuado.</a:t>
            </a:r>
            <a:endParaRPr lang="fr-FR" sz="1200" b="1" dirty="0">
              <a:solidFill>
                <a:srgbClr val="00953A"/>
              </a:solidFill>
              <a:effectLst/>
              <a:latin typeface="Arial" panose="020B0604020202020204" pitchFamily="34" charset="0"/>
              <a:cs typeface="Arial" panose="020B0604020202020204" pitchFamily="34" charset="0"/>
            </a:endParaRPr>
          </a:p>
          <a:p>
            <a:endParaRPr lang="en-US" altLang="en-US" dirty="0">
              <a:latin typeface="Arial" panose="020B0604020202020204" pitchFamily="34" charset="0"/>
            </a:endParaRPr>
          </a:p>
        </p:txBody>
      </p:sp>
      <p:sp>
        <p:nvSpPr>
          <p:cNvPr id="665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49568">
              <a:defRPr sz="2400" b="1">
                <a:solidFill>
                  <a:schemeClr val="tx1"/>
                </a:solidFill>
                <a:latin typeface="Times New Roman" panose="02020603050405020304" pitchFamily="18" charset="0"/>
              </a:defRPr>
            </a:lvl1pPr>
            <a:lvl2pPr marL="757066" indent="-291179" defTabSz="949568">
              <a:defRPr sz="2400" b="1">
                <a:solidFill>
                  <a:schemeClr val="tx1"/>
                </a:solidFill>
                <a:latin typeface="Times New Roman" panose="02020603050405020304" pitchFamily="18" charset="0"/>
              </a:defRPr>
            </a:lvl2pPr>
            <a:lvl3pPr marL="1164717" indent="-232943" defTabSz="949568">
              <a:defRPr sz="2400" b="1">
                <a:solidFill>
                  <a:schemeClr val="tx1"/>
                </a:solidFill>
                <a:latin typeface="Times New Roman" panose="02020603050405020304" pitchFamily="18" charset="0"/>
              </a:defRPr>
            </a:lvl3pPr>
            <a:lvl4pPr marL="1630604" indent="-232943" defTabSz="949568">
              <a:defRPr sz="2400" b="1">
                <a:solidFill>
                  <a:schemeClr val="tx1"/>
                </a:solidFill>
                <a:latin typeface="Times New Roman" panose="02020603050405020304" pitchFamily="18" charset="0"/>
              </a:defRPr>
            </a:lvl4pPr>
            <a:lvl5pPr marL="2096491" indent="-232943" defTabSz="949568">
              <a:defRPr sz="2400" b="1">
                <a:solidFill>
                  <a:schemeClr val="tx1"/>
                </a:solidFill>
                <a:latin typeface="Times New Roman" panose="02020603050405020304" pitchFamily="18" charset="0"/>
              </a:defRPr>
            </a:lvl5pPr>
            <a:lvl6pPr marL="2562377" indent="-232943" defTabSz="949568" eaLnBrk="0" fontAlgn="base" hangingPunct="0">
              <a:spcBef>
                <a:spcPct val="0"/>
              </a:spcBef>
              <a:spcAft>
                <a:spcPct val="0"/>
              </a:spcAft>
              <a:defRPr sz="2400" b="1">
                <a:solidFill>
                  <a:schemeClr val="tx1"/>
                </a:solidFill>
                <a:latin typeface="Times New Roman" panose="02020603050405020304" pitchFamily="18" charset="0"/>
              </a:defRPr>
            </a:lvl6pPr>
            <a:lvl7pPr marL="3028264" indent="-232943" defTabSz="949568" eaLnBrk="0" fontAlgn="base" hangingPunct="0">
              <a:spcBef>
                <a:spcPct val="0"/>
              </a:spcBef>
              <a:spcAft>
                <a:spcPct val="0"/>
              </a:spcAft>
              <a:defRPr sz="2400" b="1">
                <a:solidFill>
                  <a:schemeClr val="tx1"/>
                </a:solidFill>
                <a:latin typeface="Times New Roman" panose="02020603050405020304" pitchFamily="18" charset="0"/>
              </a:defRPr>
            </a:lvl7pPr>
            <a:lvl8pPr marL="3494151" indent="-232943" defTabSz="949568" eaLnBrk="0" fontAlgn="base" hangingPunct="0">
              <a:spcBef>
                <a:spcPct val="0"/>
              </a:spcBef>
              <a:spcAft>
                <a:spcPct val="0"/>
              </a:spcAft>
              <a:defRPr sz="2400" b="1">
                <a:solidFill>
                  <a:schemeClr val="tx1"/>
                </a:solidFill>
                <a:latin typeface="Times New Roman" panose="02020603050405020304" pitchFamily="18" charset="0"/>
              </a:defRPr>
            </a:lvl8pPr>
            <a:lvl9pPr marL="3960038" indent="-232943" defTabSz="949568" eaLnBrk="0" fontAlgn="base" hangingPunct="0">
              <a:spcBef>
                <a:spcPct val="0"/>
              </a:spcBef>
              <a:spcAft>
                <a:spcPct val="0"/>
              </a:spcAft>
              <a:defRPr sz="2400" b="1">
                <a:solidFill>
                  <a:schemeClr val="tx1"/>
                </a:solidFill>
                <a:latin typeface="Times New Roman" panose="02020603050405020304" pitchFamily="18" charset="0"/>
              </a:defRPr>
            </a:lvl9pPr>
          </a:lstStyle>
          <a:p>
            <a:fld id="{B44E6206-2486-4833-8909-1615777BB8B3}" type="slidenum">
              <a:rPr lang="en-US" altLang="en-US" sz="1200" b="0"/>
              <a:t>24</a:t>
            </a:fld>
            <a:endParaRPr lang="en-US" altLang="en-US" sz="1200" b="0"/>
          </a:p>
        </p:txBody>
      </p:sp>
    </p:spTree>
    <p:extLst>
      <p:ext uri="{BB962C8B-B14F-4D97-AF65-F5344CB8AC3E}">
        <p14:creationId xmlns:p14="http://schemas.microsoft.com/office/powerpoint/2010/main" val="9508737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indent="0">
              <a:lnSpc>
                <a:spcPct val="80000"/>
              </a:lnSpc>
              <a:buFontTx/>
              <a:buNone/>
            </a:pPr>
            <a:r>
              <a:rPr lang="en-US" altLang="en-US" sz="1200" b="1" dirty="0">
                <a:latin typeface="Arial" panose="020B0604020202020204" pitchFamily="34" charset="0"/>
                <a:cs typeface="Arial" panose="020B0604020202020204" pitchFamily="34" charset="0"/>
              </a:rPr>
              <a:t>Notas do instrutor:</a:t>
            </a:r>
          </a:p>
          <a:p>
            <a:pPr marL="0" indent="0">
              <a:lnSpc>
                <a:spcPct val="80000"/>
              </a:lnSpc>
              <a:buFontTx/>
              <a:buNone/>
            </a:pPr>
            <a:endParaRPr lang="en-US" altLang="en-US" sz="1200" dirty="0">
              <a:latin typeface="Arial" panose="020B0604020202020204" pitchFamily="34" charset="0"/>
              <a:cs typeface="Arial" panose="020B0604020202020204" pitchFamily="34" charset="0"/>
            </a:endParaRPr>
          </a:p>
          <a:p>
            <a:pPr marL="171450" indent="-171450">
              <a:lnSpc>
                <a:spcPct val="80000"/>
              </a:lnSpc>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Resposta:</a:t>
            </a:r>
            <a:r>
              <a:rPr lang="en-US" sz="1200" b="1" u="none" dirty="0">
                <a:effectLst/>
                <a:latin typeface="Arial" panose="020B0604020202020204" pitchFamily="34" charset="0"/>
                <a:cs typeface="Arial" panose="020B0604020202020204" pitchFamily="34" charset="0"/>
              </a:rPr>
              <a:t> </a:t>
            </a:r>
            <a:r>
              <a:rPr lang="en-US" altLang="en-US" sz="1200" dirty="0">
                <a:latin typeface="Arial" panose="020B0604020202020204" pitchFamily="34" charset="0"/>
                <a:cs typeface="Arial" panose="020B0604020202020204" pitchFamily="34" charset="0"/>
              </a:rPr>
              <a:t>Os testes laboratoriais são a única forma de confirmar qual o agente que causou um surto. Além disso, o diagnóstico laboratorial pode ajudar a determinar se vários casos da mesma doença estão relacionados ou se partilharam uma fonte de exposição comum. </a:t>
            </a:r>
          </a:p>
          <a:p>
            <a:pPr marL="171450" indent="-171450">
              <a:lnSpc>
                <a:spcPct val="80000"/>
              </a:lnSpc>
              <a:buFont typeface="Wingdings" panose="05000000000000000000" pitchFamily="2" charset="2"/>
              <a:buChar char="§"/>
            </a:pPr>
            <a:endParaRPr lang="en-US" altLang="en-US" sz="1200" b="1" u="sng" dirty="0">
              <a:latin typeface="Arial" panose="020B0604020202020204" pitchFamily="34" charset="0"/>
              <a:cs typeface="Arial" panose="020B0604020202020204" pitchFamily="34" charset="0"/>
            </a:endParaRPr>
          </a:p>
          <a:p>
            <a:pPr marL="171450" indent="-171450">
              <a:lnSpc>
                <a:spcPct val="80000"/>
              </a:lnSpc>
              <a:buFont typeface="Wingdings" panose="05000000000000000000" pitchFamily="2" charset="2"/>
              <a:buChar char="§"/>
            </a:pPr>
            <a:r>
              <a:rPr lang="en-US" altLang="en-US" sz="1200" b="1" u="sng" dirty="0">
                <a:latin typeface="Arial" panose="020B0604020202020204" pitchFamily="34" charset="0"/>
                <a:cs typeface="Arial" panose="020B0604020202020204" pitchFamily="34" charset="0"/>
              </a:rPr>
              <a:t>Dizer:</a:t>
            </a:r>
            <a:r>
              <a:rPr lang="en-US" altLang="en-US" sz="1200" b="1" u="none" dirty="0">
                <a:latin typeface="Arial" panose="020B0604020202020204" pitchFamily="34" charset="0"/>
                <a:cs typeface="Arial" panose="020B0604020202020204" pitchFamily="34" charset="0"/>
              </a:rPr>
              <a:t> </a:t>
            </a:r>
            <a:r>
              <a:rPr lang="en-US" altLang="en-US" sz="1200" b="0" dirty="0">
                <a:latin typeface="Arial" panose="020B0604020202020204" pitchFamily="34" charset="0"/>
                <a:cs typeface="Arial" panose="020B0604020202020204" pitchFamily="34" charset="0"/>
              </a:rPr>
              <a:t>Alguns surtos requerem mais do que um teste antes de o agente ser identificado. Este é especialmente o caso dos surtos toxicológicos. Existem milhares de possíveis agentes tóxicos que podem causar doenças, e cada um destes agentes tóxicos requer normalmente um teste separado. Por vezes, toda a amostra é utilizada durante os primeiros testes. É por isso que é importante ter a certeza sobre o agente tóxico suspeito antes de testar qualquer amostra. </a:t>
            </a:r>
          </a:p>
          <a:p>
            <a:pPr marL="171450" indent="-171450">
              <a:lnSpc>
                <a:spcPct val="80000"/>
              </a:lnSpc>
              <a:buFont typeface="Wingdings" panose="05000000000000000000" pitchFamily="2" charset="2"/>
              <a:buChar char="§"/>
            </a:pPr>
            <a:endParaRPr lang="en-US" altLang="en-US" sz="1200" b="0" dirty="0">
              <a:latin typeface="Arial" panose="020B0604020202020204" pitchFamily="34" charset="0"/>
              <a:cs typeface="Arial" panose="020B0604020202020204" pitchFamily="34" charset="0"/>
            </a:endParaRPr>
          </a:p>
          <a:p>
            <a:pPr marL="171450" indent="-171450">
              <a:lnSpc>
                <a:spcPct val="80000"/>
              </a:lnSpc>
              <a:buFont typeface="Wingdings" panose="05000000000000000000" pitchFamily="2" charset="2"/>
              <a:buChar char="§"/>
            </a:pPr>
            <a:r>
              <a:rPr lang="en-US" altLang="en-US" sz="1200" b="1" u="sng" dirty="0">
                <a:latin typeface="Arial" panose="020B0604020202020204" pitchFamily="34" charset="0"/>
                <a:cs typeface="Arial" panose="020B0604020202020204" pitchFamily="34" charset="0"/>
              </a:rPr>
              <a:t>Dizer:</a:t>
            </a:r>
            <a:r>
              <a:rPr lang="en-US" altLang="en-US" sz="1200" b="1" u="none" dirty="0">
                <a:latin typeface="Arial" panose="020B0604020202020204" pitchFamily="34" charset="0"/>
                <a:cs typeface="Arial" panose="020B0604020202020204" pitchFamily="34" charset="0"/>
              </a:rPr>
              <a:t> </a:t>
            </a:r>
            <a:r>
              <a:rPr lang="en-US" altLang="en-US" sz="1200" b="0" u="none" dirty="0">
                <a:latin typeface="Arial" panose="020B0604020202020204" pitchFamily="34" charset="0"/>
                <a:cs typeface="Arial" panose="020B0604020202020204" pitchFamily="34" charset="0"/>
              </a:rPr>
              <a:t>Por vezes, os testes laboratoriais conseguem associar um surto a uma fonte ambiental específica. Isto é mais provável de acontecer quando o surto se deve a uma fonte de água ou outro líquido contaminado. Outras fontes ambientais (como os alimentos e o solo) são difíceis de testar, porque o microrganismo pode estar distribuído de forma irregular, pelo que depende se tiver a sorte de recolher uma amostra que contenha o microrganismo ou agente. </a:t>
            </a:r>
            <a:endParaRPr lang="en-US" altLang="en-US" sz="1200" b="1" u="sng" dirty="0">
              <a:latin typeface="Arial" panose="020B0604020202020204" pitchFamily="34" charset="0"/>
              <a:cs typeface="Arial" panose="020B0604020202020204" pitchFamily="34" charset="0"/>
            </a:endParaRPr>
          </a:p>
          <a:p>
            <a:endParaRPr lang="fr-FR" b="1" i="1"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altLang="en-US" sz="1200" b="1" u="sng" dirty="0">
                <a:latin typeface="Arial" panose="020B0604020202020204" pitchFamily="34" charset="0"/>
                <a:cs typeface="Arial" panose="020B0604020202020204" pitchFamily="34" charset="0"/>
              </a:rPr>
              <a:t>Dizer:</a:t>
            </a:r>
            <a:r>
              <a:rPr lang="en-US" altLang="en-US" sz="1200" b="1" u="none" dirty="0">
                <a:latin typeface="Arial" panose="020B0604020202020204" pitchFamily="34" charset="0"/>
                <a:cs typeface="Arial" panose="020B0604020202020204" pitchFamily="34" charset="0"/>
              </a:rPr>
              <a:t> </a:t>
            </a:r>
            <a:r>
              <a:rPr lang="en-US" altLang="en-US" dirty="0"/>
              <a:t>A interpretação dos resultados é um processo de colaboração entre epidemiologistas, técnicos de laboratório e especialistas em saúde pública. </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fr-FR" b="1" i="1" dirty="0">
              <a:latin typeface="Arial" panose="020B0604020202020204" pitchFamily="34" charset="0"/>
              <a:cs typeface="Arial" panose="020B0604020202020204" pitchFamily="34" charset="0"/>
            </a:endParaRPr>
          </a:p>
          <a:p>
            <a:pPr marL="171450" indent="-171450">
              <a:buFont typeface="Wingdings" panose="05000000000000000000" pitchFamily="2" charset="2"/>
              <a:buChar char="v"/>
            </a:pPr>
            <a:r>
              <a:rPr lang="fr-FR" b="1" i="1" dirty="0">
                <a:latin typeface="Arial" panose="020B0604020202020204" pitchFamily="34" charset="0"/>
                <a:cs typeface="Arial" panose="020B0604020202020204" pitchFamily="34" charset="0"/>
              </a:rPr>
              <a:t>Peça aos participantes que dêem exemplos de situações em que interpretaram amostras de laboratório.</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25</a:t>
            </a:fld>
            <a:endParaRPr lang="en-US" altLang="en-US"/>
          </a:p>
        </p:txBody>
      </p:sp>
    </p:spTree>
    <p:extLst>
      <p:ext uri="{BB962C8B-B14F-4D97-AF65-F5344CB8AC3E}">
        <p14:creationId xmlns:p14="http://schemas.microsoft.com/office/powerpoint/2010/main" val="37134882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lvl="0" indent="0" algn="l" defTabSz="914400" rtl="0" eaLnBrk="0" fontAlgn="base" latinLnBrk="0" hangingPunct="0">
              <a:lnSpc>
                <a:spcPct val="100000"/>
              </a:lnSpc>
              <a:spcBef>
                <a:spcPts val="1200"/>
              </a:spcBef>
              <a:spcAft>
                <a:spcPts val="600"/>
              </a:spcAft>
              <a:buClrTx/>
              <a:buSzTx/>
              <a:buFontTx/>
              <a:buNone/>
              <a:tabLst/>
              <a:defRPr/>
            </a:pPr>
            <a:endParaRPr lang="en-US" sz="1200" b="1" i="1" u="sng"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gn="l" defTabSz="914400" rtl="0" eaLnBrk="0" fontAlgn="base" latinLnBrk="0" hangingPunct="0">
              <a:lnSpc>
                <a:spcPct val="100000"/>
              </a:lnSpc>
              <a:spcBef>
                <a:spcPts val="1200"/>
              </a:spcBef>
              <a:spcAft>
                <a:spcPts val="600"/>
              </a:spcAft>
              <a:buClrTx/>
              <a:buSzTx/>
              <a:buFont typeface="Wingdings" panose="05000000000000000000" pitchFamily="2" charset="2"/>
              <a:buChar char="v"/>
              <a:tabLst/>
              <a:defRPr/>
            </a:pPr>
            <a:r>
              <a:rPr lang="en-US" sz="1200" b="1" i="1" u="sng" dirty="0">
                <a:effectLst/>
                <a:latin typeface="Arial" panose="020B0604020202020204" pitchFamily="34" charset="0"/>
                <a:ea typeface="Times New Roman" panose="02020603050405020304" pitchFamily="18" charset="0"/>
                <a:cs typeface="Arial" panose="020B0604020202020204" pitchFamily="34" charset="0"/>
              </a:rPr>
              <a:t>Não </a:t>
            </a:r>
            <a:r>
              <a:rPr lang="en-US" sz="1200" b="1" i="1" dirty="0">
                <a:effectLst/>
                <a:latin typeface="Arial" panose="020B0604020202020204" pitchFamily="34" charset="0"/>
                <a:ea typeface="Times New Roman" panose="02020603050405020304" pitchFamily="18" charset="0"/>
                <a:cs typeface="Arial" panose="020B0604020202020204" pitchFamily="34" charset="0"/>
              </a:rPr>
              <a:t>mencionar o seguinte, a menos que um participante o faça. Se algum dos participantes for veterinário, pode ter um conceito diferente de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biossegurança</a:t>
            </a:r>
            <a:r>
              <a:rPr lang="en-US" sz="1200" b="1" i="1" dirty="0">
                <a:effectLst/>
                <a:latin typeface="Arial" panose="020B0604020202020204" pitchFamily="34" charset="0"/>
                <a:ea typeface="Times New Roman" panose="02020603050405020304" pitchFamily="18" charset="0"/>
                <a:cs typeface="Arial" panose="020B0604020202020204" pitchFamily="34" charset="0"/>
              </a:rPr>
              <a:t>. Nos sectores agrícola e ambiental, a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biossegurança</a:t>
            </a:r>
            <a:r>
              <a:rPr lang="en-US" sz="1200" b="1" i="1" dirty="0">
                <a:effectLst/>
                <a:latin typeface="Arial" panose="020B0604020202020204" pitchFamily="34" charset="0"/>
                <a:ea typeface="Times New Roman" panose="02020603050405020304" pitchFamily="18" charset="0"/>
                <a:cs typeface="Arial" panose="020B0604020202020204" pitchFamily="34" charset="0"/>
              </a:rPr>
              <a:t> refere-se à proteção da exploração agrícola, do rancho, etc., ou seja, dos animais de criação, contra agentes infecciosos, especialmente os que podem ser disseminados pelos seres humanos quando se deslocam dentro de uma instalação ou de uma instalação para outra. A definição acima apresentada refere-se à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biossegurança</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u="sng" dirty="0">
                <a:effectLst/>
                <a:latin typeface="Arial" panose="020B0604020202020204" pitchFamily="34" charset="0"/>
                <a:ea typeface="Times New Roman" panose="02020603050405020304" pitchFamily="18" charset="0"/>
                <a:cs typeface="Arial" panose="020B0604020202020204" pitchFamily="34" charset="0"/>
              </a:rPr>
              <a:t>laboratorial</a:t>
            </a:r>
            <a:r>
              <a:rPr lang="en-US" sz="1200" b="1" i="1" dirty="0">
                <a:effectLst/>
                <a:latin typeface="Arial" panose="020B0604020202020204" pitchFamily="34" charset="0"/>
                <a:ea typeface="Times New Roman" panose="02020603050405020304" pitchFamily="18" charset="0"/>
                <a:cs typeface="Arial" panose="020B0604020202020204" pitchFamily="34" charset="0"/>
              </a:rPr>
              <a:t>.</a:t>
            </a:r>
            <a:endParaRPr lang="fr-FR" sz="1200" b="1" i="1" dirty="0">
              <a:effectLst/>
              <a:latin typeface="Arial" panose="020B0604020202020204" pitchFamily="34" charset="0"/>
              <a:ea typeface="Times New Roman" panose="02020603050405020304" pitchFamily="18" charset="0"/>
              <a:cs typeface="Arial" panose="020B0604020202020204" pitchFamily="34" charset="0"/>
            </a:endParaRPr>
          </a:p>
          <a:p>
            <a:pPr marL="0" marR="0">
              <a:spcBef>
                <a:spcPts val="1200"/>
              </a:spcBef>
              <a:spcAft>
                <a:spcPts val="600"/>
              </a:spcAft>
            </a:pPr>
            <a:endParaRPr lang="fr-FR"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Há pouco, mencionámos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biossegurança</a:t>
            </a:r>
            <a:r>
              <a:rPr lang="en-US" sz="1200" dirty="0">
                <a:effectLst/>
                <a:latin typeface="Arial" panose="020B0604020202020204" pitchFamily="34" charset="0"/>
                <a:ea typeface="Times New Roman" panose="02020603050405020304" pitchFamily="18" charset="0"/>
                <a:cs typeface="Arial" panose="020B0604020202020204" pitchFamily="34" charset="0"/>
              </a:rPr>
              <a:t>. O que é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biossegurança</a:t>
            </a:r>
            <a:r>
              <a:rPr lang="en-US" sz="1200" dirty="0">
                <a:effectLst/>
                <a:latin typeface="Arial" panose="020B0604020202020204" pitchFamily="34" charset="0"/>
                <a:ea typeface="Times New Roman" panose="02020603050405020304" pitchFamily="18" charset="0"/>
                <a:cs typeface="Arial" panose="020B0604020202020204" pitchFamily="34" charset="0"/>
              </a:rPr>
              <a:t> e em que é que difere da </a:t>
            </a:r>
            <a:r>
              <a:rPr lang="en-US" sz="1200" dirty="0" err="1">
                <a:effectLst/>
                <a:latin typeface="Arial" panose="020B0604020202020204" pitchFamily="34" charset="0"/>
                <a:ea typeface="Times New Roman" panose="02020603050405020304" pitchFamily="18" charset="0"/>
                <a:cs typeface="Arial" panose="020B0604020202020204" pitchFamily="34" charset="0"/>
              </a:rPr>
              <a:t>biossegurança</a:t>
            </a:r>
            <a:r>
              <a:rPr lang="en-US" sz="1200" dirty="0">
                <a:effectLst/>
                <a:latin typeface="Arial" panose="020B0604020202020204" pitchFamily="34" charset="0"/>
                <a:ea typeface="Times New Roman" panose="02020603050405020304" pitchFamily="18" charset="0"/>
                <a:cs typeface="Arial" panose="020B0604020202020204" pitchFamily="34" charset="0"/>
              </a:rPr>
              <a:t>?</a:t>
            </a:r>
          </a:p>
          <a:p>
            <a:pPr marL="171450" marR="0" indent="-171450">
              <a:lnSpc>
                <a:spcPct val="115000"/>
              </a:lnSpc>
              <a:spcBef>
                <a:spcPts val="0"/>
              </a:spcBef>
              <a:spcAft>
                <a:spcPts val="1200"/>
              </a:spcAft>
              <a:buFont typeface="Wingdings" panose="05000000000000000000" pitchFamily="2" charset="2"/>
              <a:buChar char="§"/>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Confirmar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a(s) resposta(s). </a:t>
            </a:r>
            <a:r>
              <a:rPr lang="en-US" sz="1200" b="1" i="1" dirty="0">
                <a:effectLst/>
                <a:latin typeface="Arial" panose="020B0604020202020204" pitchFamily="34" charset="0"/>
                <a:ea typeface="Times New Roman" panose="02020603050405020304" pitchFamily="18" charset="0"/>
                <a:cs typeface="Arial" panose="020B0604020202020204" pitchFamily="34" charset="0"/>
              </a:rPr>
              <a:t>&lt;CLICAR&gt; </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1200"/>
              </a:spcAft>
              <a:buFont typeface="Wingdings" panose="05000000000000000000" pitchFamily="2" charset="2"/>
              <a:buChar char="§"/>
            </a:pPr>
            <a:r>
              <a:rPr lang="en-US" sz="1200" b="1" i="0" u="sng" dirty="0">
                <a:effectLst/>
                <a:latin typeface="Arial" panose="020B0604020202020204" pitchFamily="34" charset="0"/>
                <a:ea typeface="Times New Roman" panose="02020603050405020304" pitchFamily="18" charset="0"/>
                <a:cs typeface="Arial" panose="020B0604020202020204" pitchFamily="34" charset="0"/>
              </a:rPr>
              <a:t>Peça </a:t>
            </a:r>
            <a:r>
              <a:rPr lang="en-US" sz="1200" b="1" i="1" u="sng" dirty="0">
                <a:effectLst/>
                <a:latin typeface="Arial" panose="020B0604020202020204" pitchFamily="34" charset="0"/>
                <a:ea typeface="Times New Roman" panose="02020603050405020304" pitchFamily="18" charset="0"/>
                <a:cs typeface="Arial" panose="020B0604020202020204" pitchFamily="34" charset="0"/>
              </a:rPr>
              <a:t>a</a:t>
            </a:r>
            <a:r>
              <a:rPr lang="en-US" sz="1200" b="1" i="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i="0" dirty="0">
                <a:effectLst/>
                <a:latin typeface="Arial" panose="020B0604020202020204" pitchFamily="34" charset="0"/>
                <a:ea typeface="Times New Roman" panose="02020603050405020304" pitchFamily="18" charset="0"/>
                <a:cs typeface="Arial" panose="020B0604020202020204" pitchFamily="34" charset="0"/>
              </a:rPr>
              <a:t>um voluntário que leia a primeira definição em voz alta</a:t>
            </a:r>
            <a:r>
              <a:rPr lang="en-US" sz="1200" i="1" dirty="0">
                <a:effectLst/>
                <a:latin typeface="Arial" panose="020B0604020202020204" pitchFamily="34" charset="0"/>
                <a:ea typeface="Times New Roman" panose="02020603050405020304" pitchFamily="18" charset="0"/>
                <a:cs typeface="Arial" panose="020B0604020202020204" pitchFamily="34" charset="0"/>
              </a:rPr>
              <a:t>.  </a:t>
            </a:r>
          </a:p>
          <a:p>
            <a:pPr marL="171450" marR="0" indent="-171450">
              <a:lnSpc>
                <a:spcPct val="115000"/>
              </a:lnSpc>
              <a:spcBef>
                <a:spcPts val="1200"/>
              </a:spcBef>
              <a:spcAft>
                <a:spcPts val="1200"/>
              </a:spcAft>
              <a:buFont typeface="Wingdings" panose="05000000000000000000" pitchFamily="2" charset="2"/>
              <a:buChar char="§"/>
            </a:pPr>
            <a:endParaRPr lang="en-US" sz="1200" b="1"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1200"/>
              </a:spcAft>
              <a:buFont typeface="Wingdings" panose="05000000000000000000" pitchFamily="2" charset="2"/>
              <a:buChar char="§"/>
            </a:pPr>
            <a:r>
              <a:rPr lang="en-US" sz="1200" b="1" i="0" u="sng" dirty="0">
                <a:effectLst/>
                <a:latin typeface="Arial" panose="020B0604020202020204" pitchFamily="34" charset="0"/>
                <a:ea typeface="Times New Roman" panose="02020603050405020304" pitchFamily="18" charset="0"/>
                <a:cs typeface="Arial" panose="020B0604020202020204" pitchFamily="34" charset="0"/>
              </a:rPr>
              <a:t>Peça</a:t>
            </a:r>
            <a:r>
              <a:rPr lang="en-US" sz="1200" b="1" i="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u="none" dirty="0">
                <a:effectLst/>
                <a:latin typeface="Arial" panose="020B0604020202020204" pitchFamily="34" charset="0"/>
                <a:ea typeface="Times New Roman" panose="02020603050405020304" pitchFamily="18" charset="0"/>
                <a:cs typeface="Arial" panose="020B0604020202020204" pitchFamily="34" charset="0"/>
              </a:rPr>
              <a:t>a </a:t>
            </a:r>
            <a:r>
              <a:rPr lang="en-US" sz="1200" i="0" dirty="0">
                <a:effectLst/>
                <a:latin typeface="Arial" panose="020B0604020202020204" pitchFamily="34" charset="0"/>
                <a:ea typeface="Times New Roman" panose="02020603050405020304" pitchFamily="18" charset="0"/>
                <a:cs typeface="Arial" panose="020B0604020202020204" pitchFamily="34" charset="0"/>
              </a:rPr>
              <a:t>um voluntário para ler a segunda definição em voz alta</a:t>
            </a:r>
            <a:r>
              <a:rPr lang="en-US" sz="1200" i="1" dirty="0">
                <a:effectLst/>
                <a:latin typeface="Arial" panose="020B0604020202020204" pitchFamily="34" charset="0"/>
                <a:ea typeface="Times New Roman" panose="02020603050405020304" pitchFamily="18" charset="0"/>
                <a:cs typeface="Arial" panose="020B0604020202020204" pitchFamily="34" charset="0"/>
              </a:rPr>
              <a:t>. </a:t>
            </a:r>
            <a:endParaRPr lang="en-US" sz="1200" b="0"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1200"/>
              </a:spcAft>
              <a:buFont typeface="Wingdings" panose="05000000000000000000" pitchFamily="2" charset="2"/>
              <a:buChar char="§"/>
            </a:pPr>
            <a:endParaRPr lang="en-US" sz="1200" b="0"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Perguntar: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Alguém pode explicar estas definições em termos mais simples?</a:t>
            </a:r>
          </a:p>
          <a:p>
            <a:pPr marL="171450" marR="0" lvl="0" indent="-171450" algn="l" defTabSz="914400" rtl="0" eaLnBrk="0" fontAlgn="base" latinLnBrk="0" hangingPunct="0">
              <a:lnSpc>
                <a:spcPct val="115000"/>
              </a:lnSpc>
              <a:spcBef>
                <a:spcPts val="1200"/>
              </a:spcBef>
              <a:spcAft>
                <a:spcPts val="1200"/>
              </a:spcAft>
              <a:buClrTx/>
              <a:buSzTx/>
              <a:buFont typeface="Wingdings" panose="05000000000000000000" pitchFamily="2" charset="2"/>
              <a:buChar char="§"/>
              <a:tabLst/>
              <a:defRPr/>
            </a:pPr>
            <a:endParaRPr lang="en-US" sz="1200" b="1" u="sng"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gn="l" defTabSz="914400" rtl="0" eaLnBrk="0" fontAlgn="base" latinLnBrk="0" hangingPunct="0">
              <a:lnSpc>
                <a:spcPct val="115000"/>
              </a:lnSpc>
              <a:spcBef>
                <a:spcPts val="1200"/>
              </a:spcBef>
              <a:spcAft>
                <a:spcPts val="1200"/>
              </a:spcAft>
              <a:buClrTx/>
              <a:buSzTx/>
              <a:buFont typeface="Wingdings" panose="05000000000000000000" pitchFamily="2" charset="2"/>
              <a:buChar char="§"/>
              <a:tabLst/>
              <a:defRP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Confirmar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a(s) resposta(s). </a:t>
            </a:r>
            <a:r>
              <a:rPr lang="en-US" sz="1200" b="1" i="1" dirty="0">
                <a:effectLst/>
                <a:latin typeface="Arial" panose="020B0604020202020204" pitchFamily="34" charset="0"/>
                <a:ea typeface="Times New Roman" panose="02020603050405020304" pitchFamily="18" charset="0"/>
                <a:cs typeface="Arial" panose="020B0604020202020204" pitchFamily="34" charset="0"/>
              </a:rPr>
              <a:t>&lt;CLICAR&gt;  </a:t>
            </a:r>
          </a:p>
          <a:p>
            <a:pPr marL="171450" marR="0" indent="-171450">
              <a:lnSpc>
                <a:spcPct val="115000"/>
              </a:lnSpc>
              <a:spcBef>
                <a:spcPts val="1200"/>
              </a:spcBef>
              <a:spcAft>
                <a:spcPts val="1200"/>
              </a:spcAft>
              <a:buFont typeface="Wingdings" panose="05000000000000000000" pitchFamily="2" charset="2"/>
              <a:buChar char="§"/>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gn="l" defTabSz="914400" rtl="0" eaLnBrk="0" fontAlgn="base" latinLnBrk="0" hangingPunct="0">
              <a:lnSpc>
                <a:spcPct val="115000"/>
              </a:lnSpc>
              <a:spcBef>
                <a:spcPts val="0"/>
              </a:spcBef>
              <a:spcAft>
                <a:spcPts val="1200"/>
              </a:spcAft>
              <a:buClrTx/>
              <a:buSzTx/>
              <a:buFont typeface="Wingdings" panose="05000000000000000000" pitchFamily="2" charset="2"/>
              <a:buChar char="§"/>
              <a:tabLst/>
              <a:defRP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Dizer: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Numa reunião da Convenção sobre Armas Biológicas, em 2003, um dos delegados explicou a diferença entre </a:t>
            </a:r>
            <a:r>
              <a:rPr lang="en-US" sz="1200" dirty="0" err="1">
                <a:effectLst/>
                <a:latin typeface="Arial" panose="020B0604020202020204" pitchFamily="34" charset="0"/>
                <a:ea typeface="Times New Roman" panose="02020603050405020304" pitchFamily="18" charset="0"/>
                <a:cs typeface="Arial" panose="020B0604020202020204" pitchFamily="34" charset="0"/>
              </a:rPr>
              <a:t>biossegurança</a:t>
            </a:r>
            <a:r>
              <a:rPr lang="en-US" sz="1200" dirty="0">
                <a:effectLst/>
                <a:latin typeface="Arial" panose="020B0604020202020204" pitchFamily="34" charset="0"/>
                <a:ea typeface="Times New Roman" panose="02020603050405020304" pitchFamily="18" charset="0"/>
                <a:cs typeface="Arial" panose="020B0604020202020204" pitchFamily="34" charset="0"/>
              </a:rPr>
              <a:t> e biosseguridade da seguinte forma: </a:t>
            </a:r>
            <a:r>
              <a:rPr lang="en-US" sz="1200" b="1" dirty="0">
                <a:effectLst/>
                <a:latin typeface="Arial" panose="020B0604020202020204" pitchFamily="34" charset="0"/>
                <a:ea typeface="Times New Roman" panose="02020603050405020304" pitchFamily="18" charset="0"/>
                <a:cs typeface="Arial" panose="020B0604020202020204" pitchFamily="34" charset="0"/>
              </a:rPr>
              <a:t>A </a:t>
            </a:r>
            <a:r>
              <a:rPr lang="en-US" sz="1200" b="1" dirty="0" err="1">
                <a:effectLst/>
                <a:latin typeface="Arial" panose="020B0604020202020204" pitchFamily="34" charset="0"/>
                <a:ea typeface="Times New Roman" panose="02020603050405020304" pitchFamily="18" charset="0"/>
                <a:cs typeface="Arial" panose="020B0604020202020204" pitchFamily="34" charset="0"/>
              </a:rPr>
              <a:t>biossegurança</a:t>
            </a:r>
            <a:r>
              <a:rPr lang="en-US" sz="1200" b="1" dirty="0">
                <a:effectLst/>
                <a:latin typeface="Arial" panose="020B0604020202020204" pitchFamily="34" charset="0"/>
                <a:ea typeface="Times New Roman" panose="02020603050405020304" pitchFamily="18" charset="0"/>
                <a:cs typeface="Arial" panose="020B0604020202020204" pitchFamily="34" charset="0"/>
              </a:rPr>
              <a:t> protege as pessoas dos germes; a </a:t>
            </a:r>
            <a:r>
              <a:rPr lang="en-US" sz="1200" b="1" dirty="0" err="1">
                <a:effectLst/>
                <a:latin typeface="Arial" panose="020B0604020202020204" pitchFamily="34" charset="0"/>
                <a:ea typeface="Times New Roman" panose="02020603050405020304" pitchFamily="18" charset="0"/>
                <a:cs typeface="Arial" panose="020B0604020202020204" pitchFamily="34" charset="0"/>
              </a:rPr>
              <a:t>biossegurança</a:t>
            </a:r>
            <a:r>
              <a:rPr lang="en-US" sz="1200" b="1" dirty="0">
                <a:effectLst/>
                <a:latin typeface="Arial" panose="020B0604020202020204" pitchFamily="34" charset="0"/>
                <a:ea typeface="Times New Roman" panose="02020603050405020304" pitchFamily="18" charset="0"/>
                <a:cs typeface="Arial" panose="020B0604020202020204" pitchFamily="34" charset="0"/>
              </a:rPr>
              <a:t> protege os germes das pessoas.</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0" marR="0">
              <a:lnSpc>
                <a:spcPct val="115000"/>
              </a:lnSpc>
              <a:spcBef>
                <a:spcPts val="0"/>
              </a:spcBef>
              <a:spcAft>
                <a:spcPts val="1200"/>
              </a:spcAft>
            </a:pPr>
            <a:endParaRPr lang="en-US" sz="1200" b="1" i="1" dirty="0">
              <a:effectLst/>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26</a:t>
            </a:fld>
            <a:endParaRPr lang="en-US"/>
          </a:p>
        </p:txBody>
      </p:sp>
    </p:spTree>
    <p:extLst>
      <p:ext uri="{BB962C8B-B14F-4D97-AF65-F5344CB8AC3E}">
        <p14:creationId xmlns:p14="http://schemas.microsoft.com/office/powerpoint/2010/main" val="25685551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15000"/>
              </a:lnSpc>
              <a:spcBef>
                <a:spcPts val="1200"/>
              </a:spcBef>
              <a:spcAft>
                <a:spcPts val="600"/>
              </a:spcAft>
              <a:buClrTx/>
              <a:buSzTx/>
              <a:buFontTx/>
              <a:buNone/>
              <a:tabLst/>
              <a:defRPr/>
            </a:pPr>
            <a:r>
              <a:rPr lang="en-US" sz="1200" b="1" dirty="0">
                <a:effectLst/>
                <a:latin typeface="Arial" panose="020B0604020202020204" pitchFamily="34" charset="0"/>
                <a:cs typeface="Arial" panose="020B0604020202020204" pitchFamily="34" charset="0"/>
              </a:rPr>
              <a:t>Notas do instrutor:</a:t>
            </a:r>
          </a:p>
          <a:p>
            <a:pPr marL="0" marR="0">
              <a:lnSpc>
                <a:spcPct val="115000"/>
              </a:lnSpc>
              <a:spcBef>
                <a:spcPts val="1200"/>
              </a:spcBef>
              <a:spcAft>
                <a:spcPts val="600"/>
              </a:spcAft>
            </a:pPr>
            <a:endParaRPr lang="en-US" sz="1200" b="1"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i="0" u="sng" dirty="0">
                <a:effectLst/>
                <a:latin typeface="Arial" panose="020B0604020202020204" pitchFamily="34" charset="0"/>
                <a:ea typeface="Times New Roman" panose="02020603050405020304" pitchFamily="18" charset="0"/>
                <a:cs typeface="Arial" panose="020B0604020202020204" pitchFamily="34" charset="0"/>
              </a:rPr>
              <a:t>Ler</a:t>
            </a:r>
            <a:r>
              <a:rPr lang="en-US" sz="1200" b="1" i="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b="0" i="0" dirty="0">
                <a:effectLst/>
                <a:latin typeface="Arial" panose="020B0604020202020204" pitchFamily="34" charset="0"/>
                <a:ea typeface="Times New Roman" panose="02020603050405020304" pitchFamily="18" charset="0"/>
                <a:cs typeface="Arial" panose="020B0604020202020204" pitchFamily="34" charset="0"/>
              </a:rPr>
              <a:t>slide.</a:t>
            </a:r>
          </a:p>
          <a:p>
            <a:pPr marL="0" marR="0" indent="0">
              <a:lnSpc>
                <a:spcPct val="115000"/>
              </a:lnSpc>
              <a:spcBef>
                <a:spcPts val="1200"/>
              </a:spcBef>
              <a:spcAft>
                <a:spcPts val="600"/>
              </a:spcAft>
              <a:buFont typeface="Wingdings" panose="05000000000000000000" pitchFamily="2" charset="2"/>
              <a:buNone/>
            </a:pPr>
            <a:endParaRPr lang="en-US" sz="1200" b="0" i="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v"/>
            </a:pPr>
            <a:r>
              <a:rPr lang="en-US" sz="1200" b="1" i="1" dirty="0">
                <a:effectLst/>
                <a:latin typeface="Arial" panose="020B0604020202020204" pitchFamily="34" charset="0"/>
                <a:ea typeface="Times New Roman" panose="02020603050405020304" pitchFamily="18" charset="0"/>
                <a:cs typeface="Arial" panose="020B0604020202020204" pitchFamily="34" charset="0"/>
              </a:rPr>
              <a:t>Aceite as respostas de alguns participantes. Anote as seguintes medidas de EPI para o grupo, caso os participantes não as mencionem:</a:t>
            </a:r>
            <a:endParaRPr lang="fr-FR" sz="1200" b="1" dirty="0">
              <a:effectLst/>
              <a:latin typeface="Arial" panose="020B0604020202020204" pitchFamily="34" charset="0"/>
              <a:ea typeface="Times New Roman" panose="02020603050405020304" pitchFamily="18" charset="0"/>
              <a:cs typeface="Arial" panose="020B0604020202020204" pitchFamily="34" charset="0"/>
            </a:endParaRPr>
          </a:p>
          <a:p>
            <a:pPr marL="800100" marR="0" lvl="1" indent="-342900">
              <a:lnSpc>
                <a:spcPct val="115000"/>
              </a:lnSpc>
              <a:spcBef>
                <a:spcPts val="0"/>
              </a:spcBef>
              <a:spcAft>
                <a:spcPts val="0"/>
              </a:spcAft>
              <a:buFont typeface="+mj-lt"/>
              <a:buAutoNum type="arabicPeriod"/>
            </a:pPr>
            <a:r>
              <a:rPr lang="en-US" sz="1200" b="1" i="1" dirty="0">
                <a:effectLst/>
                <a:latin typeface="Arial" panose="020B0604020202020204" pitchFamily="34" charset="0"/>
                <a:ea typeface="Times New Roman" panose="02020603050405020304" pitchFamily="18" charset="0"/>
                <a:cs typeface="Arial" panose="020B0604020202020204" pitchFamily="34" charset="0"/>
              </a:rPr>
              <a:t>Luvas</a:t>
            </a:r>
            <a:endParaRPr lang="fr-FR" sz="1200" b="1" i="1" dirty="0">
              <a:effectLst/>
              <a:latin typeface="Arial" panose="020B0604020202020204" pitchFamily="34" charset="0"/>
              <a:ea typeface="Times New Roman" panose="02020603050405020304" pitchFamily="18" charset="0"/>
              <a:cs typeface="Arial" panose="020B0604020202020204" pitchFamily="34" charset="0"/>
            </a:endParaRPr>
          </a:p>
          <a:p>
            <a:pPr marL="800100" marR="0" lvl="1" indent="-342900">
              <a:lnSpc>
                <a:spcPct val="115000"/>
              </a:lnSpc>
              <a:spcBef>
                <a:spcPts val="0"/>
              </a:spcBef>
              <a:spcAft>
                <a:spcPts val="0"/>
              </a:spcAft>
              <a:buFont typeface="+mj-lt"/>
              <a:buAutoNum type="arabicPeriod"/>
            </a:pPr>
            <a:r>
              <a:rPr lang="en-US" sz="1200" b="1" i="1" dirty="0">
                <a:effectLst/>
                <a:latin typeface="Arial" panose="020B0604020202020204" pitchFamily="34" charset="0"/>
                <a:ea typeface="Times New Roman" panose="02020603050405020304" pitchFamily="18" charset="0"/>
                <a:cs typeface="Arial" panose="020B0604020202020204" pitchFamily="34" charset="0"/>
              </a:rPr>
              <a:t>Máscara</a:t>
            </a:r>
            <a:endParaRPr lang="fr-FR" sz="1200" b="1" i="1" dirty="0">
              <a:effectLst/>
              <a:latin typeface="Arial" panose="020B0604020202020204" pitchFamily="34" charset="0"/>
              <a:ea typeface="Times New Roman" panose="02020603050405020304" pitchFamily="18" charset="0"/>
              <a:cs typeface="Arial" panose="020B0604020202020204" pitchFamily="34" charset="0"/>
            </a:endParaRPr>
          </a:p>
          <a:p>
            <a:pPr marL="800100" marR="0" lvl="1" indent="-342900">
              <a:lnSpc>
                <a:spcPct val="115000"/>
              </a:lnSpc>
              <a:spcBef>
                <a:spcPts val="0"/>
              </a:spcBef>
              <a:spcAft>
                <a:spcPts val="0"/>
              </a:spcAft>
              <a:buFont typeface="+mj-lt"/>
              <a:buAutoNum type="arabicPeriod"/>
            </a:pPr>
            <a:r>
              <a:rPr lang="en-US" sz="1200" b="1" i="1" dirty="0">
                <a:effectLst/>
                <a:latin typeface="Arial" panose="020B0604020202020204" pitchFamily="34" charset="0"/>
                <a:ea typeface="Times New Roman" panose="02020603050405020304" pitchFamily="18" charset="0"/>
                <a:cs typeface="Arial" panose="020B0604020202020204" pitchFamily="34" charset="0"/>
              </a:rPr>
              <a:t>Proteção dos olhos</a:t>
            </a:r>
            <a:endParaRPr lang="fr-FR" sz="1200" b="1" i="1" dirty="0">
              <a:effectLst/>
              <a:latin typeface="Arial" panose="020B0604020202020204" pitchFamily="34" charset="0"/>
              <a:ea typeface="Times New Roman" panose="02020603050405020304" pitchFamily="18" charset="0"/>
              <a:cs typeface="Arial" panose="020B0604020202020204" pitchFamily="34" charset="0"/>
            </a:endParaRPr>
          </a:p>
          <a:p>
            <a:pPr marL="800100" marR="0" lvl="1" indent="-342900">
              <a:lnSpc>
                <a:spcPct val="115000"/>
              </a:lnSpc>
              <a:spcBef>
                <a:spcPts val="0"/>
              </a:spcBef>
              <a:spcAft>
                <a:spcPts val="0"/>
              </a:spcAft>
              <a:buFont typeface="+mj-lt"/>
              <a:buAutoNum type="arabicPeriod"/>
            </a:pPr>
            <a:r>
              <a:rPr lang="en-US" sz="1200" b="1" i="1" dirty="0">
                <a:effectLst/>
                <a:latin typeface="Arial" panose="020B0604020202020204" pitchFamily="34" charset="0"/>
                <a:ea typeface="Times New Roman" panose="02020603050405020304" pitchFamily="18" charset="0"/>
                <a:cs typeface="Arial" panose="020B0604020202020204" pitchFamily="34" charset="0"/>
              </a:rPr>
              <a:t>Vestido</a:t>
            </a:r>
            <a:endParaRPr lang="fr-FR" sz="1200" b="1" i="1" dirty="0">
              <a:effectLst/>
              <a:latin typeface="Arial" panose="020B0604020202020204" pitchFamily="34" charset="0"/>
              <a:ea typeface="Times New Roman" panose="02020603050405020304" pitchFamily="18" charset="0"/>
              <a:cs typeface="Arial" panose="020B0604020202020204" pitchFamily="34" charset="0"/>
            </a:endParaRPr>
          </a:p>
          <a:p>
            <a:pPr marL="800100" marR="0" lvl="1" indent="-342900">
              <a:lnSpc>
                <a:spcPct val="115000"/>
              </a:lnSpc>
              <a:spcBef>
                <a:spcPts val="0"/>
              </a:spcBef>
              <a:spcAft>
                <a:spcPts val="0"/>
              </a:spcAft>
              <a:buFont typeface="+mj-lt"/>
              <a:buAutoNum type="arabicPeriod"/>
            </a:pPr>
            <a:r>
              <a:rPr lang="en-US" sz="1200" b="1" i="1" dirty="0">
                <a:effectLst/>
                <a:latin typeface="Arial" panose="020B0604020202020204" pitchFamily="34" charset="0"/>
                <a:ea typeface="Times New Roman" panose="02020603050405020304" pitchFamily="18" charset="0"/>
                <a:cs typeface="Arial" panose="020B0604020202020204" pitchFamily="34" charset="0"/>
              </a:rPr>
              <a:t>Botas</a:t>
            </a:r>
            <a:endParaRPr lang="fr-FR" sz="1200" b="1" i="1" dirty="0">
              <a:effectLst/>
              <a:latin typeface="Arial" panose="020B0604020202020204" pitchFamily="34" charset="0"/>
              <a:ea typeface="Times New Roman" panose="02020603050405020304" pitchFamily="18" charset="0"/>
              <a:cs typeface="Arial" panose="020B0604020202020204" pitchFamily="34" charset="0"/>
            </a:endParaRPr>
          </a:p>
          <a:p>
            <a:pPr marL="800100" marR="0" lvl="1" indent="-342900">
              <a:lnSpc>
                <a:spcPct val="115000"/>
              </a:lnSpc>
              <a:spcBef>
                <a:spcPts val="0"/>
              </a:spcBef>
              <a:spcAft>
                <a:spcPts val="0"/>
              </a:spcAft>
              <a:buFont typeface="+mj-lt"/>
              <a:buAutoNum type="arabicPeriod"/>
            </a:pPr>
            <a:r>
              <a:rPr lang="en-US" sz="1200" b="1" i="1" dirty="0">
                <a:effectLst/>
                <a:latin typeface="Arial" panose="020B0604020202020204" pitchFamily="34" charset="0"/>
                <a:ea typeface="Times New Roman" panose="02020603050405020304" pitchFamily="18" charset="0"/>
                <a:cs typeface="Arial" panose="020B0604020202020204" pitchFamily="34" charset="0"/>
              </a:rPr>
              <a:t>Desinfetante</a:t>
            </a:r>
            <a:endParaRPr lang="fr-FR" sz="1200" b="1" i="1" dirty="0">
              <a:effectLst/>
              <a:latin typeface="Arial" panose="020B0604020202020204" pitchFamily="34" charset="0"/>
              <a:ea typeface="Times New Roman" panose="02020603050405020304" pitchFamily="18" charset="0"/>
              <a:cs typeface="Arial" panose="020B0604020202020204" pitchFamily="34" charset="0"/>
            </a:endParaRPr>
          </a:p>
          <a:p>
            <a:pPr marL="800100" marR="0" lvl="1" indent="-342900">
              <a:lnSpc>
                <a:spcPct val="115000"/>
              </a:lnSpc>
              <a:spcBef>
                <a:spcPts val="0"/>
              </a:spcBef>
              <a:spcAft>
                <a:spcPts val="1200"/>
              </a:spcAft>
              <a:buFont typeface="+mj-lt"/>
              <a:buAutoNum type="arabicPeriod"/>
            </a:pPr>
            <a:r>
              <a:rPr lang="en-US" sz="1200" b="1" i="1" dirty="0">
                <a:effectLst/>
                <a:latin typeface="Arial" panose="020B0604020202020204" pitchFamily="34" charset="0"/>
                <a:ea typeface="Times New Roman" panose="02020603050405020304" pitchFamily="18" charset="0"/>
                <a:cs typeface="Arial" panose="020B0604020202020204" pitchFamily="34" charset="0"/>
              </a:rPr>
              <a:t>Material de descontaminação</a:t>
            </a:r>
            <a:endParaRPr lang="fr-FR" sz="1200" b="1" i="1"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27</a:t>
            </a:fld>
            <a:endParaRPr lang="en-US" altLang="en-US"/>
          </a:p>
        </p:txBody>
      </p:sp>
    </p:spTree>
    <p:extLst>
      <p:ext uri="{BB962C8B-B14F-4D97-AF65-F5344CB8AC3E}">
        <p14:creationId xmlns:p14="http://schemas.microsoft.com/office/powerpoint/2010/main" val="17430768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ea typeface="Times New Roman" panose="02020603050405020304" pitchFamily="18" charset="0"/>
                <a:cs typeface="Arial" panose="020B0604020202020204" pitchFamily="34" charset="0"/>
              </a:rPr>
              <a:t>Notas do instrutor:</a:t>
            </a:r>
            <a:endParaRPr lang="fr-FR" sz="1200" b="1" dirty="0">
              <a:effectLst/>
              <a:latin typeface="Arial" panose="020B0604020202020204" pitchFamily="34" charset="0"/>
              <a:ea typeface="Times New Roman" panose="02020603050405020304" pitchFamily="18" charset="0"/>
              <a:cs typeface="Arial" panose="020B0604020202020204" pitchFamily="34" charset="0"/>
            </a:endParaRPr>
          </a:p>
          <a:p>
            <a:pPr marL="0" marR="0">
              <a:lnSpc>
                <a:spcPct val="115000"/>
              </a:lnSpc>
              <a:spcBef>
                <a:spcPts val="1200"/>
              </a:spcBef>
              <a:spcAft>
                <a:spcPts val="6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As medidas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biossegurança</a:t>
            </a:r>
            <a:r>
              <a:rPr lang="en-US" sz="1200" dirty="0">
                <a:effectLst/>
                <a:latin typeface="Arial" panose="020B0604020202020204" pitchFamily="34" charset="0"/>
                <a:ea typeface="Times New Roman" panose="02020603050405020304" pitchFamily="18" charset="0"/>
                <a:cs typeface="Arial" panose="020B0604020202020204" pitchFamily="34" charset="0"/>
              </a:rPr>
              <a:t> são utilizadas para </a:t>
            </a:r>
            <a:r>
              <a:rPr lang="en-US" sz="12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reduzir o risco de exposição não intencional do pessoal de laboratório e de outras pessoas a agentes patogénicos e toxinas. A </a:t>
            </a:r>
            <a:r>
              <a:rPr lang="en-US" sz="1200" dirty="0" err="1">
                <a:solidFill>
                  <a:srgbClr val="222222"/>
                </a:solidFill>
                <a:effectLst/>
                <a:latin typeface="Arial" panose="020B0604020202020204" pitchFamily="34" charset="0"/>
                <a:ea typeface="Times New Roman" panose="02020603050405020304" pitchFamily="18" charset="0"/>
                <a:cs typeface="Arial" panose="020B0604020202020204" pitchFamily="34" charset="0"/>
              </a:rPr>
              <a:t>biossegurança</a:t>
            </a:r>
            <a:r>
              <a:rPr lang="en-US" sz="12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deve ser praticada no campo em particular, porque o campo é um ambiente menos seguro e menos controlado em comparação com o laboratório.  </a:t>
            </a:r>
            <a:r>
              <a:rPr lang="en-US" sz="1200" kern="1200" dirty="0">
                <a:effectLst/>
                <a:latin typeface="Arial" panose="020B0604020202020204" pitchFamily="34" charset="0"/>
                <a:ea typeface="Times New Roman" panose="02020603050405020304" pitchFamily="18" charset="0"/>
                <a:cs typeface="Arial" panose="020B0604020202020204" pitchFamily="34" charset="0"/>
              </a:rPr>
              <a:t>Note-se que o EPI exigido no campo difere para diferentes agentes patogénicos e pode variar consoante a localização geográfica em que se está a trabalhar e se se está a trabalhar com seres humanos ou animais. </a:t>
            </a:r>
          </a:p>
          <a:p>
            <a:pPr marL="0" marR="0">
              <a:spcBef>
                <a:spcPts val="1200"/>
              </a:spcBef>
              <a:spcAft>
                <a:spcPts val="600"/>
              </a:spcAft>
            </a:pPr>
            <a:endParaRPr lang="en-US" sz="1200" b="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spcBef>
                <a:spcPts val="120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 manutenção da segurança em todas as circunstâncias para todas as pessoas é a prioridade número um. Os colectores de amostras devem receber formação e devem:</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685800" marR="0" lvl="1" indent="-228600">
              <a:lnSpc>
                <a:spcPct val="115000"/>
              </a:lnSpc>
              <a:spcBef>
                <a:spcPts val="0"/>
              </a:spcBef>
              <a:spcAft>
                <a:spcPts val="0"/>
              </a:spcAft>
              <a:buFont typeface="+mj-lt"/>
              <a:buAutoNum type="arabicPeriod"/>
            </a:pPr>
            <a:r>
              <a:rPr lang="en-US" sz="1200" dirty="0">
                <a:effectLst/>
                <a:latin typeface="Arial" panose="020B0604020202020204" pitchFamily="34" charset="0"/>
                <a:ea typeface="Times New Roman" panose="02020603050405020304" pitchFamily="18" charset="0"/>
                <a:cs typeface="Arial" panose="020B0604020202020204" pitchFamily="34" charset="0"/>
              </a:rPr>
              <a:t>Utilizar equipamento e material esterilizado.</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685800" marR="0" lvl="1" indent="-228600">
              <a:lnSpc>
                <a:spcPct val="115000"/>
              </a:lnSpc>
              <a:spcBef>
                <a:spcPts val="0"/>
              </a:spcBef>
              <a:spcAft>
                <a:spcPts val="0"/>
              </a:spcAft>
              <a:buFont typeface="+mj-lt"/>
              <a:buAutoNum type="arabicPeriod"/>
            </a:pPr>
            <a:r>
              <a:rPr lang="en-US" sz="1200" dirty="0">
                <a:effectLst/>
                <a:latin typeface="Arial" panose="020B0604020202020204" pitchFamily="34" charset="0"/>
                <a:ea typeface="Times New Roman" panose="02020603050405020304" pitchFamily="18" charset="0"/>
                <a:cs typeface="Arial" panose="020B0604020202020204" pitchFamily="34" charset="0"/>
              </a:rPr>
              <a:t>Utilizar equipamento de proteção individual (EPI) adequado.</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685800" marR="0" lvl="1" indent="-228600">
              <a:lnSpc>
                <a:spcPct val="115000"/>
              </a:lnSpc>
              <a:spcBef>
                <a:spcPts val="0"/>
              </a:spcBef>
              <a:spcAft>
                <a:spcPts val="0"/>
              </a:spcAft>
              <a:buFont typeface="+mj-lt"/>
              <a:buAutoNum type="arabicPeriod"/>
            </a:pPr>
            <a:r>
              <a:rPr lang="en-US" sz="1200" dirty="0">
                <a:effectLst/>
                <a:latin typeface="Arial" panose="020B0604020202020204" pitchFamily="34" charset="0"/>
                <a:ea typeface="Times New Roman" panose="02020603050405020304" pitchFamily="18" charset="0"/>
                <a:cs typeface="Arial" panose="020B0604020202020204" pitchFamily="34" charset="0"/>
              </a:rPr>
              <a:t>Manter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biossegurança</a:t>
            </a:r>
            <a:r>
              <a:rPr lang="en-US" sz="1200" dirty="0">
                <a:effectLst/>
                <a:latin typeface="Arial" panose="020B0604020202020204" pitchFamily="34" charset="0"/>
                <a:ea typeface="Times New Roman" panose="02020603050405020304" pitchFamily="18" charset="0"/>
                <a:cs typeface="Arial" panose="020B0604020202020204" pitchFamily="34" charset="0"/>
              </a:rPr>
              <a:t> durante a recolha, armazenamento e transporte de espécimes.</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685800" marR="0" lvl="1" indent="-228600">
              <a:lnSpc>
                <a:spcPct val="115000"/>
              </a:lnSpc>
              <a:spcBef>
                <a:spcPts val="0"/>
              </a:spcBef>
              <a:spcAft>
                <a:spcPts val="0"/>
              </a:spcAft>
              <a:buFont typeface="+mj-lt"/>
              <a:buAutoNum type="arabicPeriod"/>
            </a:pPr>
            <a:r>
              <a:rPr lang="en-US" sz="1200" dirty="0">
                <a:effectLst/>
                <a:latin typeface="Arial" panose="020B0604020202020204" pitchFamily="34" charset="0"/>
                <a:ea typeface="Times New Roman" panose="02020603050405020304" pitchFamily="18" charset="0"/>
                <a:cs typeface="Arial" panose="020B0604020202020204" pitchFamily="34" charset="0"/>
              </a:rPr>
              <a:t>Estar sempre atento aos agentes de alto risco.</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28</a:t>
            </a:fld>
            <a:endParaRPr lang="en-US"/>
          </a:p>
        </p:txBody>
      </p:sp>
    </p:spTree>
    <p:extLst>
      <p:ext uri="{BB962C8B-B14F-4D97-AF65-F5344CB8AC3E}">
        <p14:creationId xmlns:p14="http://schemas.microsoft.com/office/powerpoint/2010/main" val="80410067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endParaRPr lang="fr-FR" sz="1200" b="1" dirty="0">
              <a:effectLst/>
              <a:latin typeface="Arial" panose="020B0604020202020204" pitchFamily="34" charset="0"/>
              <a:cs typeface="Arial" panose="020B0604020202020204" pitchFamily="34" charset="0"/>
            </a:endParaRPr>
          </a:p>
          <a:p>
            <a:pPr marL="0" marR="0">
              <a:lnSpc>
                <a:spcPct val="115000"/>
              </a:lnSpc>
              <a:spcBef>
                <a:spcPts val="1200"/>
              </a:spcBef>
              <a:spcAft>
                <a:spcPts val="6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As medidas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biossegurança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reduzem o risco de acesso não autorizado, perda, roubo, utilização incorrecta, desvio ou libertação intencional de material biológico fora do âmbito da investigação do surto.  </a:t>
            </a:r>
            <a:r>
              <a:rPr lang="en-US" sz="1200" dirty="0">
                <a:effectLst/>
                <a:latin typeface="Arial" panose="020B0604020202020204" pitchFamily="34" charset="0"/>
                <a:ea typeface="Times New Roman" panose="02020603050405020304" pitchFamily="18" charset="0"/>
                <a:cs typeface="Arial" panose="020B0604020202020204" pitchFamily="34" charset="0"/>
              </a:rPr>
              <a:t>O trabalho no terreno é frequentemente de curta duração, de ritmo acelerado e desorganizado, pelo que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biossegurança</a:t>
            </a:r>
            <a:r>
              <a:rPr lang="en-US" sz="1200" dirty="0">
                <a:effectLst/>
                <a:latin typeface="Arial" panose="020B0604020202020204" pitchFamily="34" charset="0"/>
                <a:ea typeface="Times New Roman" panose="02020603050405020304" pitchFamily="18" charset="0"/>
                <a:cs typeface="Arial" panose="020B0604020202020204" pitchFamily="34" charset="0"/>
              </a:rPr>
              <a:t> pode ser um desafio. Os cinco componentes da </a:t>
            </a:r>
            <a:r>
              <a:rPr lang="en-US" sz="1200" dirty="0" err="1">
                <a:effectLst/>
                <a:latin typeface="Arial" panose="020B0604020202020204" pitchFamily="34" charset="0"/>
                <a:ea typeface="Times New Roman" panose="02020603050405020304" pitchFamily="18" charset="0"/>
                <a:cs typeface="Arial" panose="020B0604020202020204" pitchFamily="34" charset="0"/>
              </a:rPr>
              <a:t>biossegurança</a:t>
            </a:r>
            <a:r>
              <a:rPr lang="en-US" sz="1200" dirty="0">
                <a:effectLst/>
                <a:latin typeface="Arial" panose="020B0604020202020204" pitchFamily="34" charset="0"/>
                <a:ea typeface="Times New Roman" panose="02020603050405020304" pitchFamily="18" charset="0"/>
                <a:cs typeface="Arial" panose="020B0604020202020204" pitchFamily="34" charset="0"/>
              </a:rPr>
              <a:t> no terreno são:</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685800" marR="0" lvl="1" indent="-228600">
              <a:lnSpc>
                <a:spcPct val="115000"/>
              </a:lnSpc>
              <a:spcBef>
                <a:spcPts val="0"/>
              </a:spcBef>
              <a:spcAft>
                <a:spcPts val="0"/>
              </a:spcAft>
              <a:buFont typeface="+mj-lt"/>
              <a:buAutoNum type="arabicPeriod"/>
            </a:pPr>
            <a:r>
              <a:rPr lang="en-US" sz="1200" dirty="0">
                <a:effectLst/>
                <a:latin typeface="Arial" panose="020B0604020202020204" pitchFamily="34" charset="0"/>
                <a:ea typeface="Times New Roman" panose="02020603050405020304" pitchFamily="18" charset="0"/>
                <a:cs typeface="Arial" panose="020B0604020202020204" pitchFamily="34" charset="0"/>
              </a:rPr>
              <a:t>A segurança física é essencial para evitar a utilização incorrecta, a perda ou o roubo de agentes biológicos. Assegura também que os agentes estão devidamente protegidos.</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685800" marR="0" lvl="1" indent="-228600">
              <a:lnSpc>
                <a:spcPct val="115000"/>
              </a:lnSpc>
              <a:spcBef>
                <a:spcPts val="0"/>
              </a:spcBef>
              <a:spcAft>
                <a:spcPts val="0"/>
              </a:spcAft>
              <a:buFont typeface="+mj-lt"/>
              <a:buAutoNum type="arabicPeriod"/>
            </a:pPr>
            <a:r>
              <a:rPr lang="en-US" sz="1200" dirty="0">
                <a:effectLst/>
                <a:latin typeface="Arial" panose="020B0604020202020204" pitchFamily="34" charset="0"/>
                <a:ea typeface="Times New Roman" panose="02020603050405020304" pitchFamily="18" charset="0"/>
                <a:cs typeface="Arial" panose="020B0604020202020204" pitchFamily="34" charset="0"/>
              </a:rPr>
              <a:t>A gestão do pessoal centra-se nos materiais (espécimes) que existem, onde estão os materiais e quem é responsável por eles. Isto assegura que os agentes biológicos e as toxinas são mantidos fora da posse de indivíduos que possam ter a intenção de os utilizar indevidamente.</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685800" marR="0" lvl="1" indent="-228600">
              <a:lnSpc>
                <a:spcPct val="115000"/>
              </a:lnSpc>
              <a:spcBef>
                <a:spcPts val="0"/>
              </a:spcBef>
              <a:spcAft>
                <a:spcPts val="0"/>
              </a:spcAft>
              <a:buFont typeface="+mj-lt"/>
              <a:buAutoNum type="arabicPeriod"/>
            </a:pPr>
            <a:r>
              <a:rPr lang="en-US" sz="1200" dirty="0">
                <a:effectLst/>
                <a:latin typeface="Arial" panose="020B0604020202020204" pitchFamily="34" charset="0"/>
                <a:ea typeface="Times New Roman" panose="02020603050405020304" pitchFamily="18" charset="0"/>
                <a:cs typeface="Arial" panose="020B0604020202020204" pitchFamily="34" charset="0"/>
              </a:rPr>
              <a:t>A segurança do transporte centra-se na segurança dos agentes durante todas as fases do transporte. Isto inclui saber quem é responsável pelo transporte, como os agentes serão transportados e que todas as diretrizes e procedimentos adequados são seguidos.</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685800" marR="0" lvl="1" indent="-228600">
              <a:lnSpc>
                <a:spcPct val="115000"/>
              </a:lnSpc>
              <a:spcBef>
                <a:spcPts val="0"/>
              </a:spcBef>
              <a:spcAft>
                <a:spcPts val="0"/>
              </a:spcAft>
              <a:buFont typeface="+mj-lt"/>
              <a:buAutoNum type="arabicPeriod"/>
            </a:pPr>
            <a:r>
              <a:rPr lang="en-US" sz="1200" dirty="0">
                <a:effectLst/>
                <a:latin typeface="Arial" panose="020B0604020202020204" pitchFamily="34" charset="0"/>
                <a:ea typeface="Times New Roman" panose="02020603050405020304" pitchFamily="18" charset="0"/>
                <a:cs typeface="Arial" panose="020B0604020202020204" pitchFamily="34" charset="0"/>
              </a:rPr>
              <a:t>O controlo e a responsabilização dos materiais são a garantia de que existe uma consciência do que existe nas operações e de quem é responsável por isso.</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685800" marR="0" lvl="1" indent="-228600">
              <a:lnSpc>
                <a:spcPct val="115000"/>
              </a:lnSpc>
              <a:spcBef>
                <a:spcPts val="0"/>
              </a:spcBef>
              <a:spcAft>
                <a:spcPts val="0"/>
              </a:spcAft>
              <a:buFont typeface="+mj-lt"/>
              <a:buAutoNum type="arabicPeriod"/>
            </a:pPr>
            <a:r>
              <a:rPr lang="en-US" sz="1200" dirty="0">
                <a:effectLst/>
                <a:latin typeface="Arial" panose="020B0604020202020204" pitchFamily="34" charset="0"/>
                <a:ea typeface="Times New Roman" panose="02020603050405020304" pitchFamily="18" charset="0"/>
                <a:cs typeface="Arial" panose="020B0604020202020204" pitchFamily="34" charset="0"/>
              </a:rPr>
              <a:t>A segurança da informação refere-se à segurança dos dados. O objetivo da segurança da informação é proteger a informação contra a divulgação não autorizada e garantir que a confidencialidade é sempre praticada</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pPr marL="171450" indent="-171450">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As práticas de </a:t>
            </a:r>
            <a:r>
              <a:rPr lang="en-US" sz="1200" dirty="0" err="1">
                <a:latin typeface="Arial" panose="020B0604020202020204" pitchFamily="34" charset="0"/>
                <a:cs typeface="Arial" panose="020B0604020202020204" pitchFamily="34" charset="0"/>
              </a:rPr>
              <a:t>biossegurança</a:t>
            </a:r>
            <a:r>
              <a:rPr lang="en-US" sz="1200" dirty="0">
                <a:latin typeface="Arial" panose="020B0604020202020204" pitchFamily="34" charset="0"/>
                <a:cs typeface="Arial" panose="020B0604020202020204" pitchFamily="34" charset="0"/>
              </a:rPr>
              <a:t> também serão diferentes quando se entra e sai de explorações agrícolas/centrais pecuárias em comparação com instalações de cuidados de saúde. </a:t>
            </a:r>
          </a:p>
          <a:p>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29</a:t>
            </a:fld>
            <a:endParaRPr lang="en-US"/>
          </a:p>
        </p:txBody>
      </p:sp>
    </p:spTree>
    <p:extLst>
      <p:ext uri="{BB962C8B-B14F-4D97-AF65-F5344CB8AC3E}">
        <p14:creationId xmlns:p14="http://schemas.microsoft.com/office/powerpoint/2010/main" val="30804884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endParaRPr lang="fr-FR" sz="1200" b="1" dirty="0">
              <a:effectLst/>
              <a:latin typeface="Arial" panose="020B0604020202020204" pitchFamily="34" charset="0"/>
              <a:cs typeface="Arial" panose="020B0604020202020204" pitchFamily="34" charset="0"/>
            </a:endParaRPr>
          </a:p>
          <a:p>
            <a:pPr marL="0" marR="0" lvl="0" indent="0" algn="l" rtl="0">
              <a:lnSpc>
                <a:spcPct val="100000"/>
              </a:lnSpc>
              <a:spcBef>
                <a:spcPts val="0"/>
              </a:spcBef>
              <a:spcAft>
                <a:spcPts val="0"/>
              </a:spcAft>
              <a:buClr>
                <a:schemeClr val="dk1"/>
              </a:buClr>
              <a:buSzPts val="1200"/>
              <a:buFont typeface="Wingdings" panose="05000000000000000000" pitchFamily="2" charset="2"/>
              <a:buNone/>
            </a:pPr>
            <a:endParaRPr lang="en-US" sz="1200" b="1" i="0" u="sng" dirty="0">
              <a:latin typeface="Arial" panose="020B0604020202020204" pitchFamily="34" charset="0"/>
              <a:ea typeface="Calibri"/>
              <a:cs typeface="Arial" panose="020B0604020202020204" pitchFamily="34" charset="0"/>
              <a:sym typeface="Calibri"/>
            </a:endParaRPr>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r>
              <a:rPr lang="en-US" sz="1200" b="1" i="0" u="sng" dirty="0">
                <a:latin typeface="Arial" panose="020B0604020202020204" pitchFamily="34" charset="0"/>
                <a:ea typeface="Calibri"/>
                <a:cs typeface="Arial" panose="020B0604020202020204" pitchFamily="34" charset="0"/>
                <a:sym typeface="Calibri"/>
              </a:rPr>
              <a:t>Peça a</a:t>
            </a:r>
            <a:r>
              <a:rPr lang="en-US" sz="1200" b="1" i="0" u="none" dirty="0">
                <a:latin typeface="Arial" panose="020B0604020202020204" pitchFamily="34" charset="0"/>
                <a:ea typeface="Calibri"/>
                <a:cs typeface="Arial" panose="020B0604020202020204" pitchFamily="34" charset="0"/>
                <a:sym typeface="Calibri"/>
              </a:rPr>
              <a:t> </a:t>
            </a:r>
            <a:r>
              <a:rPr lang="en-US" sz="1200" b="0" i="0" u="none" dirty="0">
                <a:latin typeface="Arial" panose="020B0604020202020204" pitchFamily="34" charset="0"/>
                <a:ea typeface="Calibri"/>
                <a:cs typeface="Arial" panose="020B0604020202020204" pitchFamily="34" charset="0"/>
                <a:sym typeface="Calibri"/>
              </a:rPr>
              <a:t>um voluntário que leia as balas em voz alta.</a:t>
            </a:r>
            <a:endParaRPr lang="en-US" sz="1200" i="0" dirty="0">
              <a:latin typeface="Arial" panose="020B0604020202020204" pitchFamily="34" charset="0"/>
              <a:ea typeface="Calibri"/>
              <a:cs typeface="Arial" panose="020B0604020202020204" pitchFamily="34" charset="0"/>
              <a:sym typeface="Calibri"/>
            </a:endParaRPr>
          </a:p>
          <a:p>
            <a:pPr marL="0" marR="0">
              <a:lnSpc>
                <a:spcPct val="115000"/>
              </a:lnSpc>
              <a:spcBef>
                <a:spcPts val="1200"/>
              </a:spcBef>
              <a:spcAft>
                <a:spcPts val="600"/>
              </a:spcAft>
            </a:pPr>
            <a:endParaRPr lang="en-US" sz="1800" i="1" dirty="0">
              <a:effectLst/>
              <a:latin typeface="Arial" panose="020B0604020202020204" pitchFamily="34" charset="0"/>
              <a:ea typeface="Times New Roman" panose="02020603050405020304" pitchFamily="18" charset="0"/>
              <a:cs typeface="Arial" panose="020B0604020202020204" pitchFamily="34" charset="0"/>
            </a:endParaRPr>
          </a:p>
          <a:p>
            <a:endParaRPr lang="fr-FR"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3</a:t>
            </a:fld>
            <a:endParaRPr lang="en-US" altLang="en-US"/>
          </a:p>
        </p:txBody>
      </p:sp>
    </p:spTree>
    <p:extLst>
      <p:ext uri="{BB962C8B-B14F-4D97-AF65-F5344CB8AC3E}">
        <p14:creationId xmlns:p14="http://schemas.microsoft.com/office/powerpoint/2010/main" val="308035603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endParaRPr lang="fr-FR" sz="1200" b="1" dirty="0">
              <a:effectLst/>
              <a:latin typeface="Arial" panose="020B0604020202020204" pitchFamily="34" charset="0"/>
              <a:cs typeface="Arial" panose="020B0604020202020204" pitchFamily="34" charset="0"/>
            </a:endParaRPr>
          </a:p>
          <a:p>
            <a:pPr marL="0" marR="0">
              <a:lnSpc>
                <a:spcPct val="115000"/>
              </a:lnSpc>
              <a:spcBef>
                <a:spcPts val="0"/>
              </a:spcBef>
              <a:spcAft>
                <a:spcPts val="1200"/>
              </a:spcAft>
            </a:pPr>
            <a:r>
              <a:rPr lang="en-US" sz="1200" dirty="0">
                <a:effectLst/>
                <a:latin typeface="Arial" panose="020B0604020202020204" pitchFamily="34" charset="0"/>
                <a:ea typeface="Times New Roman" panose="02020603050405020304" pitchFamily="18" charset="0"/>
                <a:cs typeface="Arial" panose="020B0604020202020204" pitchFamily="34" charset="0"/>
              </a:rPr>
              <a:t> </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Os mesmos princípios aplicam-se à investigação de surtos em animais. A propagação de agentes patogénicos quando se viaja entre explorações ou manadas deve ser evitada. Deve-se ter cuidado para não introduzir materiais e equipamentos contaminados e os veículos devem ser lavados e desinfectados entre as visitas. </a:t>
            </a:r>
            <a:r>
              <a:rPr lang="en-US" sz="1200" dirty="0">
                <a:effectLst/>
                <a:latin typeface="Arial" panose="020B0604020202020204" pitchFamily="34" charset="0"/>
                <a:cs typeface="Arial" panose="020B0604020202020204" pitchFamily="34" charset="0"/>
              </a:rPr>
              <a:t>O vestuário (</a:t>
            </a:r>
            <a:r>
              <a:rPr lang="en-US" sz="1200" i="1" dirty="0">
                <a:effectLst/>
                <a:latin typeface="Arial" panose="020B0604020202020204" pitchFamily="34" charset="0"/>
                <a:cs typeface="Arial" panose="020B0604020202020204" pitchFamily="34" charset="0"/>
              </a:rPr>
              <a:t>incluindo as botas</a:t>
            </a:r>
            <a:r>
              <a:rPr lang="en-US" sz="1200" dirty="0">
                <a:effectLst/>
                <a:latin typeface="Arial" panose="020B0604020202020204" pitchFamily="34" charset="0"/>
                <a:cs typeface="Arial" panose="020B0604020202020204" pitchFamily="34" charset="0"/>
              </a:rPr>
              <a:t>) e os EPI devem ser limpos e higienizados (</a:t>
            </a:r>
            <a:r>
              <a:rPr lang="en-US" sz="1200" i="1" dirty="0">
                <a:effectLst/>
                <a:latin typeface="Arial" panose="020B0604020202020204" pitchFamily="34" charset="0"/>
                <a:cs typeface="Arial" panose="020B0604020202020204" pitchFamily="34" charset="0"/>
              </a:rPr>
              <a:t>botas</a:t>
            </a:r>
            <a:r>
              <a:rPr lang="en-US" sz="1200" dirty="0">
                <a:effectLst/>
                <a:latin typeface="Arial" panose="020B0604020202020204" pitchFamily="34" charset="0"/>
                <a:cs typeface="Arial" panose="020B0604020202020204" pitchFamily="34" charset="0"/>
              </a:rPr>
              <a:t>) ou substituídos (</a:t>
            </a:r>
            <a:r>
              <a:rPr lang="en-US" sz="1200" i="1" dirty="0">
                <a:effectLst/>
                <a:latin typeface="Arial" panose="020B0604020202020204" pitchFamily="34" charset="0"/>
                <a:cs typeface="Arial" panose="020B0604020202020204" pitchFamily="34" charset="0"/>
              </a:rPr>
              <a:t>para o vestuário exterior e EPI</a:t>
            </a:r>
            <a:r>
              <a:rPr lang="en-US" sz="1200" dirty="0">
                <a:effectLst/>
                <a:latin typeface="Arial" panose="020B0604020202020204" pitchFamily="34" charset="0"/>
                <a:cs typeface="Arial" panose="020B0604020202020204" pitchFamily="34" charset="0"/>
              </a:rPr>
              <a:t>) entre instalações para evitar a propagação de agentes patogénicos</a:t>
            </a:r>
            <a:endParaRPr lang="en-US" sz="1200"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pPr marL="171450" indent="-171450">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As práticas de </a:t>
            </a:r>
            <a:r>
              <a:rPr lang="en-US" sz="1200" dirty="0" err="1">
                <a:latin typeface="Arial" panose="020B0604020202020204" pitchFamily="34" charset="0"/>
                <a:cs typeface="Arial" panose="020B0604020202020204" pitchFamily="34" charset="0"/>
              </a:rPr>
              <a:t>biossegurança</a:t>
            </a:r>
            <a:r>
              <a:rPr lang="en-US" sz="1200" dirty="0">
                <a:latin typeface="Arial" panose="020B0604020202020204" pitchFamily="34" charset="0"/>
                <a:cs typeface="Arial" panose="020B0604020202020204" pitchFamily="34" charset="0"/>
              </a:rPr>
              <a:t> também serão diferentes quando se entra e sai de explorações agrícolas/criação de gado em comparação com as instalações de cuidados de saúde. Os esforços de controlo das infecções ambientais podem ser particularmente difíceis quando se visitam explorações agrícolas, mercados de aves e outros locais onde vivem animais, pelo que é especialmente importante limpar e desinfetar o equipamento, incluindo os veículos, que se deslocam entre explorações agrícolas ou manadas. </a:t>
            </a:r>
          </a:p>
          <a:p>
            <a:endParaRPr lang="en-US" sz="1200" dirty="0">
              <a:latin typeface="Arial" panose="020B0604020202020204" pitchFamily="34" charset="0"/>
              <a:cs typeface="Arial" panose="020B0604020202020204" pitchFamily="34" charset="0"/>
            </a:endParaRPr>
          </a:p>
          <a:p>
            <a:pPr marL="0" marR="0">
              <a:lnSpc>
                <a:spcPct val="115000"/>
              </a:lnSpc>
              <a:spcBef>
                <a:spcPts val="0"/>
              </a:spcBef>
              <a:spcAft>
                <a:spcPts val="1200"/>
              </a:spcAft>
            </a:pPr>
            <a:r>
              <a:rPr lang="en-US" sz="1200" dirty="0">
                <a:effectLst/>
                <a:latin typeface="Arial" panose="020B0604020202020204" pitchFamily="34" charset="0"/>
                <a:ea typeface="Times New Roman" panose="02020603050405020304" pitchFamily="18" charset="0"/>
                <a:cs typeface="Arial" panose="020B0604020202020204" pitchFamily="34" charset="0"/>
              </a:rPr>
              <a:t> </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0" marR="0">
              <a:lnSpc>
                <a:spcPct val="115000"/>
              </a:lnSpc>
              <a:spcBef>
                <a:spcPts val="0"/>
              </a:spcBef>
              <a:spcAft>
                <a:spcPts val="0"/>
              </a:spcAft>
            </a:pPr>
            <a:r>
              <a:rPr lang="en-US" sz="1200" u="sng" dirty="0">
                <a:solidFill>
                  <a:srgbClr val="0065A4"/>
                </a:solidFill>
                <a:effectLst/>
                <a:latin typeface="Arial" panose="020B0604020202020204" pitchFamily="34" charset="0"/>
                <a:ea typeface="Times New Roman" panose="02020603050405020304" pitchFamily="18" charset="0"/>
                <a:cs typeface="Arial" panose="020B0604020202020204" pitchFamily="34" charset="0"/>
                <a:hlinkClick r:id="rId3"/>
              </a:rPr>
              <a:t>https://doi.org/10.1016/j.eng.2019.10.004 </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30</a:t>
            </a:fld>
            <a:endParaRPr lang="en-US"/>
          </a:p>
        </p:txBody>
      </p:sp>
    </p:spTree>
    <p:extLst>
      <p:ext uri="{BB962C8B-B14F-4D97-AF65-F5344CB8AC3E}">
        <p14:creationId xmlns:p14="http://schemas.microsoft.com/office/powerpoint/2010/main" val="403984638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dirty="0">
                <a:latin typeface="Arial" panose="020B0604020202020204" pitchFamily="34" charset="0"/>
                <a:cs typeface="Arial" panose="020B0604020202020204" pitchFamily="34" charset="0"/>
              </a:rPr>
              <a:t>Notas do instrutor:</a:t>
            </a:r>
          </a:p>
          <a:p>
            <a:endParaRPr lang="en-US" sz="1200" dirty="0">
              <a:latin typeface="Arial" panose="020B0604020202020204" pitchFamily="34" charset="0"/>
              <a:cs typeface="Arial" panose="020B0604020202020204" pitchFamily="34" charset="0"/>
            </a:endParaRPr>
          </a:p>
          <a:p>
            <a:pPr marL="171450" indent="-171450">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Vamos recordar a abordagem "Uma Só Saúde". A base da </a:t>
            </a:r>
            <a:r>
              <a:rPr lang="en-US" dirty="0"/>
              <a:t>Uma </a:t>
            </a:r>
            <a:r>
              <a:rPr lang="en-US" dirty="0" err="1"/>
              <a:t>Só</a:t>
            </a:r>
            <a:r>
              <a:rPr lang="en-US" dirty="0"/>
              <a:t> </a:t>
            </a:r>
            <a:r>
              <a:rPr lang="en-US" dirty="0" err="1"/>
              <a:t>Saúde</a:t>
            </a:r>
            <a:r>
              <a:rPr lang="en-US" dirty="0"/>
              <a:t> </a:t>
            </a:r>
            <a:r>
              <a:rPr lang="en-US" sz="1200" dirty="0">
                <a:latin typeface="Arial" panose="020B0604020202020204" pitchFamily="34" charset="0"/>
                <a:cs typeface="Arial" panose="020B0604020202020204" pitchFamily="34" charset="0"/>
              </a:rPr>
              <a:t>é a colaboração entre sectores diferentes e complementares. Não se trata apenas da colaboração com os profissionais de saúde animal e ambiental. </a:t>
            </a:r>
          </a:p>
          <a:p>
            <a:endParaRPr lang="en-US" sz="1200" dirty="0">
              <a:latin typeface="Arial" panose="020B0604020202020204" pitchFamily="34" charset="0"/>
              <a:cs typeface="Arial" panose="020B0604020202020204" pitchFamily="34" charset="0"/>
            </a:endParaRPr>
          </a:p>
          <a:p>
            <a:pPr marL="171450" indent="-171450">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Trabalhar em estreita colaboração com os laboratórios e o seu pessoal (</a:t>
            </a:r>
            <a:r>
              <a:rPr lang="en-US" sz="1200" i="1" dirty="0">
                <a:latin typeface="Arial" panose="020B0604020202020204" pitchFamily="34" charset="0"/>
                <a:cs typeface="Arial" panose="020B0604020202020204" pitchFamily="34" charset="0"/>
              </a:rPr>
              <a:t>por exemplo, microbiologistas, virologistas, etc</a:t>
            </a:r>
            <a:r>
              <a:rPr lang="en-US" sz="1200" dirty="0">
                <a:latin typeface="Arial" panose="020B0604020202020204" pitchFamily="34" charset="0"/>
                <a:cs typeface="Arial" panose="020B0604020202020204" pitchFamily="34" charset="0"/>
              </a:rPr>
              <a:t>.) é essencial para uma resposta atempada e eficaz em matéria de saúde pública.</a:t>
            </a:r>
          </a:p>
          <a:p>
            <a:pPr marL="0" indent="0">
              <a:buFont typeface="Wingdings" panose="05000000000000000000" pitchFamily="2" charset="2"/>
              <a:buNone/>
            </a:pPr>
            <a:endParaRPr lang="en-US" sz="1200" dirty="0">
              <a:latin typeface="Arial" panose="020B0604020202020204" pitchFamily="34" charset="0"/>
              <a:cs typeface="Arial" panose="020B0604020202020204" pitchFamily="34" charset="0"/>
            </a:endParaRPr>
          </a:p>
          <a:p>
            <a:pPr marL="171450" indent="-171450">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É importante manter uma boa relação com os pontos de contacto nos seus laboratórios locais, regionais e/ou de referência, incluindo os laboratórios veterinários de referência, uma vez que terá de trabalhar em estreita colaboração e contar com eles durante as investigações no terreno.</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31</a:t>
            </a:fld>
            <a:endParaRPr lang="en-US" altLang="en-US"/>
          </a:p>
        </p:txBody>
      </p:sp>
    </p:spTree>
    <p:extLst>
      <p:ext uri="{BB962C8B-B14F-4D97-AF65-F5344CB8AC3E}">
        <p14:creationId xmlns:p14="http://schemas.microsoft.com/office/powerpoint/2010/main" val="86884998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endParaRPr lang="fr-FR" sz="1200" b="1" dirty="0">
              <a:effectLst/>
              <a:latin typeface="Arial" panose="020B0604020202020204" pitchFamily="34" charset="0"/>
              <a:cs typeface="Arial" panose="020B0604020202020204" pitchFamily="34" charset="0"/>
            </a:endParaRPr>
          </a:p>
          <a:p>
            <a:pPr marL="0" marR="0">
              <a:lnSpc>
                <a:spcPct val="115000"/>
              </a:lnSpc>
              <a:spcBef>
                <a:spcPts val="1200"/>
              </a:spcBef>
              <a:spcAft>
                <a:spcPts val="6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Uma comunicação eficaz entre os responsáveis pela vigilância da saúde pública e os técnicos de laboratório, que se inicie antes da ocorrência de um surto, conduzirá provavelmente a uma colaboração mais eficaz durante o surto.</a:t>
            </a:r>
          </a:p>
          <a:p>
            <a:pPr marL="0" marR="0" indent="0">
              <a:lnSpc>
                <a:spcPct val="115000"/>
              </a:lnSpc>
              <a:spcBef>
                <a:spcPts val="1200"/>
              </a:spcBef>
              <a:spcAft>
                <a:spcPts val="600"/>
              </a:spcAft>
              <a:buFont typeface="Wingdings" panose="05000000000000000000" pitchFamily="2" charset="2"/>
              <a:buNone/>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Os agentes de vigilância devem consultar o laboratório para desenvolver uma estratégia de recolha sistemática de espécimes que inclua também um plano de recolha e transporte.</a:t>
            </a:r>
          </a:p>
          <a:p>
            <a:pPr marL="171450" marR="0" indent="-171450">
              <a:lnSpc>
                <a:spcPct val="115000"/>
              </a:lnSpc>
              <a:spcBef>
                <a:spcPts val="1200"/>
              </a:spcBef>
              <a:spcAft>
                <a:spcPts val="600"/>
              </a:spcAft>
              <a:buFont typeface="Wingdings" panose="05000000000000000000" pitchFamily="2" charset="2"/>
              <a:buChar char="§"/>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Mesmo que o pessoal clínico e um técnico de laboratório estejam disponíveis para recolher, gerir e transportar corretamente as amostras, o responsável pela vigilância pode contribuir assegurando que a informação correta é introduzida nas etiquetas e nos formulários de investigação de casos.</a:t>
            </a:r>
          </a:p>
          <a:p>
            <a:pPr marL="171450" marR="0" indent="-171450">
              <a:lnSpc>
                <a:spcPct val="115000"/>
              </a:lnSpc>
              <a:spcBef>
                <a:spcPts val="1200"/>
              </a:spcBef>
              <a:spcAft>
                <a:spcPts val="600"/>
              </a:spcAft>
              <a:buFont typeface="Wingdings" panose="05000000000000000000" pitchFamily="2" charset="2"/>
              <a:buChar char="§"/>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Finalmente,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biossegurança</a:t>
            </a:r>
            <a:r>
              <a:rPr lang="en-US" sz="1200" dirty="0">
                <a:effectLst/>
                <a:latin typeface="Arial" panose="020B0604020202020204" pitchFamily="34" charset="0"/>
                <a:ea typeface="Times New Roman" panose="02020603050405020304" pitchFamily="18" charset="0"/>
                <a:cs typeface="Arial" panose="020B0604020202020204" pitchFamily="34" charset="0"/>
              </a:rPr>
              <a:t> para todos os trabalhadores é importante em todas as fases de uma resposta.</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32</a:t>
            </a:fld>
            <a:endParaRPr lang="en-US"/>
          </a:p>
        </p:txBody>
      </p:sp>
    </p:spTree>
    <p:extLst>
      <p:ext uri="{BB962C8B-B14F-4D97-AF65-F5344CB8AC3E}">
        <p14:creationId xmlns:p14="http://schemas.microsoft.com/office/powerpoint/2010/main" val="13591570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fr-FR" sz="1200" b="1" dirty="0">
              <a:effectLst/>
              <a:latin typeface="Arial" panose="020B0604020202020204" pitchFamily="34"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v"/>
            </a:pPr>
            <a:r>
              <a:rPr lang="en-US" sz="1200" b="1" i="1" dirty="0">
                <a:effectLst/>
                <a:latin typeface="Arial" panose="020B0604020202020204" pitchFamily="34" charset="0"/>
                <a:ea typeface="Times New Roman" panose="02020603050405020304" pitchFamily="18" charset="0"/>
                <a:cs typeface="Arial" panose="020B0604020202020204" pitchFamily="34" charset="0"/>
              </a:rPr>
              <a:t>Reveja este diapositivo para relembrar os objectivos desta sessão.  </a:t>
            </a:r>
          </a:p>
          <a:p>
            <a:pPr marL="0" marR="0">
              <a:lnSpc>
                <a:spcPct val="115000"/>
              </a:lnSpc>
              <a:spcBef>
                <a:spcPts val="1200"/>
              </a:spcBef>
              <a:spcAft>
                <a:spcPts val="600"/>
              </a:spcAft>
            </a:pP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Perguntar: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Abrangemos estes objectivos?</a:t>
            </a:r>
          </a:p>
          <a:p>
            <a:pPr marL="171450" marR="0" indent="-171450">
              <a:lnSpc>
                <a:spcPct val="115000"/>
              </a:lnSpc>
              <a:spcBef>
                <a:spcPts val="1200"/>
              </a:spcBef>
              <a:spcAft>
                <a:spcPts val="600"/>
              </a:spcAft>
              <a:buFont typeface="Wingdings" panose="05000000000000000000" pitchFamily="2" charset="2"/>
              <a:buChar char="§"/>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Confirme</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a(s) resposta(s) e responda a quaisquer questões pendentes antes de encerrar esta secção.</a:t>
            </a:r>
            <a:endParaRPr lang="fr-FR" sz="1200"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33</a:t>
            </a:fld>
            <a:endParaRPr lang="en-US" altLang="en-US"/>
          </a:p>
        </p:txBody>
      </p:sp>
    </p:spTree>
    <p:extLst>
      <p:ext uri="{BB962C8B-B14F-4D97-AF65-F5344CB8AC3E}">
        <p14:creationId xmlns:p14="http://schemas.microsoft.com/office/powerpoint/2010/main" val="11587162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fr-FR" sz="1200" b="1" dirty="0">
              <a:effectLst/>
              <a:latin typeface="Arial" panose="020B0604020202020204" pitchFamily="34" charset="0"/>
              <a:cs typeface="Arial" panose="020B0604020202020204" pitchFamily="34" charset="0"/>
            </a:endParaRPr>
          </a:p>
          <a:p>
            <a:pPr marL="171450" marR="0" indent="-171450">
              <a:spcBef>
                <a:spcPts val="120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b="0" dirty="0">
                <a:effectLst/>
                <a:latin typeface="Arial" panose="020B0604020202020204" pitchFamily="34" charset="0"/>
                <a:cs typeface="Arial" panose="020B0604020202020204" pitchFamily="34" charset="0"/>
              </a:rPr>
              <a:t>Descreve este gráfico. Parece-te um surto?</a:t>
            </a:r>
          </a:p>
          <a:p>
            <a:pPr marL="171450" marR="0" indent="-171450">
              <a:spcBef>
                <a:spcPts val="1200"/>
              </a:spcBef>
              <a:spcAft>
                <a:spcPts val="600"/>
              </a:spcAft>
              <a:buFont typeface="Wingdings" panose="05000000000000000000" pitchFamily="2" charset="2"/>
              <a:buChar char="§"/>
            </a:pPr>
            <a:endParaRPr lang="en-US" sz="1200" b="0" dirty="0">
              <a:effectLst/>
              <a:latin typeface="Arial" panose="020B0604020202020204" pitchFamily="34" charset="0"/>
              <a:cs typeface="Arial" panose="020B0604020202020204" pitchFamily="34" charset="0"/>
            </a:endParaRPr>
          </a:p>
          <a:p>
            <a:pPr marL="171450" marR="0" indent="-171450">
              <a:spcBef>
                <a:spcPts val="120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Confirmar</a:t>
            </a:r>
            <a:r>
              <a:rPr lang="en-US" sz="1200" b="1" u="none" dirty="0">
                <a:effectLst/>
                <a:latin typeface="Arial" panose="020B0604020202020204" pitchFamily="34" charset="0"/>
                <a:cs typeface="Arial" panose="020B0604020202020204" pitchFamily="34" charset="0"/>
              </a:rPr>
              <a:t> </a:t>
            </a:r>
            <a:r>
              <a:rPr lang="en-US" sz="1200" b="0" dirty="0">
                <a:effectLst/>
                <a:latin typeface="Arial" panose="020B0604020202020204" pitchFamily="34" charset="0"/>
                <a:cs typeface="Arial" panose="020B0604020202020204" pitchFamily="34" charset="0"/>
              </a:rPr>
              <a:t>a(s) resposta(s). </a:t>
            </a:r>
            <a:r>
              <a:rPr lang="en-US" sz="1200" b="1" dirty="0">
                <a:effectLst/>
                <a:latin typeface="Arial" panose="020B0604020202020204" pitchFamily="34" charset="0"/>
                <a:ea typeface="Times New Roman" panose="02020603050405020304" pitchFamily="18" charset="0"/>
                <a:cs typeface="Arial" panose="020B0604020202020204" pitchFamily="34" charset="0"/>
              </a:rPr>
              <a:t>Resposta: </a:t>
            </a:r>
            <a:r>
              <a:rPr lang="en-US" sz="1200" i="1" dirty="0">
                <a:effectLst/>
                <a:latin typeface="Arial" panose="020B0604020202020204" pitchFamily="34" charset="0"/>
                <a:ea typeface="Times New Roman" panose="02020603050405020304" pitchFamily="18" charset="0"/>
                <a:cs typeface="Arial" panose="020B0604020202020204" pitchFamily="34" charset="0"/>
              </a:rPr>
              <a:t>Não. Estes parecem ser casos esporádicos.</a:t>
            </a:r>
            <a:endParaRPr lang="fr-FR" sz="1200" i="1" dirty="0">
              <a:effectLst/>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4</a:t>
            </a:fld>
            <a:endParaRPr lang="en-US"/>
          </a:p>
        </p:txBody>
      </p:sp>
    </p:spTree>
    <p:extLst>
      <p:ext uri="{BB962C8B-B14F-4D97-AF65-F5344CB8AC3E}">
        <p14:creationId xmlns:p14="http://schemas.microsoft.com/office/powerpoint/2010/main" val="5833993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fr-FR"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 melhor altura para contactar o laboratório para discutir a colaboração e os serviços laboratoriais durante um surto NÃO é durante o surto, mas durante o período de silêncio na ausência de um surto, antes de este ocorrer.</a:t>
            </a:r>
          </a:p>
          <a:p>
            <a:pPr marL="171450" marR="0" indent="-171450">
              <a:lnSpc>
                <a:spcPct val="115000"/>
              </a:lnSpc>
              <a:spcBef>
                <a:spcPts val="0"/>
              </a:spcBef>
              <a:spcAft>
                <a:spcPts val="600"/>
              </a:spcAft>
              <a:buFont typeface="Wingdings" panose="05000000000000000000" pitchFamily="2" charset="2"/>
              <a:buChar char="§"/>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Perguntar:</a:t>
            </a:r>
            <a:r>
              <a:rPr lang="en-US" sz="1200" b="1" u="none" dirty="0">
                <a:effectLst/>
                <a:latin typeface="Arial" panose="020B0604020202020204" pitchFamily="34" charset="0"/>
                <a:cs typeface="Arial" panose="020B0604020202020204" pitchFamily="34" charset="0"/>
              </a:rPr>
              <a:t> </a:t>
            </a:r>
            <a:r>
              <a:rPr lang="en-US" sz="1200" b="0" dirty="0">
                <a:effectLst/>
                <a:latin typeface="Arial" panose="020B0604020202020204" pitchFamily="34" charset="0"/>
                <a:cs typeface="Arial" panose="020B0604020202020204" pitchFamily="34" charset="0"/>
              </a:rPr>
              <a:t>Durante um período de silêncio, que perguntas poderia fazer a alguém do laboratório sobre a colaboração e os serviços laboratoriais durante um surto?</a:t>
            </a:r>
          </a:p>
          <a:p>
            <a:pPr marL="171450" marR="0" indent="-171450">
              <a:lnSpc>
                <a:spcPct val="115000"/>
              </a:lnSpc>
              <a:spcBef>
                <a:spcPts val="0"/>
              </a:spcBef>
              <a:spcAft>
                <a:spcPts val="600"/>
              </a:spcAft>
              <a:buFont typeface="Wingdings" panose="05000000000000000000" pitchFamily="2" charset="2"/>
              <a:buChar char="§"/>
            </a:pPr>
            <a:endParaRPr lang="en-US" sz="1200" b="0"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600"/>
              </a:spcAft>
              <a:buFont typeface="Wingdings" panose="05000000000000000000" pitchFamily="2" charset="2"/>
              <a:buChar char="v"/>
            </a:pPr>
            <a:r>
              <a:rPr lang="en-US" sz="1200" b="1" i="1" dirty="0">
                <a:effectLst/>
                <a:latin typeface="Arial" panose="020B0604020202020204" pitchFamily="34" charset="0"/>
                <a:ea typeface="Times New Roman" panose="02020603050405020304" pitchFamily="18" charset="0"/>
                <a:cs typeface="Arial" panose="020B0604020202020204" pitchFamily="34" charset="0"/>
              </a:rPr>
              <a:t>Solicitar várias respostas.</a:t>
            </a:r>
            <a:endParaRPr lang="fr-FR" sz="1200" b="1" dirty="0">
              <a:effectLst/>
              <a:latin typeface="Arial" panose="020B0604020202020204" pitchFamily="34" charset="0"/>
              <a:ea typeface="Times New Roman" panose="02020603050405020304" pitchFamily="18" charset="0"/>
              <a:cs typeface="Arial" panose="020B0604020202020204" pitchFamily="34" charset="0"/>
            </a:endParaRPr>
          </a:p>
          <a:p>
            <a:pPr marL="0" marR="0" indent="0">
              <a:lnSpc>
                <a:spcPct val="115000"/>
              </a:lnSpc>
              <a:spcBef>
                <a:spcPts val="0"/>
              </a:spcBef>
              <a:spcAft>
                <a:spcPts val="600"/>
              </a:spcAft>
              <a:buFont typeface="Wingdings" panose="05000000000000000000" pitchFamily="2" charset="2"/>
              <a:buNone/>
            </a:pPr>
            <a:endParaRPr lang="en-US" sz="1200" b="0"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Confirmar</a:t>
            </a:r>
            <a:r>
              <a:rPr lang="en-US" sz="1200" b="1" u="none" dirty="0">
                <a:effectLst/>
                <a:latin typeface="Arial" panose="020B0604020202020204" pitchFamily="34" charset="0"/>
                <a:cs typeface="Arial" panose="020B0604020202020204" pitchFamily="34" charset="0"/>
              </a:rPr>
              <a:t> </a:t>
            </a:r>
            <a:r>
              <a:rPr lang="en-US" sz="1200" b="0" dirty="0">
                <a:effectLst/>
                <a:latin typeface="Arial" panose="020B0604020202020204" pitchFamily="34" charset="0"/>
                <a:cs typeface="Arial" panose="020B0604020202020204" pitchFamily="34" charset="0"/>
              </a:rPr>
              <a:t>a(s) resposta(s).  </a:t>
            </a:r>
          </a:p>
          <a:p>
            <a:pPr marL="171450" marR="0" indent="-171450">
              <a:lnSpc>
                <a:spcPct val="115000"/>
              </a:lnSpc>
              <a:spcBef>
                <a:spcPts val="0"/>
              </a:spcBef>
              <a:spcAft>
                <a:spcPts val="600"/>
              </a:spcAft>
              <a:buFont typeface="Wingdings" panose="05000000000000000000" pitchFamily="2" charset="2"/>
              <a:buChar char="§"/>
            </a:pPr>
            <a:endParaRPr lang="en-US" sz="1200" b="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6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Dizer: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b="0" dirty="0">
                <a:effectLst/>
                <a:latin typeface="Arial" panose="020B0604020202020204" pitchFamily="34" charset="0"/>
                <a:ea typeface="Times New Roman" panose="02020603050405020304" pitchFamily="18" charset="0"/>
                <a:cs typeface="Arial" panose="020B0604020202020204" pitchFamily="34" charset="0"/>
              </a:rPr>
              <a:t>Aqui está uma lista parcial de perguntas que deves fazer.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a:t>
            </a:r>
          </a:p>
          <a:p>
            <a:pPr marL="171450" marR="0" indent="-171450">
              <a:lnSpc>
                <a:spcPct val="115000"/>
              </a:lnSpc>
              <a:spcBef>
                <a:spcPts val="0"/>
              </a:spcBef>
              <a:spcAft>
                <a:spcPts val="600"/>
              </a:spcAft>
              <a:buFont typeface="Wingdings" panose="05000000000000000000" pitchFamily="2" charset="2"/>
              <a:buChar char="§"/>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628650" marR="0" lvl="1" indent="-171450">
              <a:lnSpc>
                <a:spcPct val="115000"/>
              </a:lnSpc>
              <a:spcBef>
                <a:spcPts val="0"/>
              </a:spcBef>
              <a:spcAft>
                <a:spcPts val="600"/>
              </a:spcAft>
              <a:buFont typeface="Courier New" panose="02070309020205020404" pitchFamily="49" charset="0"/>
              <a:buChar char="o"/>
            </a:pPr>
            <a:r>
              <a:rPr lang="en-US" sz="1200" dirty="0">
                <a:effectLst/>
                <a:latin typeface="Arial" panose="020B0604020202020204" pitchFamily="34" charset="0"/>
                <a:ea typeface="Times New Roman" panose="02020603050405020304" pitchFamily="18" charset="0"/>
                <a:cs typeface="Arial" panose="020B0604020202020204" pitchFamily="34" charset="0"/>
              </a:rPr>
              <a:t>Antes de mais, quem é o ponto de contacto do laboratório? Deve ter o nome e o número de telefone dessa pessoa programados no seu próprio telemóvel.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a:t>
            </a:r>
          </a:p>
          <a:p>
            <a:pPr marL="628650" marR="0" lvl="1" indent="-171450">
              <a:lnSpc>
                <a:spcPct val="115000"/>
              </a:lnSpc>
              <a:spcBef>
                <a:spcPts val="0"/>
              </a:spcBef>
              <a:spcAft>
                <a:spcPts val="600"/>
              </a:spcAft>
              <a:buFont typeface="Courier New" panose="02070309020205020404" pitchFamily="49" charset="0"/>
              <a:buChar char="o"/>
            </a:pPr>
            <a:r>
              <a:rPr lang="en-US" sz="1200" b="0" dirty="0">
                <a:effectLst/>
                <a:latin typeface="Arial" panose="020B0604020202020204" pitchFamily="34" charset="0"/>
                <a:ea typeface="Times New Roman" panose="02020603050405020304" pitchFamily="18" charset="0"/>
                <a:cs typeface="Arial" panose="020B0604020202020204" pitchFamily="34" charset="0"/>
              </a:rPr>
              <a:t>Existem diferentes contactos a nível local, regional ou nacional?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a:t>
            </a:r>
            <a:endParaRPr lang="fr-FR" sz="1200" b="0" dirty="0">
              <a:effectLst/>
              <a:latin typeface="Arial" panose="020B0604020202020204" pitchFamily="34" charset="0"/>
              <a:ea typeface="Times New Roman" panose="02020603050405020304" pitchFamily="18" charset="0"/>
              <a:cs typeface="Arial" panose="020B0604020202020204" pitchFamily="34" charset="0"/>
            </a:endParaRPr>
          </a:p>
          <a:p>
            <a:pPr marL="628650" marR="0" lvl="1" indent="-171450">
              <a:lnSpc>
                <a:spcPct val="115000"/>
              </a:lnSpc>
              <a:spcBef>
                <a:spcPts val="0"/>
              </a:spcBef>
              <a:spcAft>
                <a:spcPts val="600"/>
              </a:spcAft>
              <a:buFont typeface="Courier New" panose="02070309020205020404" pitchFamily="49" charset="0"/>
              <a:buChar char="o"/>
            </a:pPr>
            <a:r>
              <a:rPr lang="en-US" sz="1200" b="0" dirty="0">
                <a:effectLst/>
                <a:latin typeface="Arial" panose="020B0604020202020204" pitchFamily="34" charset="0"/>
                <a:ea typeface="Times New Roman" panose="02020603050405020304" pitchFamily="18" charset="0"/>
                <a:cs typeface="Arial" panose="020B0604020202020204" pitchFamily="34" charset="0"/>
              </a:rPr>
              <a:t>Os contactos laboratoriais são os mesmos para os ensaios em seres humanos, animais e ambientais?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a:t>
            </a:r>
            <a:endParaRPr lang="fr-FR" sz="1200" b="1" dirty="0">
              <a:effectLst/>
              <a:latin typeface="Arial" panose="020B0604020202020204" pitchFamily="34" charset="0"/>
              <a:ea typeface="Times New Roman" panose="02020603050405020304" pitchFamily="18" charset="0"/>
              <a:cs typeface="Arial" panose="020B0604020202020204" pitchFamily="34" charset="0"/>
            </a:endParaRPr>
          </a:p>
          <a:p>
            <a:pPr marL="628650" marR="0" lvl="1" indent="-171450">
              <a:lnSpc>
                <a:spcPct val="115000"/>
              </a:lnSpc>
              <a:spcBef>
                <a:spcPts val="0"/>
              </a:spcBef>
              <a:spcAft>
                <a:spcPts val="600"/>
              </a:spcAft>
              <a:buFont typeface="Courier New" panose="02070309020205020404" pitchFamily="49" charset="0"/>
              <a:buChar char="o"/>
            </a:pPr>
            <a:r>
              <a:rPr lang="en-US" sz="1200" dirty="0">
                <a:effectLst/>
                <a:latin typeface="Arial" panose="020B0604020202020204" pitchFamily="34" charset="0"/>
                <a:ea typeface="Times New Roman" panose="02020603050405020304" pitchFamily="18" charset="0"/>
                <a:cs typeface="Arial" panose="020B0604020202020204" pitchFamily="34" charset="0"/>
              </a:rPr>
              <a:t>Depois, se for detectado um surto, quem devemos notificar? Como?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a:t>
            </a:r>
            <a:endParaRPr lang="fr-FR" sz="1200" b="1" dirty="0">
              <a:effectLst/>
              <a:latin typeface="Arial" panose="020B0604020202020204" pitchFamily="34" charset="0"/>
              <a:ea typeface="Times New Roman" panose="02020603050405020304" pitchFamily="18" charset="0"/>
              <a:cs typeface="Arial" panose="020B0604020202020204" pitchFamily="34" charset="0"/>
            </a:endParaRPr>
          </a:p>
          <a:p>
            <a:pPr marL="628650" marR="0" lvl="1" indent="-171450">
              <a:lnSpc>
                <a:spcPct val="115000"/>
              </a:lnSpc>
              <a:spcBef>
                <a:spcPts val="0"/>
              </a:spcBef>
              <a:spcAft>
                <a:spcPts val="600"/>
              </a:spcAft>
              <a:buFont typeface="Courier New" panose="02070309020205020404" pitchFamily="49" charset="0"/>
              <a:buChar char="o"/>
            </a:pPr>
            <a:r>
              <a:rPr lang="en-US" sz="1200" dirty="0">
                <a:effectLst/>
                <a:latin typeface="Arial" panose="020B0604020202020204" pitchFamily="34" charset="0"/>
                <a:ea typeface="Times New Roman" panose="02020603050405020304" pitchFamily="18" charset="0"/>
                <a:cs typeface="Arial" panose="020B0604020202020204" pitchFamily="34" charset="0"/>
              </a:rPr>
              <a:t>Quais são os testes efectuados pelo laboratório? Com que rapidez podem ser efectuados os testes? Se os médicos suspeitarem de um diagnóstico que o laboratório não detecta, o laboratório pode reencaminhar as amostras para outro laboratório?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a:t>
            </a:r>
          </a:p>
          <a:p>
            <a:pPr marL="628650" marR="0" lvl="1" indent="-171450" algn="l" defTabSz="914400" rtl="0" eaLnBrk="0" fontAlgn="base" latinLnBrk="0" hangingPunct="0">
              <a:lnSpc>
                <a:spcPct val="115000"/>
              </a:lnSpc>
              <a:spcBef>
                <a:spcPts val="0"/>
              </a:spcBef>
              <a:spcAft>
                <a:spcPts val="600"/>
              </a:spcAft>
              <a:buClrTx/>
              <a:buSzTx/>
              <a:buFont typeface="Courier New" panose="02070309020205020404" pitchFamily="49" charset="0"/>
              <a:buChar char="o"/>
              <a:tabLst/>
              <a:defRPr/>
            </a:pPr>
            <a:r>
              <a:rPr lang="en-US" sz="1200" dirty="0">
                <a:effectLst/>
                <a:latin typeface="Arial" panose="020B0604020202020204" pitchFamily="34" charset="0"/>
                <a:ea typeface="Times New Roman" panose="02020603050405020304" pitchFamily="18" charset="0"/>
                <a:cs typeface="Arial" panose="020B0604020202020204" pitchFamily="34" charset="0"/>
              </a:rPr>
              <a:t>Que material está disponível e que o laboratório pode fornecer à equipa de investigação para que esta o leve para o terreno?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 </a:t>
            </a:r>
            <a:r>
              <a:rPr lang="en-US" sz="1200" dirty="0">
                <a:effectLst/>
                <a:latin typeface="Arial" panose="020B0604020202020204" pitchFamily="34" charset="0"/>
                <a:ea typeface="Times New Roman" panose="02020603050405020304" pitchFamily="18" charset="0"/>
                <a:cs typeface="Arial" panose="020B0604020202020204" pitchFamily="34" charset="0"/>
              </a:rPr>
              <a:t>O laboratório fornece tubos e placas de cultura? O laboratório fornece seringas, toalhetes com álcool, torniquetes, zaragatoas nasais e outro equipamento para recolha de amostras? O laboratório fornece gelo seco, recipientes de armazenamento e etiquetas? O laboratório fornece equipamento de proteção pessoal? </a:t>
            </a:r>
            <a:r>
              <a:rPr lang="fr-FR" sz="1200" dirty="0">
                <a:effectLst/>
                <a:latin typeface="Arial" panose="020B0604020202020204" pitchFamily="34" charset="0"/>
                <a:ea typeface="Times New Roman" panose="02020603050405020304" pitchFamily="18" charset="0"/>
                <a:cs typeface="Arial" panose="020B0604020202020204" pitchFamily="34" charset="0"/>
              </a:rPr>
              <a:t>&lt;CLICAR&gt; </a:t>
            </a:r>
          </a:p>
          <a:p>
            <a:pPr marL="628650" marR="0" lvl="1" indent="-171450">
              <a:lnSpc>
                <a:spcPct val="115000"/>
              </a:lnSpc>
              <a:spcBef>
                <a:spcPts val="0"/>
              </a:spcBef>
              <a:spcAft>
                <a:spcPts val="600"/>
              </a:spcAft>
              <a:buFont typeface="Courier New" panose="02070309020205020404" pitchFamily="49" charset="0"/>
              <a:buChar char="o"/>
            </a:pPr>
            <a:r>
              <a:rPr lang="en-US" sz="1200" dirty="0">
                <a:effectLst/>
                <a:latin typeface="Arial" panose="020B0604020202020204" pitchFamily="34" charset="0"/>
                <a:ea typeface="Times New Roman" panose="02020603050405020304" pitchFamily="18" charset="0"/>
                <a:cs typeface="Arial" panose="020B0604020202020204" pitchFamily="34" charset="0"/>
              </a:rPr>
              <a:t>Se for necessária uma investigação no terreno, o laboratório pode disponibilizar um técnico para se deslocar ao terreno para recolher e gerir as amostras?</a:t>
            </a:r>
            <a:endParaRPr lang="fr-FR" sz="1200" b="1" dirty="0">
              <a:effectLst/>
              <a:latin typeface="Arial" panose="020B0604020202020204" pitchFamily="34" charset="0"/>
              <a:ea typeface="Times New Roman" panose="02020603050405020304" pitchFamily="18" charset="0"/>
              <a:cs typeface="Arial" panose="020B0604020202020204" pitchFamily="34" charset="0"/>
            </a:endParaRPr>
          </a:p>
          <a:p>
            <a:pPr marL="628650" marR="0" lvl="1" indent="-171450">
              <a:lnSpc>
                <a:spcPct val="115000"/>
              </a:lnSpc>
              <a:spcBef>
                <a:spcPts val="0"/>
              </a:spcBef>
              <a:spcAft>
                <a:spcPts val="600"/>
              </a:spcAft>
              <a:buFont typeface="Courier New" panose="02070309020205020404" pitchFamily="49" charset="0"/>
              <a:buChar char="o"/>
            </a:pPr>
            <a:r>
              <a:rPr lang="en-US" sz="1200" dirty="0">
                <a:effectLst/>
                <a:latin typeface="Arial" panose="020B0604020202020204" pitchFamily="34" charset="0"/>
                <a:ea typeface="Times New Roman" panose="02020603050405020304" pitchFamily="18" charset="0"/>
                <a:cs typeface="Arial" panose="020B0604020202020204" pitchFamily="34" charset="0"/>
              </a:rPr>
              <a:t>Se não houver um técnico disponível, que orientações e procedimentos operacionais normalizados estão disponíveis para a recolha, armazenamento e transporte?</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2EB32458-B0FD-4E0D-A69A-149897CA0BBB}" type="slidenum">
              <a:rPr lang="en-US" smtClean="0"/>
              <a:t>5</a:t>
            </a:fld>
            <a:endParaRPr lang="en-US"/>
          </a:p>
        </p:txBody>
      </p:sp>
    </p:spTree>
    <p:extLst>
      <p:ext uri="{BB962C8B-B14F-4D97-AF65-F5344CB8AC3E}">
        <p14:creationId xmlns:p14="http://schemas.microsoft.com/office/powerpoint/2010/main" val="25152834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fr-FR" sz="1200" b="1" dirty="0">
              <a:effectLst/>
              <a:latin typeface="Arial" panose="020B0604020202020204" pitchFamily="34" charset="0"/>
              <a:cs typeface="Arial" panose="020B0604020202020204" pitchFamily="34" charset="0"/>
            </a:endParaRPr>
          </a:p>
          <a:p>
            <a:pPr marL="171450" marR="0" indent="-171450">
              <a:spcBef>
                <a:spcPts val="120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b="0" u="none" dirty="0">
                <a:effectLst/>
                <a:latin typeface="Arial" panose="020B0604020202020204" pitchFamily="34" charset="0"/>
                <a:cs typeface="Arial" panose="020B0604020202020204" pitchFamily="34" charset="0"/>
              </a:rPr>
              <a:t>Alguém pode </a:t>
            </a:r>
            <a:r>
              <a:rPr lang="en-US" sz="1200" b="0" dirty="0">
                <a:effectLst/>
                <a:latin typeface="Arial" panose="020B0604020202020204" pitchFamily="34" charset="0"/>
                <a:cs typeface="Arial" panose="020B0604020202020204" pitchFamily="34" charset="0"/>
              </a:rPr>
              <a:t>descrever este gráfico? Parece-te um surto?</a:t>
            </a:r>
          </a:p>
          <a:p>
            <a:pPr marL="171450" marR="0" indent="-171450">
              <a:spcBef>
                <a:spcPts val="1200"/>
              </a:spcBef>
              <a:spcAft>
                <a:spcPts val="600"/>
              </a:spcAft>
              <a:buFont typeface="Wingdings" panose="05000000000000000000" pitchFamily="2" charset="2"/>
              <a:buChar char="§"/>
            </a:pPr>
            <a:endParaRPr lang="en-US" sz="1200" b="0" dirty="0">
              <a:effectLst/>
              <a:latin typeface="Arial" panose="020B0604020202020204" pitchFamily="34" charset="0"/>
              <a:cs typeface="Arial" panose="020B0604020202020204" pitchFamily="34" charset="0"/>
            </a:endParaRPr>
          </a:p>
          <a:p>
            <a:pPr marL="171450" marR="0" indent="-171450">
              <a:spcBef>
                <a:spcPts val="120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Confirmar</a:t>
            </a:r>
            <a:r>
              <a:rPr lang="en-US" sz="1200" b="1" u="none" dirty="0">
                <a:effectLst/>
                <a:latin typeface="Arial" panose="020B0604020202020204" pitchFamily="34" charset="0"/>
                <a:cs typeface="Arial" panose="020B0604020202020204" pitchFamily="34" charset="0"/>
              </a:rPr>
              <a:t> </a:t>
            </a:r>
            <a:r>
              <a:rPr lang="en-US" sz="1200" b="0" dirty="0">
                <a:effectLst/>
                <a:latin typeface="Arial" panose="020B0604020202020204" pitchFamily="34" charset="0"/>
                <a:cs typeface="Arial" panose="020B0604020202020204" pitchFamily="34" charset="0"/>
              </a:rPr>
              <a:t>a(s) resposta(s). </a:t>
            </a:r>
            <a:r>
              <a:rPr lang="en-US" sz="1200" b="1" dirty="0">
                <a:effectLst/>
                <a:latin typeface="Arial" panose="020B0604020202020204" pitchFamily="34" charset="0"/>
                <a:ea typeface="Times New Roman" panose="02020603050405020304" pitchFamily="18" charset="0"/>
                <a:cs typeface="Arial" panose="020B0604020202020204" pitchFamily="34" charset="0"/>
              </a:rPr>
              <a:t>Resposta: </a:t>
            </a:r>
            <a:r>
              <a:rPr lang="en-US" sz="1200" i="1" dirty="0">
                <a:effectLst/>
                <a:latin typeface="Arial" panose="020B0604020202020204" pitchFamily="34" charset="0"/>
                <a:ea typeface="Times New Roman" panose="02020603050405020304" pitchFamily="18" charset="0"/>
                <a:cs typeface="Arial" panose="020B0604020202020204" pitchFamily="34" charset="0"/>
              </a:rPr>
              <a:t>Sim, parece que pode ser um surto.</a:t>
            </a:r>
            <a:endParaRPr lang="fr-FR" sz="1200" b="0"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spcBef>
                <a:spcPts val="1200"/>
              </a:spcBef>
              <a:spcAft>
                <a:spcPts val="600"/>
              </a:spcAft>
              <a:buFont typeface="Wingdings" panose="05000000000000000000" pitchFamily="2" charset="2"/>
              <a:buChar char="§"/>
            </a:pPr>
            <a:endParaRPr lang="fr-FR" sz="1200" b="0" i="1" dirty="0">
              <a:effectLst/>
              <a:latin typeface="Arial" panose="020B0604020202020204" pitchFamily="34" charset="0"/>
              <a:cs typeface="Arial" panose="020B0604020202020204" pitchFamily="34" charset="0"/>
            </a:endParaRPr>
          </a:p>
          <a:p>
            <a:pPr marL="171450" marR="0" indent="-171450">
              <a:spcBef>
                <a:spcPts val="120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Perguntar:</a:t>
            </a:r>
            <a:r>
              <a:rPr lang="en-US" sz="1200" b="1" u="none" dirty="0">
                <a:effectLst/>
                <a:latin typeface="Arial" panose="020B0604020202020204" pitchFamily="34" charset="0"/>
                <a:cs typeface="Arial" panose="020B0604020202020204" pitchFamily="34" charset="0"/>
              </a:rPr>
              <a:t> </a:t>
            </a:r>
            <a:r>
              <a:rPr lang="en-US" sz="1200" b="0" dirty="0">
                <a:effectLst/>
                <a:latin typeface="Arial" panose="020B0604020202020204" pitchFamily="34" charset="0"/>
                <a:cs typeface="Arial" panose="020B0604020202020204" pitchFamily="34" charset="0"/>
              </a:rPr>
              <a:t>Qual é o papel do laboratório quando ocorre ou se suspeita de um surto?</a:t>
            </a:r>
          </a:p>
          <a:p>
            <a:pPr marL="171450" marR="0" indent="-171450">
              <a:spcBef>
                <a:spcPts val="1200"/>
              </a:spcBef>
              <a:spcAft>
                <a:spcPts val="600"/>
              </a:spcAft>
              <a:buFont typeface="Wingdings" panose="05000000000000000000" pitchFamily="2" charset="2"/>
              <a:buChar char="§"/>
            </a:pPr>
            <a:endParaRPr lang="en-US" sz="1200" b="0" dirty="0">
              <a:effectLst/>
              <a:latin typeface="Arial" panose="020B0604020202020204" pitchFamily="34" charset="0"/>
              <a:cs typeface="Arial" panose="020B0604020202020204" pitchFamily="34" charset="0"/>
            </a:endParaRPr>
          </a:p>
          <a:p>
            <a:pPr marL="171450" marR="0" indent="-171450">
              <a:spcBef>
                <a:spcPts val="120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Confirmar</a:t>
            </a:r>
            <a:r>
              <a:rPr lang="en-US" sz="1200" b="1" u="none" dirty="0">
                <a:effectLst/>
                <a:latin typeface="Arial" panose="020B0604020202020204" pitchFamily="34" charset="0"/>
                <a:cs typeface="Arial" panose="020B0604020202020204" pitchFamily="34" charset="0"/>
              </a:rPr>
              <a:t> </a:t>
            </a:r>
            <a:r>
              <a:rPr lang="en-US" sz="1200" b="0" dirty="0">
                <a:effectLst/>
                <a:latin typeface="Arial" panose="020B0604020202020204" pitchFamily="34" charset="0"/>
                <a:cs typeface="Arial" panose="020B0604020202020204" pitchFamily="34" charset="0"/>
              </a:rPr>
              <a:t>a(s) resposta(s). </a:t>
            </a:r>
            <a:r>
              <a:rPr lang="en-US" sz="1200" b="1" dirty="0">
                <a:effectLst/>
                <a:latin typeface="Arial" panose="020B0604020202020204" pitchFamily="34" charset="0"/>
                <a:cs typeface="Arial" panose="020B0604020202020204" pitchFamily="34" charset="0"/>
              </a:rPr>
              <a:t>Resposta: </a:t>
            </a:r>
            <a:r>
              <a:rPr lang="en-US" sz="1200" b="0" i="1" dirty="0">
                <a:effectLst/>
                <a:latin typeface="Arial" panose="020B0604020202020204" pitchFamily="34" charset="0"/>
                <a:cs typeface="Arial" panose="020B0604020202020204" pitchFamily="34" charset="0"/>
              </a:rPr>
              <a:t>No próximo diapositivo.</a:t>
            </a:r>
            <a:endParaRPr lang="fr-FR" sz="1200" b="1" i="1" dirty="0">
              <a:effectLst/>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6</a:t>
            </a:fld>
            <a:endParaRPr lang="en-US"/>
          </a:p>
        </p:txBody>
      </p:sp>
    </p:spTree>
    <p:extLst>
      <p:ext uri="{BB962C8B-B14F-4D97-AF65-F5344CB8AC3E}">
        <p14:creationId xmlns:p14="http://schemas.microsoft.com/office/powerpoint/2010/main" val="25279199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err="1">
                <a:effectLst/>
                <a:latin typeface="Arial" panose="020B0604020202020204" pitchFamily="34" charset="0"/>
                <a:cs typeface="Arial" panose="020B0604020202020204" pitchFamily="34" charset="0"/>
              </a:rPr>
              <a:t>Notas</a:t>
            </a:r>
            <a:r>
              <a:rPr lang="en-US" sz="1200" b="1" dirty="0">
                <a:effectLst/>
                <a:latin typeface="Arial" panose="020B0604020202020204" pitchFamily="34" charset="0"/>
                <a:cs typeface="Arial" panose="020B0604020202020204" pitchFamily="34" charset="0"/>
              </a:rPr>
              <a:t> do </a:t>
            </a:r>
            <a:r>
              <a:rPr lang="en-US" sz="1200" b="1" dirty="0" err="1">
                <a:effectLst/>
                <a:latin typeface="Arial" panose="020B0604020202020204" pitchFamily="34" charset="0"/>
                <a:cs typeface="Arial" panose="020B0604020202020204" pitchFamily="34" charset="0"/>
              </a:rPr>
              <a:t>instrutor</a:t>
            </a:r>
            <a:r>
              <a:rPr lang="en-US" sz="1200" b="1" dirty="0">
                <a:effectLst/>
                <a:latin typeface="Arial" panose="020B0604020202020204" pitchFamily="34" charset="0"/>
                <a:cs typeface="Arial" panose="020B0604020202020204" pitchFamily="34" charset="0"/>
              </a:rPr>
              <a:t>:</a:t>
            </a:r>
            <a:endParaRPr lang="fr-FR" sz="1200" b="1" dirty="0">
              <a:effectLst/>
              <a:latin typeface="Arial" panose="020B0604020202020204" pitchFamily="34" charset="0"/>
              <a:cs typeface="Arial" panose="020B0604020202020204" pitchFamily="34" charset="0"/>
            </a:endParaRPr>
          </a:p>
          <a:p>
            <a:pPr marL="0" marR="0">
              <a:lnSpc>
                <a:spcPct val="115000"/>
              </a:lnSpc>
              <a:spcBef>
                <a:spcPts val="1200"/>
              </a:spcBef>
              <a:spcAft>
                <a:spcPts val="6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 </a:t>
            </a:r>
            <a:r>
              <a:rPr lang="en-US" sz="1200" dirty="0" err="1">
                <a:effectLst/>
                <a:latin typeface="Arial" panose="020B0604020202020204" pitchFamily="34" charset="0"/>
                <a:ea typeface="Times New Roman" panose="02020603050405020304" pitchFamily="18" charset="0"/>
                <a:cs typeface="Arial" panose="020B0604020202020204" pitchFamily="34" charset="0"/>
              </a:rPr>
              <a:t>razão</a:t>
            </a:r>
            <a:r>
              <a:rPr lang="en-US" sz="1200" dirty="0">
                <a:effectLst/>
                <a:latin typeface="Arial" panose="020B0604020202020204" pitchFamily="34" charset="0"/>
                <a:ea typeface="Times New Roman" panose="02020603050405020304" pitchFamily="18" charset="0"/>
                <a:cs typeface="Arial" panose="020B0604020202020204" pitchFamily="34" charset="0"/>
              </a:rPr>
              <a:t> para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consultar</a:t>
            </a:r>
            <a:r>
              <a:rPr lang="en-US" sz="1200" dirty="0">
                <a:effectLst/>
                <a:latin typeface="Arial" panose="020B0604020202020204" pitchFamily="34" charset="0"/>
                <a:ea typeface="Times New Roman" panose="02020603050405020304" pitchFamily="18" charset="0"/>
                <a:cs typeface="Arial" panose="020B0604020202020204" pitchFamily="34" charset="0"/>
              </a:rPr>
              <a:t> o </a:t>
            </a:r>
            <a:r>
              <a:rPr lang="en-US" sz="1200" dirty="0" err="1">
                <a:effectLst/>
                <a:latin typeface="Arial" panose="020B0604020202020204" pitchFamily="34" charset="0"/>
                <a:ea typeface="Times New Roman" panose="02020603050405020304" pitchFamily="18" charset="0"/>
                <a:cs typeface="Arial" panose="020B0604020202020204" pitchFamily="34" charset="0"/>
              </a:rPr>
              <a:t>laboratório</a:t>
            </a:r>
            <a:r>
              <a:rPr lang="en-US" sz="1200" dirty="0">
                <a:effectLst/>
                <a:latin typeface="Arial" panose="020B0604020202020204" pitchFamily="34" charset="0"/>
                <a:ea typeface="Times New Roman" panose="02020603050405020304" pitchFamily="18" charset="0"/>
                <a:cs typeface="Arial" panose="020B0604020202020204" pitchFamily="34" charset="0"/>
              </a:rPr>
              <a:t> antes da </a:t>
            </a:r>
            <a:r>
              <a:rPr lang="en-US" sz="1200" dirty="0" err="1">
                <a:effectLst/>
                <a:latin typeface="Arial" panose="020B0604020202020204" pitchFamily="34" charset="0"/>
                <a:ea typeface="Times New Roman" panose="02020603050405020304" pitchFamily="18" charset="0"/>
                <a:cs typeface="Arial" panose="020B0604020202020204" pitchFamily="34" charset="0"/>
              </a:rPr>
              <a:t>ocorrência</a:t>
            </a:r>
            <a:r>
              <a:rPr lang="en-US" sz="1200" dirty="0">
                <a:effectLst/>
                <a:latin typeface="Arial" panose="020B0604020202020204" pitchFamily="34" charset="0"/>
                <a:ea typeface="Times New Roman" panose="02020603050405020304" pitchFamily="18" charset="0"/>
                <a:cs typeface="Arial" panose="020B0604020202020204" pitchFamily="34" charset="0"/>
              </a:rPr>
              <a:t> de um </a:t>
            </a:r>
            <a:r>
              <a:rPr lang="en-US" sz="1200" dirty="0" err="1">
                <a:effectLst/>
                <a:latin typeface="Arial" panose="020B0604020202020204" pitchFamily="34" charset="0"/>
                <a:ea typeface="Times New Roman" panose="02020603050405020304" pitchFamily="18" charset="0"/>
                <a:cs typeface="Arial" panose="020B0604020202020204" pitchFamily="34" charset="0"/>
              </a:rPr>
              <a:t>surto</a:t>
            </a:r>
            <a:r>
              <a:rPr lang="en-US" sz="1200" dirty="0">
                <a:effectLst/>
                <a:latin typeface="Arial" panose="020B0604020202020204" pitchFamily="34" charset="0"/>
                <a:ea typeface="Times New Roman" panose="02020603050405020304" pitchFamily="18" charset="0"/>
                <a:cs typeface="Arial" panose="020B0604020202020204" pitchFamily="34" charset="0"/>
              </a:rPr>
              <a:t> é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estar</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preparado</a:t>
            </a:r>
            <a:r>
              <a:rPr lang="en-US" sz="1200" dirty="0">
                <a:effectLst/>
                <a:latin typeface="Arial" panose="020B0604020202020204" pitchFamily="34" charset="0"/>
                <a:ea typeface="Times New Roman" panose="02020603050405020304" pitchFamily="18" charset="0"/>
                <a:cs typeface="Arial" panose="020B0604020202020204" pitchFamily="34" charset="0"/>
              </a:rPr>
              <a:t> para </a:t>
            </a:r>
            <a:r>
              <a:rPr lang="en-US" sz="1200" dirty="0" err="1">
                <a:effectLst/>
                <a:latin typeface="Arial" panose="020B0604020202020204" pitchFamily="34" charset="0"/>
                <a:ea typeface="Times New Roman" panose="02020603050405020304" pitchFamily="18" charset="0"/>
                <a:cs typeface="Arial" panose="020B0604020202020204" pitchFamily="34" charset="0"/>
              </a:rPr>
              <a:t>atuar</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quando</a:t>
            </a:r>
            <a:r>
              <a:rPr lang="en-US" sz="1200" dirty="0">
                <a:effectLst/>
                <a:latin typeface="Arial" panose="020B0604020202020204" pitchFamily="34" charset="0"/>
                <a:ea typeface="Times New Roman" panose="02020603050405020304" pitchFamily="18" charset="0"/>
                <a:cs typeface="Arial" panose="020B0604020202020204" pitchFamily="34" charset="0"/>
              </a:rPr>
              <a:t> o </a:t>
            </a:r>
            <a:r>
              <a:rPr lang="en-US" sz="1200" dirty="0" err="1">
                <a:effectLst/>
                <a:latin typeface="Arial" panose="020B0604020202020204" pitchFamily="34" charset="0"/>
                <a:ea typeface="Times New Roman" panose="02020603050405020304" pitchFamily="18" charset="0"/>
                <a:cs typeface="Arial" panose="020B0604020202020204" pitchFamily="34" charset="0"/>
              </a:rPr>
              <a:t>surto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ocorrer</a:t>
            </a:r>
            <a:r>
              <a:rPr lang="en-US" sz="1200" dirty="0">
                <a:effectLst/>
                <a:latin typeface="Arial" panose="020B0604020202020204" pitchFamily="34" charset="0"/>
                <a:ea typeface="Times New Roman" panose="02020603050405020304" pitchFamily="18" charset="0"/>
                <a:cs typeface="Arial" panose="020B0604020202020204" pitchFamily="34" charset="0"/>
              </a:rPr>
              <a:t>. Por </a:t>
            </a:r>
            <a:r>
              <a:rPr lang="en-US" sz="1200" dirty="0" err="1">
                <a:effectLst/>
                <a:latin typeface="Arial" panose="020B0604020202020204" pitchFamily="34" charset="0"/>
                <a:ea typeface="Times New Roman" panose="02020603050405020304" pitchFamily="18" charset="0"/>
                <a:cs typeface="Arial" panose="020B0604020202020204" pitchFamily="34" charset="0"/>
              </a:rPr>
              <a:t>vezes</a:t>
            </a:r>
            <a:r>
              <a:rPr lang="en-US" sz="1200" dirty="0">
                <a:effectLst/>
                <a:latin typeface="Arial" panose="020B0604020202020204" pitchFamily="34" charset="0"/>
                <a:ea typeface="Times New Roman" panose="02020603050405020304" pitchFamily="18" charset="0"/>
                <a:cs typeface="Arial" panose="020B0604020202020204" pitchFamily="34" charset="0"/>
              </a:rPr>
              <a:t>, o </a:t>
            </a:r>
            <a:r>
              <a:rPr lang="en-US" sz="1200" dirty="0" err="1">
                <a:effectLst/>
                <a:latin typeface="Arial" panose="020B0604020202020204" pitchFamily="34" charset="0"/>
                <a:ea typeface="Times New Roman" panose="02020603050405020304" pitchFamily="18" charset="0"/>
                <a:cs typeface="Arial" panose="020B0604020202020204" pitchFamily="34" charset="0"/>
              </a:rPr>
              <a:t>laboratório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pode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destacar</a:t>
            </a:r>
            <a:r>
              <a:rPr lang="en-US" sz="1200" dirty="0">
                <a:effectLst/>
                <a:latin typeface="Arial" panose="020B0604020202020204" pitchFamily="34" charset="0"/>
                <a:ea typeface="Times New Roman" panose="02020603050405020304" pitchFamily="18" charset="0"/>
                <a:cs typeface="Arial" panose="020B0604020202020204" pitchFamily="34" charset="0"/>
              </a:rPr>
              <a:t> um </a:t>
            </a:r>
            <a:r>
              <a:rPr lang="en-US" sz="1200" dirty="0" err="1">
                <a:effectLst/>
                <a:latin typeface="Arial" panose="020B0604020202020204" pitchFamily="34" charset="0"/>
                <a:ea typeface="Times New Roman" panose="02020603050405020304" pitchFamily="18" charset="0"/>
                <a:cs typeface="Arial" panose="020B0604020202020204" pitchFamily="34" charset="0"/>
              </a:rPr>
              <a:t>técnico</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laboratório</a:t>
            </a:r>
            <a:r>
              <a:rPr lang="en-US" sz="1200" dirty="0">
                <a:effectLst/>
                <a:latin typeface="Arial" panose="020B0604020202020204" pitchFamily="34" charset="0"/>
                <a:ea typeface="Times New Roman" panose="02020603050405020304" pitchFamily="18" charset="0"/>
                <a:cs typeface="Arial" panose="020B0604020202020204" pitchFamily="34" charset="0"/>
              </a:rPr>
              <a:t> para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equipa</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investigação</a:t>
            </a:r>
            <a:r>
              <a:rPr lang="en-US" sz="1200" dirty="0">
                <a:effectLst/>
                <a:latin typeface="Arial" panose="020B0604020202020204" pitchFamily="34" charset="0"/>
                <a:ea typeface="Times New Roman" panose="02020603050405020304" pitchFamily="18" charset="0"/>
                <a:cs typeface="Arial" panose="020B0604020202020204" pitchFamily="34" charset="0"/>
              </a:rPr>
              <a:t> no </a:t>
            </a:r>
            <a:r>
              <a:rPr lang="en-US" sz="1200" dirty="0" err="1">
                <a:effectLst/>
                <a:latin typeface="Arial" panose="020B0604020202020204" pitchFamily="34" charset="0"/>
                <a:ea typeface="Times New Roman" panose="02020603050405020304" pitchFamily="18" charset="0"/>
                <a:cs typeface="Arial" panose="020B0604020202020204" pitchFamily="34" charset="0"/>
              </a:rPr>
              <a:t>terreno</a:t>
            </a:r>
            <a:r>
              <a:rPr lang="en-US" sz="1200" dirty="0">
                <a:effectLst/>
                <a:latin typeface="Arial" panose="020B0604020202020204" pitchFamily="34" charset="0"/>
                <a:ea typeface="Times New Roman" panose="02020603050405020304" pitchFamily="18" charset="0"/>
                <a:cs typeface="Arial" panose="020B0604020202020204" pitchFamily="34" charset="0"/>
              </a:rPr>
              <a:t>. Mais </a:t>
            </a:r>
            <a:r>
              <a:rPr lang="en-US" sz="1200" dirty="0" err="1">
                <a:effectLst/>
                <a:latin typeface="Arial" panose="020B0604020202020204" pitchFamily="34" charset="0"/>
                <a:ea typeface="Times New Roman" panose="02020603050405020304" pitchFamily="18" charset="0"/>
                <a:cs typeface="Arial" panose="020B0604020202020204" pitchFamily="34" charset="0"/>
              </a:rPr>
              <a:t>frequentemente</a:t>
            </a:r>
            <a:r>
              <a:rPr lang="en-US" sz="1200" dirty="0">
                <a:effectLst/>
                <a:latin typeface="Arial" panose="020B0604020202020204" pitchFamily="34" charset="0"/>
                <a:ea typeface="Times New Roman" panose="02020603050405020304" pitchFamily="18" charset="0"/>
                <a:cs typeface="Arial" panose="020B0604020202020204" pitchFamily="34" charset="0"/>
              </a:rPr>
              <a:t>, o </a:t>
            </a:r>
            <a:r>
              <a:rPr lang="en-US" sz="1200" dirty="0" err="1">
                <a:effectLst/>
                <a:latin typeface="Arial" panose="020B0604020202020204" pitchFamily="34" charset="0"/>
                <a:ea typeface="Times New Roman" panose="02020603050405020304" pitchFamily="18" charset="0"/>
                <a:cs typeface="Arial" panose="020B0604020202020204" pitchFamily="34" charset="0"/>
              </a:rPr>
              <a:t>laboratório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fá</a:t>
            </a:r>
            <a:r>
              <a:rPr lang="en-US" sz="1200" dirty="0">
                <a:effectLst/>
                <a:latin typeface="Arial" panose="020B0604020202020204" pitchFamily="34" charset="0"/>
                <a:ea typeface="Times New Roman" panose="02020603050405020304" pitchFamily="18" charset="0"/>
                <a:cs typeface="Arial" panose="020B0604020202020204" pitchFamily="34" charset="0"/>
              </a:rPr>
              <a:t>-lo-á:</a:t>
            </a:r>
          </a:p>
          <a:p>
            <a:pPr marL="685800" marR="0" lvl="1" indent="-228600">
              <a:lnSpc>
                <a:spcPct val="115000"/>
              </a:lnSpc>
              <a:spcBef>
                <a:spcPts val="1200"/>
              </a:spcBef>
              <a:spcAft>
                <a:spcPts val="600"/>
              </a:spcAft>
              <a:buFont typeface="+mj-lt"/>
              <a:buAutoNum type="arabicPeriod"/>
            </a:pPr>
            <a:r>
              <a:rPr lang="en-US" sz="1200" dirty="0" err="1">
                <a:effectLst/>
                <a:latin typeface="Arial" panose="020B0604020202020204" pitchFamily="34" charset="0"/>
                <a:ea typeface="Times New Roman" panose="02020603050405020304" pitchFamily="18" charset="0"/>
                <a:cs typeface="Arial" panose="020B0604020202020204" pitchFamily="34" charset="0"/>
              </a:rPr>
              <a:t>Fornecer</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orientações</a:t>
            </a:r>
            <a:r>
              <a:rPr lang="en-US" sz="1200" dirty="0">
                <a:effectLst/>
                <a:latin typeface="Arial" panose="020B0604020202020204" pitchFamily="34" charset="0"/>
                <a:ea typeface="Times New Roman" panose="02020603050405020304" pitchFamily="18" charset="0"/>
                <a:cs typeface="Arial" panose="020B0604020202020204" pitchFamily="34" charset="0"/>
              </a:rPr>
              <a:t> para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recolha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armazenamento</a:t>
            </a:r>
            <a:r>
              <a:rPr lang="en-US" sz="1200" dirty="0">
                <a:effectLst/>
                <a:latin typeface="Arial" panose="020B0604020202020204" pitchFamily="34" charset="0"/>
                <a:ea typeface="Times New Roman" panose="02020603050405020304" pitchFamily="18" charset="0"/>
                <a:cs typeface="Arial" panose="020B0604020202020204" pitchFamily="34" charset="0"/>
              </a:rPr>
              <a:t> e </a:t>
            </a:r>
            <a:r>
              <a:rPr lang="en-US" sz="1200" dirty="0" err="1">
                <a:effectLst/>
                <a:latin typeface="Arial" panose="020B0604020202020204" pitchFamily="34" charset="0"/>
                <a:ea typeface="Times New Roman" panose="02020603050405020304" pitchFamily="18" charset="0"/>
                <a:cs typeface="Arial" panose="020B0604020202020204" pitchFamily="34" charset="0"/>
              </a:rPr>
              <a:t>transporte</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amostras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incluindo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rotulagem</a:t>
            </a:r>
            <a:r>
              <a:rPr lang="en-US" sz="1200" dirty="0">
                <a:effectLst/>
                <a:latin typeface="Arial" panose="020B0604020202020204" pitchFamily="34" charset="0"/>
                <a:ea typeface="Times New Roman" panose="02020603050405020304" pitchFamily="18" charset="0"/>
                <a:cs typeface="Arial" panose="020B0604020202020204" pitchFamily="34" charset="0"/>
              </a:rPr>
              <a:t>) e </a:t>
            </a:r>
            <a:r>
              <a:rPr lang="en-US" sz="1200" dirty="0" err="1">
                <a:effectLst/>
                <a:latin typeface="Arial" panose="020B0604020202020204" pitchFamily="34" charset="0"/>
                <a:ea typeface="Times New Roman" panose="02020603050405020304" pitchFamily="18" charset="0"/>
                <a:cs typeface="Arial" panose="020B0604020202020204" pitchFamily="34" charset="0"/>
              </a:rPr>
              <a:t>biossegurança</a:t>
            </a:r>
            <a:r>
              <a:rPr lang="en-US" sz="1200" dirty="0">
                <a:effectLst/>
                <a:latin typeface="Arial" panose="020B0604020202020204" pitchFamily="34" charset="0"/>
                <a:ea typeface="Times New Roman" panose="02020603050405020304" pitchFamily="18" charset="0"/>
                <a:cs typeface="Arial" panose="020B0604020202020204" pitchFamily="34" charset="0"/>
              </a:rPr>
              <a:t>.</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685800" marR="0" lvl="1" indent="-228600">
              <a:lnSpc>
                <a:spcPct val="115000"/>
              </a:lnSpc>
              <a:spcBef>
                <a:spcPts val="1200"/>
              </a:spcBef>
              <a:spcAft>
                <a:spcPts val="600"/>
              </a:spcAft>
              <a:buFont typeface="+mj-lt"/>
              <a:buAutoNum type="arabicPeriod"/>
            </a:pPr>
            <a:r>
              <a:rPr lang="en-US" sz="1200" dirty="0" err="1">
                <a:effectLst/>
                <a:latin typeface="Arial" panose="020B0604020202020204" pitchFamily="34" charset="0"/>
                <a:ea typeface="Times New Roman" panose="02020603050405020304" pitchFamily="18" charset="0"/>
                <a:cs typeface="Arial" panose="020B0604020202020204" pitchFamily="34" charset="0"/>
              </a:rPr>
              <a:t>Fornecer</a:t>
            </a:r>
            <a:r>
              <a:rPr lang="en-US" sz="1200" dirty="0">
                <a:effectLst/>
                <a:latin typeface="Arial" panose="020B0604020202020204" pitchFamily="34" charset="0"/>
                <a:ea typeface="Times New Roman" panose="02020603050405020304" pitchFamily="18" charset="0"/>
                <a:cs typeface="Arial" panose="020B0604020202020204" pitchFamily="34" charset="0"/>
              </a:rPr>
              <a:t> material para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recolha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armazenamento</a:t>
            </a:r>
            <a:r>
              <a:rPr lang="en-US" sz="1200" dirty="0">
                <a:effectLst/>
                <a:latin typeface="Arial" panose="020B0604020202020204" pitchFamily="34" charset="0"/>
                <a:ea typeface="Times New Roman" panose="02020603050405020304" pitchFamily="18" charset="0"/>
                <a:cs typeface="Arial" panose="020B0604020202020204" pitchFamily="34" charset="0"/>
              </a:rPr>
              <a:t> e </a:t>
            </a:r>
            <a:r>
              <a:rPr lang="en-US" sz="1200" dirty="0" err="1">
                <a:effectLst/>
                <a:latin typeface="Arial" panose="020B0604020202020204" pitchFamily="34" charset="0"/>
                <a:ea typeface="Times New Roman" panose="02020603050405020304" pitchFamily="18" charset="0"/>
                <a:cs typeface="Arial" panose="020B0604020202020204" pitchFamily="34" charset="0"/>
              </a:rPr>
              <a:t>transporte</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amostras</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685800" marR="0" lvl="1" indent="-228600">
              <a:lnSpc>
                <a:spcPct val="115000"/>
              </a:lnSpc>
              <a:spcBef>
                <a:spcPts val="1200"/>
              </a:spcBef>
              <a:spcAft>
                <a:spcPts val="600"/>
              </a:spcAft>
              <a:buFont typeface="+mj-lt"/>
              <a:buAutoNum type="arabicPeriod"/>
            </a:pPr>
            <a:r>
              <a:rPr lang="en-US" sz="1200" dirty="0" err="1">
                <a:effectLst/>
                <a:latin typeface="Arial" panose="020B0604020202020204" pitchFamily="34" charset="0"/>
                <a:ea typeface="Times New Roman" panose="02020603050405020304" pitchFamily="18" charset="0"/>
                <a:cs typeface="Arial" panose="020B0604020202020204" pitchFamily="34" charset="0"/>
              </a:rPr>
              <a:t>Fornecer</a:t>
            </a:r>
            <a:r>
              <a:rPr lang="en-US" sz="1200" dirty="0">
                <a:effectLst/>
                <a:latin typeface="Arial" panose="020B0604020202020204" pitchFamily="34" charset="0"/>
                <a:ea typeface="Times New Roman" panose="02020603050405020304" pitchFamily="18" charset="0"/>
                <a:cs typeface="Arial" panose="020B0604020202020204" pitchFamily="34" charset="0"/>
              </a:rPr>
              <a:t> material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biossegurança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especialmente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equipamento</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proteção</a:t>
            </a:r>
            <a:r>
              <a:rPr lang="en-US" sz="1200" dirty="0">
                <a:effectLst/>
                <a:latin typeface="Arial" panose="020B0604020202020204" pitchFamily="34" charset="0"/>
                <a:ea typeface="Times New Roman" panose="02020603050405020304" pitchFamily="18" charset="0"/>
                <a:cs typeface="Arial" panose="020B0604020202020204" pitchFamily="34" charset="0"/>
              </a:rPr>
              <a:t> individual</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685800" marR="0" lvl="1" indent="-228600">
              <a:lnSpc>
                <a:spcPct val="115000"/>
              </a:lnSpc>
              <a:spcBef>
                <a:spcPts val="1200"/>
              </a:spcBef>
              <a:spcAft>
                <a:spcPts val="600"/>
              </a:spcAft>
              <a:buFont typeface="+mj-lt"/>
              <a:buAutoNum type="arabicPeriod"/>
            </a:pPr>
            <a:r>
              <a:rPr lang="en-US" sz="1200" dirty="0" err="1">
                <a:effectLst/>
                <a:latin typeface="Arial" panose="020B0604020202020204" pitchFamily="34" charset="0"/>
                <a:ea typeface="Times New Roman" panose="02020603050405020304" pitchFamily="18" charset="0"/>
                <a:cs typeface="Arial" panose="020B0604020202020204" pitchFamily="34" charset="0"/>
              </a:rPr>
              <a:t>Fornecer</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informações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sobre</a:t>
            </a:r>
            <a:r>
              <a:rPr lang="en-US" sz="1200" dirty="0">
                <a:effectLst/>
                <a:latin typeface="Arial" panose="020B0604020202020204" pitchFamily="34" charset="0"/>
                <a:ea typeface="Times New Roman" panose="02020603050405020304" pitchFamily="18" charset="0"/>
                <a:cs typeface="Arial" panose="020B0604020202020204" pitchFamily="34" charset="0"/>
              </a:rPr>
              <a:t> o </a:t>
            </a:r>
            <a:r>
              <a:rPr lang="en-US" sz="1200" dirty="0" err="1">
                <a:effectLst/>
                <a:latin typeface="Arial" panose="020B0604020202020204" pitchFamily="34" charset="0"/>
                <a:ea typeface="Times New Roman" panose="02020603050405020304" pitchFamily="18" charset="0"/>
                <a:cs typeface="Arial" panose="020B0604020202020204" pitchFamily="34" charset="0"/>
              </a:rPr>
              <a:t>ponto</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contacto</a:t>
            </a:r>
            <a:r>
              <a:rPr lang="en-US" sz="1200" dirty="0">
                <a:effectLst/>
                <a:latin typeface="Arial" panose="020B0604020202020204" pitchFamily="34" charset="0"/>
                <a:ea typeface="Times New Roman" panose="02020603050405020304" pitchFamily="18" charset="0"/>
                <a:cs typeface="Arial" panose="020B0604020202020204" pitchFamily="34" charset="0"/>
              </a:rPr>
              <a:t> do </a:t>
            </a:r>
            <a:r>
              <a:rPr lang="en-US" sz="1200" dirty="0" err="1">
                <a:effectLst/>
                <a:latin typeface="Arial" panose="020B0604020202020204" pitchFamily="34" charset="0"/>
                <a:ea typeface="Times New Roman" panose="02020603050405020304" pitchFamily="18" charset="0"/>
                <a:cs typeface="Arial" panose="020B0604020202020204" pitchFamily="34" charset="0"/>
              </a:rPr>
              <a:t>laboratório</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0" marR="0">
              <a:lnSpc>
                <a:spcPct val="115000"/>
              </a:lnSpc>
              <a:spcBef>
                <a:spcPts val="0"/>
              </a:spcBef>
              <a:spcAft>
                <a:spcPts val="6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Obviamente</a:t>
            </a:r>
            <a:r>
              <a:rPr lang="en-US" sz="1200" dirty="0">
                <a:effectLst/>
                <a:latin typeface="Arial" panose="020B0604020202020204" pitchFamily="34" charset="0"/>
                <a:ea typeface="Times New Roman" panose="02020603050405020304" pitchFamily="18" charset="0"/>
                <a:cs typeface="Arial" panose="020B0604020202020204" pitchFamily="34" charset="0"/>
              </a:rPr>
              <a:t>, o </a:t>
            </a:r>
            <a:r>
              <a:rPr lang="en-US" sz="1200" dirty="0" err="1">
                <a:effectLst/>
                <a:latin typeface="Arial" panose="020B0604020202020204" pitchFamily="34" charset="0"/>
                <a:ea typeface="Times New Roman" panose="02020603050405020304" pitchFamily="18" charset="0"/>
                <a:cs typeface="Arial" panose="020B0604020202020204" pitchFamily="34" charset="0"/>
              </a:rPr>
              <a:t>laboratório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efectuará</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dirty="0">
                <a:effectLst/>
                <a:latin typeface="Arial" panose="020B0604020202020204" pitchFamily="34" charset="0"/>
                <a:ea typeface="Times New Roman" panose="02020603050405020304" pitchFamily="18" charset="0"/>
                <a:cs typeface="Arial" panose="020B0604020202020204" pitchFamily="34" charset="0"/>
              </a:rPr>
              <a:t> testes </a:t>
            </a:r>
            <a:r>
              <a:rPr lang="en-US" sz="1200" dirty="0" err="1">
                <a:effectLst/>
                <a:latin typeface="Arial" panose="020B0604020202020204" pitchFamily="34" charset="0"/>
                <a:ea typeface="Times New Roman" panose="02020603050405020304" pitchFamily="18" charset="0"/>
                <a:cs typeface="Arial" panose="020B0604020202020204" pitchFamily="34" charset="0"/>
              </a:rPr>
              <a:t>ou</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enviá</a:t>
            </a:r>
            <a:r>
              <a:rPr lang="en-US" sz="1200" dirty="0">
                <a:effectLst/>
                <a:latin typeface="Arial" panose="020B0604020202020204" pitchFamily="34" charset="0"/>
                <a:ea typeface="Times New Roman" panose="02020603050405020304" pitchFamily="18" charset="0"/>
                <a:cs typeface="Arial" panose="020B0604020202020204" pitchFamily="34" charset="0"/>
              </a:rPr>
              <a:t>-</a:t>
            </a:r>
            <a:r>
              <a:rPr lang="en-US" sz="1200" dirty="0" err="1">
                <a:effectLst/>
                <a:latin typeface="Arial" panose="020B0604020202020204" pitchFamily="34" charset="0"/>
                <a:ea typeface="Times New Roman" panose="02020603050405020304" pitchFamily="18" charset="0"/>
                <a:cs typeface="Arial" panose="020B0604020202020204" pitchFamily="34" charset="0"/>
              </a:rPr>
              <a:t>los</a:t>
            </a:r>
            <a:r>
              <a:rPr lang="en-US" sz="1200" dirty="0">
                <a:effectLst/>
                <a:latin typeface="Arial" panose="020B0604020202020204" pitchFamily="34" charset="0"/>
                <a:ea typeface="Times New Roman" panose="02020603050405020304" pitchFamily="18" charset="0"/>
                <a:cs typeface="Arial" panose="020B0604020202020204" pitchFamily="34" charset="0"/>
              </a:rPr>
              <a:t>-á a um </a:t>
            </a:r>
            <a:r>
              <a:rPr lang="en-US" sz="1200" dirty="0" err="1">
                <a:effectLst/>
                <a:latin typeface="Arial" panose="020B0604020202020204" pitchFamily="34" charset="0"/>
                <a:ea typeface="Times New Roman" panose="02020603050405020304" pitchFamily="18" charset="0"/>
                <a:cs typeface="Arial" panose="020B0604020202020204" pitchFamily="34" charset="0"/>
              </a:rPr>
              <a:t>laboratório</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referência</a:t>
            </a:r>
            <a:r>
              <a:rPr lang="en-US" sz="1200" dirty="0">
                <a:effectLst/>
                <a:latin typeface="Arial" panose="020B0604020202020204" pitchFamily="34" charset="0"/>
                <a:ea typeface="Times New Roman" panose="02020603050405020304" pitchFamily="18" charset="0"/>
                <a:cs typeface="Arial" panose="020B0604020202020204" pitchFamily="34" charset="0"/>
              </a:rPr>
              <a:t> para que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este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efectue</a:t>
            </a:r>
            <a:r>
              <a:rPr lang="en-US" sz="1200" dirty="0">
                <a:effectLst/>
                <a:latin typeface="Arial" panose="020B0604020202020204" pitchFamily="34" charset="0"/>
                <a:ea typeface="Times New Roman" panose="02020603050405020304" pitchFamily="18" charset="0"/>
                <a:cs typeface="Arial" panose="020B0604020202020204" pitchFamily="34" charset="0"/>
              </a:rPr>
              <a:t> o teste e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comunique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resultados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quer</a:t>
            </a:r>
            <a:r>
              <a:rPr lang="en-US" sz="1200" dirty="0">
                <a:effectLst/>
                <a:latin typeface="Arial" panose="020B0604020202020204" pitchFamily="34" charset="0"/>
                <a:ea typeface="Times New Roman" panose="02020603050405020304" pitchFamily="18" charset="0"/>
                <a:cs typeface="Arial" panose="020B0604020202020204" pitchFamily="34" charset="0"/>
              </a:rPr>
              <a:t> do </a:t>
            </a:r>
            <a:r>
              <a:rPr lang="en-US" sz="1200" dirty="0" err="1">
                <a:effectLst/>
                <a:latin typeface="Arial" panose="020B0604020202020204" pitchFamily="34" charset="0"/>
                <a:ea typeface="Times New Roman" panose="02020603050405020304" pitchFamily="18" charset="0"/>
                <a:cs typeface="Arial" panose="020B0604020202020204" pitchFamily="34" charset="0"/>
              </a:rPr>
              <a:t>seu</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próprio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laboratório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quer</a:t>
            </a:r>
            <a:r>
              <a:rPr lang="en-US" sz="1200" dirty="0">
                <a:effectLst/>
                <a:latin typeface="Arial" panose="020B0604020202020204" pitchFamily="34" charset="0"/>
                <a:ea typeface="Times New Roman" panose="02020603050405020304" pitchFamily="18" charset="0"/>
                <a:cs typeface="Arial" panose="020B0604020202020204" pitchFamily="34" charset="0"/>
              </a:rPr>
              <a:t> do </a:t>
            </a:r>
            <a:r>
              <a:rPr lang="en-US" sz="1200" dirty="0" err="1">
                <a:effectLst/>
                <a:latin typeface="Arial" panose="020B0604020202020204" pitchFamily="34" charset="0"/>
                <a:ea typeface="Times New Roman" panose="02020603050405020304" pitchFamily="18" charset="0"/>
                <a:cs typeface="Arial" panose="020B0604020202020204" pitchFamily="34" charset="0"/>
              </a:rPr>
              <a:t>laboratório</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referência</a:t>
            </a:r>
            <a:r>
              <a:rPr lang="en-US" sz="1200" dirty="0">
                <a:effectLst/>
                <a:latin typeface="Arial" panose="020B0604020202020204" pitchFamily="34" charset="0"/>
                <a:ea typeface="Times New Roman" panose="02020603050405020304" pitchFamily="18" charset="0"/>
                <a:cs typeface="Arial" panose="020B0604020202020204" pitchFamily="34" charset="0"/>
              </a:rPr>
              <a:t>. Deve </a:t>
            </a:r>
            <a:r>
              <a:rPr lang="en-US" sz="1200" dirty="0" err="1">
                <a:effectLst/>
                <a:latin typeface="Arial" panose="020B0604020202020204" pitchFamily="34" charset="0"/>
                <a:ea typeface="Times New Roman" panose="02020603050405020304" pitchFamily="18" charset="0"/>
                <a:cs typeface="Arial" panose="020B0604020202020204" pitchFamily="34" charset="0"/>
              </a:rPr>
              <a:t>existir</a:t>
            </a:r>
            <a:r>
              <a:rPr lang="en-US" sz="1200" dirty="0">
                <a:effectLst/>
                <a:latin typeface="Arial" panose="020B0604020202020204" pitchFamily="34" charset="0"/>
                <a:ea typeface="Times New Roman" panose="02020603050405020304" pitchFamily="18" charset="0"/>
                <a:cs typeface="Arial" panose="020B0604020202020204" pitchFamily="34" charset="0"/>
              </a:rPr>
              <a:t> um </a:t>
            </a:r>
            <a:r>
              <a:rPr lang="en-US" sz="1200" dirty="0" err="1">
                <a:effectLst/>
                <a:latin typeface="Arial" panose="020B0604020202020204" pitchFamily="34" charset="0"/>
                <a:ea typeface="Times New Roman" panose="02020603050405020304" pitchFamily="18" charset="0"/>
                <a:cs typeface="Arial" panose="020B0604020202020204" pitchFamily="34" charset="0"/>
              </a:rPr>
              <a:t>protocolo</a:t>
            </a:r>
            <a:r>
              <a:rPr lang="en-US" sz="1200" dirty="0">
                <a:effectLst/>
                <a:latin typeface="Arial" panose="020B0604020202020204" pitchFamily="34" charset="0"/>
                <a:ea typeface="Times New Roman" panose="02020603050405020304" pitchFamily="18" charset="0"/>
                <a:cs typeface="Arial" panose="020B0604020202020204" pitchFamily="34" charset="0"/>
              </a:rPr>
              <a:t> para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partilha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atempada</a:t>
            </a:r>
            <a:r>
              <a:rPr lang="en-US" sz="1200" dirty="0">
                <a:effectLst/>
                <a:latin typeface="Arial" panose="020B0604020202020204" pitchFamily="34" charset="0"/>
                <a:ea typeface="Times New Roman" panose="02020603050405020304" pitchFamily="18" charset="0"/>
                <a:cs typeface="Arial" panose="020B0604020202020204" pitchFamily="34" charset="0"/>
              </a:rPr>
              <a:t> dos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resultados</a:t>
            </a:r>
            <a:r>
              <a:rPr lang="en-US" sz="1200" dirty="0">
                <a:effectLst/>
                <a:latin typeface="Arial" panose="020B0604020202020204" pitchFamily="34" charset="0"/>
                <a:ea typeface="Times New Roman" panose="02020603050405020304" pitchFamily="18" charset="0"/>
                <a:cs typeface="Arial" panose="020B0604020202020204" pitchFamily="34" charset="0"/>
              </a:rPr>
              <a:t> com </a:t>
            </a:r>
            <a:r>
              <a:rPr lang="en-US" sz="1200"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homólogos</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vigilância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locais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regionais</a:t>
            </a:r>
            <a:r>
              <a:rPr lang="en-US" sz="1200" dirty="0">
                <a:effectLst/>
                <a:latin typeface="Arial" panose="020B0604020202020204" pitchFamily="34" charset="0"/>
                <a:ea typeface="Times New Roman" panose="02020603050405020304" pitchFamily="18" charset="0"/>
                <a:cs typeface="Arial" panose="020B0604020202020204" pitchFamily="34" charset="0"/>
              </a:rPr>
              <a:t> e </a:t>
            </a:r>
            <a:r>
              <a:rPr lang="en-US" sz="1200" dirty="0" err="1">
                <a:effectLst/>
                <a:latin typeface="Arial" panose="020B0604020202020204" pitchFamily="34" charset="0"/>
                <a:ea typeface="Times New Roman" panose="02020603050405020304" pitchFamily="18" charset="0"/>
                <a:cs typeface="Arial" panose="020B0604020202020204" pitchFamily="34" charset="0"/>
              </a:rPr>
              <a:t>nacionais</a:t>
            </a:r>
            <a:r>
              <a:rPr lang="en-US" sz="1200" dirty="0">
                <a:effectLst/>
                <a:latin typeface="Arial" panose="020B0604020202020204" pitchFamily="34" charset="0"/>
                <a:ea typeface="Times New Roman" panose="02020603050405020304" pitchFamily="18" charset="0"/>
                <a:cs typeface="Arial" panose="020B0604020202020204" pitchFamily="34" charset="0"/>
              </a:rPr>
              <a:t>, com </a:t>
            </a:r>
            <a:r>
              <a:rPr lang="en-US" sz="1200" dirty="0" err="1">
                <a:effectLst/>
                <a:latin typeface="Arial" panose="020B0604020202020204" pitchFamily="34" charset="0"/>
                <a:ea typeface="Times New Roman" panose="02020603050405020304" pitchFamily="18" charset="0"/>
                <a:cs typeface="Arial" panose="020B0604020202020204" pitchFamily="34" charset="0"/>
              </a:rPr>
              <a:t>uma</a:t>
            </a:r>
            <a:r>
              <a:rPr lang="en-US" sz="1200" dirty="0">
                <a:effectLst/>
                <a:latin typeface="Arial" panose="020B0604020202020204" pitchFamily="34" charset="0"/>
                <a:ea typeface="Times New Roman" panose="02020603050405020304" pitchFamily="18" charset="0"/>
                <a:cs typeface="Arial" panose="020B0604020202020204" pitchFamily="34" charset="0"/>
              </a:rPr>
              <a:t> via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comunicação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estabelecida</a:t>
            </a:r>
            <a:r>
              <a:rPr lang="en-US" sz="1200" dirty="0">
                <a:effectLst/>
                <a:latin typeface="Arial" panose="020B0604020202020204" pitchFamily="34" charset="0"/>
                <a:ea typeface="Times New Roman" panose="02020603050405020304" pitchFamily="18" charset="0"/>
                <a:cs typeface="Arial" panose="020B0604020202020204" pitchFamily="34" charset="0"/>
              </a:rPr>
              <a:t> - </a:t>
            </a:r>
            <a:r>
              <a:rPr lang="en-US" sz="1200" dirty="0" err="1">
                <a:effectLst/>
                <a:latin typeface="Arial" panose="020B0604020202020204" pitchFamily="34" charset="0"/>
                <a:ea typeface="Times New Roman" panose="02020603050405020304" pitchFamily="18" charset="0"/>
                <a:cs typeface="Arial" panose="020B0604020202020204" pitchFamily="34" charset="0"/>
              </a:rPr>
              <a:t>telefone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correio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eletrónico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mensagem</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texto</a:t>
            </a:r>
            <a:r>
              <a:rPr lang="en-US" sz="1200" dirty="0">
                <a:effectLst/>
                <a:latin typeface="Arial" panose="020B0604020202020204" pitchFamily="34" charset="0"/>
                <a:ea typeface="Times New Roman" panose="02020603050405020304" pitchFamily="18" charset="0"/>
                <a:cs typeface="Arial" panose="020B0604020202020204" pitchFamily="34" charset="0"/>
              </a:rPr>
              <a:t>, etc. </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7</a:t>
            </a:fld>
            <a:endParaRPr lang="en-US"/>
          </a:p>
        </p:txBody>
      </p:sp>
    </p:spTree>
    <p:extLst>
      <p:ext uri="{BB962C8B-B14F-4D97-AF65-F5344CB8AC3E}">
        <p14:creationId xmlns:p14="http://schemas.microsoft.com/office/powerpoint/2010/main" val="36836239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endParaRPr lang="fr-FR" sz="1200" b="1" dirty="0">
              <a:effectLst/>
              <a:latin typeface="Arial" panose="020B0604020202020204" pitchFamily="34" charset="0"/>
              <a:cs typeface="Arial" panose="020B0604020202020204" pitchFamily="34" charset="0"/>
            </a:endParaRPr>
          </a:p>
          <a:p>
            <a:pPr marL="0" marR="0">
              <a:lnSpc>
                <a:spcPct val="115000"/>
              </a:lnSpc>
              <a:spcBef>
                <a:spcPts val="1200"/>
              </a:spcBef>
              <a:spcAft>
                <a:spcPts val="600"/>
              </a:spcAft>
            </a:pPr>
            <a:endParaRPr lang="en-US" sz="1200" b="1" u="sng" dirty="0">
              <a:effectLst/>
              <a:latin typeface="Arial" panose="020B0604020202020204" pitchFamily="34"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b="0" u="none" dirty="0">
                <a:effectLst/>
                <a:latin typeface="Arial" panose="020B0604020202020204" pitchFamily="34" charset="0"/>
                <a:cs typeface="Arial" panose="020B0604020202020204" pitchFamily="34" charset="0"/>
              </a:rPr>
              <a:t>Ser capaz de obter </a:t>
            </a:r>
            <a:r>
              <a:rPr lang="en-US" sz="1200" dirty="0">
                <a:effectLst/>
                <a:latin typeface="Arial" panose="020B0604020202020204" pitchFamily="34" charset="0"/>
                <a:ea typeface="Times New Roman" panose="02020603050405020304" pitchFamily="18" charset="0"/>
                <a:cs typeface="Arial" panose="020B0604020202020204" pitchFamily="34" charset="0"/>
              </a:rPr>
              <a:t>confirmação laboratorial do agente causador é muito útil durante a investigação de um surto. A recolha e o manuseamento </a:t>
            </a:r>
            <a:r>
              <a:rPr lang="en-US" sz="1200" dirty="0" err="1">
                <a:effectLst/>
                <a:latin typeface="Arial" panose="020B0604020202020204" pitchFamily="34" charset="0"/>
                <a:ea typeface="Times New Roman" panose="02020603050405020304" pitchFamily="18" charset="0"/>
                <a:cs typeface="Arial" panose="020B0604020202020204" pitchFamily="34" charset="0"/>
              </a:rPr>
              <a:t>adequados </a:t>
            </a:r>
            <a:r>
              <a:rPr lang="en-US" sz="1200" dirty="0">
                <a:effectLst/>
                <a:latin typeface="Arial" panose="020B0604020202020204" pitchFamily="34" charset="0"/>
                <a:ea typeface="Times New Roman" panose="02020603050405020304" pitchFamily="18" charset="0"/>
                <a:cs typeface="Arial" panose="020B0604020202020204" pitchFamily="34" charset="0"/>
              </a:rPr>
              <a:t>de amostras aumentam a capacidade de um laboratório identificar com sucesso um agente patogénico dependente. </a:t>
            </a:r>
          </a:p>
          <a:p>
            <a:pPr marL="171450" marR="0" indent="-171450">
              <a:lnSpc>
                <a:spcPct val="115000"/>
              </a:lnSpc>
              <a:spcBef>
                <a:spcPts val="1200"/>
              </a:spcBef>
              <a:spcAft>
                <a:spcPts val="600"/>
              </a:spcAft>
              <a:buFont typeface="Wingdings" panose="05000000000000000000" pitchFamily="2" charset="2"/>
              <a:buChar char="§"/>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É necessário tomar uma decisão no início da investigação sobre as amostras a recolher e para onde enviar as amostras. A decisão sobre o que testar é baseada na hipótese de etiologia. Por exemplo, um surto zoonótico pode exigir a análise de animais ou carcaças. Um surto de origem alimentar pode exigir a análise de alimentos ou água. A maior parte desta lição centra-se em amostras clínicas de humanos, mas os mesmos princípios aplicam-se a amostras recolhidas de outras fontes. </a:t>
            </a:r>
          </a:p>
          <a:p>
            <a:pPr marL="171450" marR="0" indent="-171450">
              <a:lnSpc>
                <a:spcPct val="115000"/>
              </a:lnSpc>
              <a:spcBef>
                <a:spcPts val="1200"/>
              </a:spcBef>
              <a:spcAft>
                <a:spcPts val="600"/>
              </a:spcAft>
              <a:buFont typeface="Wingdings" panose="05000000000000000000" pitchFamily="2" charset="2"/>
              <a:buChar char="§"/>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Dizer: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b="0" u="none" dirty="0">
                <a:effectLst/>
                <a:latin typeface="Arial" panose="020B0604020202020204" pitchFamily="34" charset="0"/>
                <a:ea typeface="Times New Roman" panose="02020603050405020304" pitchFamily="18" charset="0"/>
                <a:cs typeface="Arial" panose="020B0604020202020204" pitchFamily="34" charset="0"/>
              </a:rPr>
              <a:t>Muitos </a:t>
            </a:r>
            <a:r>
              <a:rPr lang="en-US" sz="1200" dirty="0">
                <a:effectLst/>
                <a:latin typeface="Arial" panose="020B0604020202020204" pitchFamily="34" charset="0"/>
                <a:ea typeface="Times New Roman" panose="02020603050405020304" pitchFamily="18" charset="0"/>
                <a:cs typeface="Arial" panose="020B0604020202020204" pitchFamily="34" charset="0"/>
              </a:rPr>
              <a:t>laboratórios são especializados e só podem efetuar testes a agentes patogénicos ou toxinas específicos. É importante encontrar um laboratório que possa efetuar os testes pretendidos. Assim que encontrar um laboratório que possa efetuar os testes desejados, este pode fornecer orientações sobre os tipos de amostras a recolher; protocolos para recolha, manuseamento e transporte; e formulários de investigação de casos. </a:t>
            </a:r>
          </a:p>
          <a:p>
            <a:pPr marL="0" marR="0">
              <a:lnSpc>
                <a:spcPct val="115000"/>
              </a:lnSpc>
              <a:spcBef>
                <a:spcPts val="1200"/>
              </a:spcBef>
              <a:spcAft>
                <a:spcPts val="6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b="0" u="none" dirty="0">
                <a:effectLst/>
                <a:latin typeface="Arial" panose="020B0604020202020204" pitchFamily="34" charset="0"/>
                <a:cs typeface="Arial" panose="020B0604020202020204" pitchFamily="34" charset="0"/>
              </a:rPr>
              <a:t>Por vezes, é necessário tomar </a:t>
            </a:r>
            <a:r>
              <a:rPr lang="en-US" sz="1200" dirty="0">
                <a:effectLst/>
                <a:latin typeface="Arial" panose="020B0604020202020204" pitchFamily="34" charset="0"/>
                <a:ea typeface="Times New Roman" panose="02020603050405020304" pitchFamily="18" charset="0"/>
                <a:cs typeface="Arial" panose="020B0604020202020204" pitchFamily="34" charset="0"/>
              </a:rPr>
              <a:t>medidas para enviar espécimes para um laboratório internacional. Isto é normalmente necessário se a etiologia suspeita for um agente tóxico. Também é possível que não haja nenhum laboratório no mundo que possa efetuar o teste desejado. </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8</a:t>
            </a:fld>
            <a:endParaRPr lang="en-US"/>
          </a:p>
        </p:txBody>
      </p:sp>
    </p:spTree>
    <p:extLst>
      <p:ext uri="{BB962C8B-B14F-4D97-AF65-F5344CB8AC3E}">
        <p14:creationId xmlns:p14="http://schemas.microsoft.com/office/powerpoint/2010/main" val="12628241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endParaRPr lang="fr-FR" sz="1200" b="1" dirty="0">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15000"/>
              </a:lnSpc>
              <a:spcBef>
                <a:spcPts val="1200"/>
              </a:spcBef>
              <a:spcAft>
                <a:spcPts val="600"/>
              </a:spcAft>
              <a:buClrTx/>
              <a:buSzTx/>
              <a:buFontTx/>
              <a:buNone/>
              <a:tabLst/>
              <a:defRPr/>
            </a:pPr>
            <a:endParaRPr lang="en-US" sz="1200" b="1" u="sng" dirty="0">
              <a:effectLst/>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15000"/>
              </a:lnSpc>
              <a:spcBef>
                <a:spcPts val="1200"/>
              </a:spcBef>
              <a:spcAft>
                <a:spcPts val="600"/>
              </a:spcAft>
              <a:buClrTx/>
              <a:buSzTx/>
              <a:buFont typeface="Wingdings" panose="05000000000000000000" pitchFamily="2" charset="2"/>
              <a:buChar char="§"/>
              <a:tabLst/>
              <a:defRP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Comunique com o seu laboratório para receber orientações sobre a recolha, rotulagem, gestão, armazenamento e transporte de amostras.  O laboratório também deve ser capaz de fornecer orientações sobre quem testar e o que testar. O momento da recolha da amostra é muito importante, pois pode afetar os resultados da análise. </a:t>
            </a:r>
          </a:p>
          <a:p>
            <a:pPr marL="0" marR="0">
              <a:lnSpc>
                <a:spcPct val="115000"/>
              </a:lnSpc>
              <a:spcBef>
                <a:spcPts val="1200"/>
              </a:spcBef>
              <a:spcAft>
                <a:spcPts val="6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O laboratório também pode fornecer orientações sobre os tipos de espécimes a recolher, protocolos de recolha, manuseamento e transporte, e formulários de investigação de casos, como iremos discutir.</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9</a:t>
            </a:fld>
            <a:endParaRPr lang="en-US"/>
          </a:p>
        </p:txBody>
      </p:sp>
    </p:spTree>
    <p:extLst>
      <p:ext uri="{BB962C8B-B14F-4D97-AF65-F5344CB8AC3E}">
        <p14:creationId xmlns:p14="http://schemas.microsoft.com/office/powerpoint/2010/main" val="15698827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1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png"/><Relationship Id="rId7" Type="http://schemas.openxmlformats.org/officeDocument/2006/relationships/diagramColors" Target="../diagrams/colors2.xm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Layouts/_rels/slideLayout14.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3.png"/><Relationship Id="rId7" Type="http://schemas.openxmlformats.org/officeDocument/2006/relationships/diagramColors" Target="../diagrams/colors3.xm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Layouts/_rels/slideLayout15.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4.png"/><Relationship Id="rId7" Type="http://schemas.openxmlformats.org/officeDocument/2006/relationships/diagramColors" Target="../diagrams/colors4.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BCBA0E3-8F12-DE02-7156-ADAF19303223}"/>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46250B61-CA87-D44C-E6B5-186384B3458D}"/>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
        <p:nvSpPr>
          <p:cNvPr id="9" name="Text Placeholder 3">
            <a:extLst>
              <a:ext uri="{FF2B5EF4-FFF2-40B4-BE49-F238E27FC236}">
                <a16:creationId xmlns:a16="http://schemas.microsoft.com/office/drawing/2014/main" id="{26F47D77-FD51-B78E-9697-A18E25F06BD7}"/>
              </a:ext>
            </a:extLst>
          </p:cNvPr>
          <p:cNvSpPr>
            <a:spLocks noGrp="1"/>
          </p:cNvSpPr>
          <p:nvPr>
            <p:ph type="body" sz="quarter" idx="16" hasCustomPrompt="1"/>
          </p:nvPr>
        </p:nvSpPr>
        <p:spPr>
          <a:xfrm>
            <a:off x="521601" y="4953232"/>
            <a:ext cx="2974848" cy="521208"/>
          </a:xfrm>
          <a:prstGeom prst="rect">
            <a:avLst/>
          </a:prstGeom>
        </p:spPr>
        <p:txBody>
          <a:bodyPr anchor="b"/>
          <a:lstStyle>
            <a:lvl1pPr marL="0" indent="0" algn="l">
              <a:buNone/>
              <a:defRPr b="1"/>
            </a:lvl1pPr>
          </a:lstStyle>
          <a:p>
            <a:pPr lvl="0"/>
            <a:r>
              <a:rPr lang="en-US" dirty="0"/>
              <a:t>Workshop #</a:t>
            </a:r>
          </a:p>
        </p:txBody>
      </p:sp>
      <p:cxnSp>
        <p:nvCxnSpPr>
          <p:cNvPr id="10" name="Straight Connector 9">
            <a:extLst>
              <a:ext uri="{FF2B5EF4-FFF2-40B4-BE49-F238E27FC236}">
                <a16:creationId xmlns:a16="http://schemas.microsoft.com/office/drawing/2014/main" id="{5AF7597B-B4C3-7115-0885-E06823DFB06C}"/>
              </a:ext>
            </a:extLst>
          </p:cNvPr>
          <p:cNvCxnSpPr/>
          <p:nvPr/>
        </p:nvCxnSpPr>
        <p:spPr>
          <a:xfrm>
            <a:off x="436228" y="5941994"/>
            <a:ext cx="11150779"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7D22B602-52E4-D036-0446-3B946A8D8CCA}"/>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518160" y="279657"/>
            <a:ext cx="1920240" cy="886664"/>
          </a:xfrm>
          <a:prstGeom prst="rect">
            <a:avLst/>
          </a:prstGeom>
        </p:spPr>
      </p:pic>
      <p:sp>
        <p:nvSpPr>
          <p:cNvPr id="3" name="TextBox 2">
            <a:extLst>
              <a:ext uri="{FF2B5EF4-FFF2-40B4-BE49-F238E27FC236}">
                <a16:creationId xmlns:a16="http://schemas.microsoft.com/office/drawing/2014/main" id="{8996AA8A-C5F1-70B6-7FC7-86027380F1F1}"/>
              </a:ext>
            </a:extLst>
          </p:cNvPr>
          <p:cNvSpPr txBox="1"/>
          <p:nvPr/>
        </p:nvSpPr>
        <p:spPr>
          <a:xfrm>
            <a:off x="9525001" y="6151452"/>
            <a:ext cx="2057400" cy="461665"/>
          </a:xfrm>
          <a:prstGeom prst="rect">
            <a:avLst/>
          </a:prstGeom>
          <a:noFill/>
        </p:spPr>
        <p:txBody>
          <a:bodyPr wrap="square" rtlCol="0">
            <a:spAutoFit/>
          </a:bodyPr>
          <a:lstStyle/>
          <a:p>
            <a:pPr algn="r"/>
            <a:r>
              <a:rPr lang="en-US" sz="2400" dirty="0"/>
              <a:t>Version 3.0</a:t>
            </a:r>
          </a:p>
        </p:txBody>
      </p:sp>
      <p:pic>
        <p:nvPicPr>
          <p:cNvPr id="2" name="Picture 9">
            <a:extLst>
              <a:ext uri="{FF2B5EF4-FFF2-40B4-BE49-F238E27FC236}">
                <a16:creationId xmlns:a16="http://schemas.microsoft.com/office/drawing/2014/main" id="{E0708393-B392-61EE-F300-24A516E553C8}"/>
              </a:ext>
            </a:extLst>
          </p:cNvPr>
          <p:cNvPicPr>
            <a:picLocks noChangeAspect="1"/>
          </p:cNvPicPr>
          <p:nvPr/>
        </p:nvPicPr>
        <p:blipFill>
          <a:blip r:embed="rId3"/>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a:extLst>
              <a:ext uri="{FF2B5EF4-FFF2-40B4-BE49-F238E27FC236}">
                <a16:creationId xmlns:a16="http://schemas.microsoft.com/office/drawing/2014/main" id="{B1D25929-50BD-729F-8087-0BB3443D81F6}"/>
              </a:ext>
            </a:extLst>
          </p:cNvPr>
          <p:cNvPicPr>
            <a:picLocks noChangeAspect="1"/>
          </p:cNvPicPr>
          <p:nvPr/>
        </p:nvPicPr>
        <p:blipFill>
          <a:blip r:embed="rId3"/>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Placeholder 12">
            <a:extLst>
              <a:ext uri="{FF2B5EF4-FFF2-40B4-BE49-F238E27FC236}">
                <a16:creationId xmlns:a16="http://schemas.microsoft.com/office/drawing/2014/main" id="{E87B50E4-BB88-E53A-B429-2E2B9E6C2786}"/>
              </a:ext>
            </a:extLst>
          </p:cNvPr>
          <p:cNvSpPr>
            <a:spLocks noGrp="1"/>
          </p:cNvSpPr>
          <p:nvPr>
            <p:ph type="body" sz="quarter" idx="17" hasCustomPrompt="1"/>
          </p:nvPr>
        </p:nvSpPr>
        <p:spPr>
          <a:xfrm>
            <a:off x="518160" y="2110490"/>
            <a:ext cx="7607300" cy="1588535"/>
          </a:xfrm>
          <a:prstGeom prst="rect">
            <a:avLst/>
          </a:prstGeom>
        </p:spPr>
        <p:txBody>
          <a:bodyPr/>
          <a:lstStyle>
            <a:lvl1pPr marL="0" indent="0">
              <a:buNone/>
              <a:defRPr sz="5400">
                <a:latin typeface="+mj-lt"/>
              </a:defRPr>
            </a:lvl1pPr>
          </a:lstStyle>
          <a:p>
            <a:pPr lvl="0"/>
            <a:r>
              <a:rPr lang="en-US" dirty="0"/>
              <a:t>Title</a:t>
            </a:r>
          </a:p>
        </p:txBody>
      </p:sp>
      <p:sp>
        <p:nvSpPr>
          <p:cNvPr id="5" name="TextBox 4">
            <a:extLst>
              <a:ext uri="{FF2B5EF4-FFF2-40B4-BE49-F238E27FC236}">
                <a16:creationId xmlns:a16="http://schemas.microsoft.com/office/drawing/2014/main" id="{446D4176-B6D4-41B7-48C2-0936CA83333B}"/>
              </a:ext>
            </a:extLst>
          </p:cNvPr>
          <p:cNvSpPr txBox="1"/>
          <p:nvPr/>
        </p:nvSpPr>
        <p:spPr>
          <a:xfrm>
            <a:off x="520953" y="3105834"/>
            <a:ext cx="645133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3600" i="1" dirty="0">
                <a:solidFill>
                  <a:srgbClr val="109648"/>
                </a:solidFill>
                <a:latin typeface="Franklin Gothic Medium" panose="020B0603020102020204" pitchFamily="34" charset="0"/>
              </a:rPr>
              <a:t>Using a One Health Approach</a:t>
            </a:r>
            <a:endParaRPr kumimoji="0" lang="en-US" sz="3600" b="0" i="1" u="none" strike="noStrike" kern="1200" cap="none" spc="0" normalizeH="0" baseline="0" noProof="0" dirty="0">
              <a:ln>
                <a:noFill/>
              </a:ln>
              <a:solidFill>
                <a:srgbClr val="109648"/>
              </a:solidFill>
              <a:effectLst/>
              <a:uLnTx/>
              <a:uFillTx/>
              <a:latin typeface="Franklin Gothic Medium" panose="020B0603020102020204" pitchFamily="34" charset="0"/>
              <a:ea typeface="+mn-ea"/>
              <a:cs typeface="+mn-cs"/>
            </a:endParaRPr>
          </a:p>
        </p:txBody>
      </p:sp>
      <p:pic>
        <p:nvPicPr>
          <p:cNvPr id="6" name="Picture 5">
            <a:extLst>
              <a:ext uri="{FF2B5EF4-FFF2-40B4-BE49-F238E27FC236}">
                <a16:creationId xmlns:a16="http://schemas.microsoft.com/office/drawing/2014/main" id="{B42D8E6C-6D51-4729-C637-F427A7A2C381}"/>
              </a:ext>
            </a:extLst>
          </p:cNvPr>
          <p:cNvPicPr>
            <a:picLocks noChangeAspect="1"/>
          </p:cNvPicPr>
          <p:nvPr/>
        </p:nvPicPr>
        <p:blipFill>
          <a:blip r:embed="rId4"/>
          <a:stretch>
            <a:fillRect/>
          </a:stretch>
        </p:blipFill>
        <p:spPr>
          <a:xfrm>
            <a:off x="10230534" y="279657"/>
            <a:ext cx="1443306" cy="914400"/>
          </a:xfrm>
          <a:prstGeom prst="rect">
            <a:avLst/>
          </a:prstGeom>
        </p:spPr>
      </p:pic>
    </p:spTree>
    <p:extLst>
      <p:ext uri="{BB962C8B-B14F-4D97-AF65-F5344CB8AC3E}">
        <p14:creationId xmlns:p14="http://schemas.microsoft.com/office/powerpoint/2010/main" val="18824095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bjectives">
    <p:spTree>
      <p:nvGrpSpPr>
        <p:cNvPr id="1" name=""/>
        <p:cNvGrpSpPr/>
        <p:nvPr/>
      </p:nvGrpSpPr>
      <p:grpSpPr>
        <a:xfrm>
          <a:off x="0" y="0"/>
          <a:ext cx="0" cy="0"/>
          <a:chOff x="0" y="0"/>
          <a:chExt cx="0" cy="0"/>
        </a:xfrm>
      </p:grpSpPr>
      <p:pic>
        <p:nvPicPr>
          <p:cNvPr id="7" name="Picture 4" descr="Objectives Icon">
            <a:extLst>
              <a:ext uri="{FF2B5EF4-FFF2-40B4-BE49-F238E27FC236}">
                <a16:creationId xmlns:a16="http://schemas.microsoft.com/office/drawing/2014/main" id="{9147A5A8-D92D-B4E5-3D7F-A0589E45F7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0" y="146159"/>
            <a:ext cx="939679" cy="895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3">
            <a:extLst>
              <a:ext uri="{FF2B5EF4-FFF2-40B4-BE49-F238E27FC236}">
                <a16:creationId xmlns:a16="http://schemas.microsoft.com/office/drawing/2014/main" id="{2033EF92-E4D5-4276-7551-AF1D3EC82CA0}"/>
              </a:ext>
            </a:extLst>
          </p:cNvPr>
          <p:cNvSpPr>
            <a:spLocks noGrp="1"/>
          </p:cNvSpPr>
          <p:nvPr>
            <p:ph sz="half" idx="2" hasCustomPrompt="1"/>
          </p:nvPr>
        </p:nvSpPr>
        <p:spPr>
          <a:xfrm>
            <a:off x="838200" y="1478857"/>
            <a:ext cx="10515600" cy="4639309"/>
          </a:xfrm>
          <a:prstGeom prst="rect">
            <a:avLst/>
          </a:prstGeom>
        </p:spPr>
        <p:txBody>
          <a:bodyPr/>
          <a:lstStyle>
            <a:lvl1pPr marL="0" indent="0">
              <a:lnSpc>
                <a:spcPct val="100000"/>
              </a:lnSpc>
              <a:spcBef>
                <a:spcPts val="500"/>
              </a:spcBef>
              <a:spcAft>
                <a:spcPts val="500"/>
              </a:spcAft>
              <a:buFont typeface="Arial" panose="020B0604020202020204" pitchFamily="34" charset="0"/>
              <a:buNone/>
              <a:defRPr b="1"/>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At the end of this lesson, you will be able to:</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Arial"/>
                <a:ea typeface="+mn-ea"/>
                <a:cs typeface="+mn-cs"/>
              </a:rPr>
              <a:t>Level 0</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prstClr val="black"/>
              </a:solidFill>
              <a:effectLst/>
              <a:uLnTx/>
              <a:uFillTx/>
              <a:latin typeface="Arial"/>
              <a:ea typeface="+mn-ea"/>
              <a:cs typeface="+mn-cs"/>
            </a:endParaRPr>
          </a:p>
          <a:p>
            <a:pPr lvl="0"/>
            <a:endParaRPr lang="en-US" dirty="0"/>
          </a:p>
          <a:p>
            <a:pPr lvl="0"/>
            <a:endParaRPr lang="en-US" dirty="0"/>
          </a:p>
        </p:txBody>
      </p:sp>
      <p:sp>
        <p:nvSpPr>
          <p:cNvPr id="8" name="Rectangle 7">
            <a:extLst>
              <a:ext uri="{FF2B5EF4-FFF2-40B4-BE49-F238E27FC236}">
                <a16:creationId xmlns:a16="http://schemas.microsoft.com/office/drawing/2014/main" id="{57B58EC7-7629-12D9-5DBF-658FA277F825}"/>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C217191D-AC48-87D0-3F3C-093BBAE15283}"/>
              </a:ext>
            </a:extLst>
          </p:cNvPr>
          <p:cNvSpPr txBox="1"/>
          <p:nvPr/>
        </p:nvSpPr>
        <p:spPr>
          <a:xfrm>
            <a:off x="838200" y="422510"/>
            <a:ext cx="10515600" cy="769441"/>
          </a:xfrm>
          <a:prstGeom prst="rect">
            <a:avLst/>
          </a:prstGeom>
          <a:noFill/>
        </p:spPr>
        <p:txBody>
          <a:bodyPr wrap="square">
            <a:spAutoFit/>
          </a:bodyPr>
          <a:lstStyle/>
          <a:p>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Learning Objectives</a:t>
            </a:r>
            <a:endParaRPr lang="en-US" dirty="0"/>
          </a:p>
        </p:txBody>
      </p:sp>
      <p:sp>
        <p:nvSpPr>
          <p:cNvPr id="3" name="Rectangle 2">
            <a:extLst>
              <a:ext uri="{FF2B5EF4-FFF2-40B4-BE49-F238E27FC236}">
                <a16:creationId xmlns:a16="http://schemas.microsoft.com/office/drawing/2014/main" id="{337A0136-1B03-6099-5C05-5070F172209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9D51EB89-001E-3414-9EB4-98FE341421D0}"/>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43EB989F-1171-345A-294E-8AB6BC87E5BD}"/>
              </a:ext>
            </a:extLst>
          </p:cNvPr>
          <p:cNvPicPr>
            <a:picLocks noChangeAspect="1"/>
          </p:cNvPicPr>
          <p:nvPr/>
        </p:nvPicPr>
        <p:blipFill>
          <a:blip r:embed="rId4"/>
          <a:stretch>
            <a:fillRect/>
          </a:stretch>
        </p:blipFill>
        <p:spPr>
          <a:xfrm>
            <a:off x="11057248" y="6241802"/>
            <a:ext cx="938147" cy="594360"/>
          </a:xfrm>
          <a:prstGeom prst="rect">
            <a:avLst/>
          </a:prstGeom>
        </p:spPr>
      </p:pic>
      <p:pic>
        <p:nvPicPr>
          <p:cNvPr id="9" name="Picture 8">
            <a:extLst>
              <a:ext uri="{FF2B5EF4-FFF2-40B4-BE49-F238E27FC236}">
                <a16:creationId xmlns:a16="http://schemas.microsoft.com/office/drawing/2014/main" id="{770503BC-4110-D23C-CD84-EA901D89019C}"/>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10" name="Picture 9">
            <a:extLst>
              <a:ext uri="{FF2B5EF4-FFF2-40B4-BE49-F238E27FC236}">
                <a16:creationId xmlns:a16="http://schemas.microsoft.com/office/drawing/2014/main" id="{5B865C6E-BB3E-5098-5708-C755C03F3640}"/>
              </a:ext>
            </a:extLst>
          </p:cNvPr>
          <p:cNvPicPr>
            <a:picLocks noChangeAspect="1"/>
          </p:cNvPicPr>
          <p:nvPr userDrawn="1"/>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1836359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Objectives_Portuguese">
    <p:spTree>
      <p:nvGrpSpPr>
        <p:cNvPr id="1" name=""/>
        <p:cNvGrpSpPr/>
        <p:nvPr/>
      </p:nvGrpSpPr>
      <p:grpSpPr>
        <a:xfrm>
          <a:off x="0" y="0"/>
          <a:ext cx="0" cy="0"/>
          <a:chOff x="0" y="0"/>
          <a:chExt cx="0" cy="0"/>
        </a:xfrm>
      </p:grpSpPr>
      <p:pic>
        <p:nvPicPr>
          <p:cNvPr id="7" name="Picture 4" descr="Objectives Icon">
            <a:extLst>
              <a:ext uri="{FF2B5EF4-FFF2-40B4-BE49-F238E27FC236}">
                <a16:creationId xmlns:a16="http://schemas.microsoft.com/office/drawing/2014/main" id="{9147A5A8-D92D-B4E5-3D7F-A0589E45F7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0" y="146159"/>
            <a:ext cx="939679" cy="895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3">
            <a:extLst>
              <a:ext uri="{FF2B5EF4-FFF2-40B4-BE49-F238E27FC236}">
                <a16:creationId xmlns:a16="http://schemas.microsoft.com/office/drawing/2014/main" id="{2033EF92-E4D5-4276-7551-AF1D3EC82CA0}"/>
              </a:ext>
            </a:extLst>
          </p:cNvPr>
          <p:cNvSpPr>
            <a:spLocks noGrp="1"/>
          </p:cNvSpPr>
          <p:nvPr>
            <p:ph sz="half" idx="2" hasCustomPrompt="1"/>
          </p:nvPr>
        </p:nvSpPr>
        <p:spPr>
          <a:xfrm>
            <a:off x="838200" y="1478857"/>
            <a:ext cx="10515600" cy="4639309"/>
          </a:xfrm>
          <a:prstGeom prst="rect">
            <a:avLst/>
          </a:prstGeom>
        </p:spPr>
        <p:txBody>
          <a:bodyPr/>
          <a:lstStyle>
            <a:lvl1pPr marL="0" indent="0">
              <a:lnSpc>
                <a:spcPct val="100000"/>
              </a:lnSpc>
              <a:spcBef>
                <a:spcPts val="500"/>
              </a:spcBef>
              <a:spcAft>
                <a:spcPts val="500"/>
              </a:spcAft>
              <a:buFont typeface="Arial" panose="020B0604020202020204" pitchFamily="34" charset="0"/>
              <a:buNone/>
              <a:defRPr b="1"/>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At the end of this lesson, you will be able to:</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a:ln>
                  <a:noFill/>
                </a:ln>
                <a:solidFill>
                  <a:prstClr val="black"/>
                </a:solidFill>
                <a:effectLst/>
                <a:uLnTx/>
                <a:uFillTx/>
                <a:latin typeface="Arial"/>
                <a:ea typeface="+mn-ea"/>
                <a:cs typeface="+mn-cs"/>
              </a:rPr>
              <a:t>Level 0</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a:ln>
                <a:noFill/>
              </a:ln>
              <a:solidFill>
                <a:prstClr val="black"/>
              </a:solidFill>
              <a:effectLst/>
              <a:uLnTx/>
              <a:uFillTx/>
              <a:latin typeface="Arial"/>
              <a:ea typeface="+mn-ea"/>
              <a:cs typeface="+mn-cs"/>
            </a:endParaRPr>
          </a:p>
          <a:p>
            <a:pPr lvl="0"/>
            <a:endParaRPr lang="en-US"/>
          </a:p>
          <a:p>
            <a:pPr lvl="0"/>
            <a:endParaRPr lang="en-US"/>
          </a:p>
        </p:txBody>
      </p:sp>
      <p:sp>
        <p:nvSpPr>
          <p:cNvPr id="8" name="Rectangle 7">
            <a:extLst>
              <a:ext uri="{FF2B5EF4-FFF2-40B4-BE49-F238E27FC236}">
                <a16:creationId xmlns:a16="http://schemas.microsoft.com/office/drawing/2014/main" id="{57B58EC7-7629-12D9-5DBF-658FA277F825}"/>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C217191D-AC48-87D0-3F3C-093BBAE15283}"/>
              </a:ext>
            </a:extLst>
          </p:cNvPr>
          <p:cNvSpPr txBox="1"/>
          <p:nvPr/>
        </p:nvSpPr>
        <p:spPr>
          <a:xfrm>
            <a:off x="735106" y="422510"/>
            <a:ext cx="10618693" cy="769441"/>
          </a:xfrm>
          <a:prstGeom prst="rect">
            <a:avLst/>
          </a:prstGeom>
          <a:noFill/>
        </p:spPr>
        <p:txBody>
          <a:bodyPr wrap="square">
            <a:spAutoFit/>
          </a:bodyPr>
          <a:lstStyle/>
          <a:p>
            <a:r>
              <a:rPr kumimoji="0" lang="en-US" sz="4400" b="0" i="0" u="none" strike="noStrike" kern="1200" cap="none" spc="0" normalizeH="0" baseline="0" noProof="0" dirty="0" err="1">
                <a:ln>
                  <a:noFill/>
                </a:ln>
                <a:solidFill>
                  <a:schemeClr val="tx1"/>
                </a:solidFill>
                <a:effectLst/>
                <a:uLnTx/>
                <a:uFillTx/>
                <a:latin typeface="Franklin Gothic Medium"/>
                <a:ea typeface="+mj-ea"/>
                <a:cs typeface="+mj-cs"/>
              </a:rPr>
              <a:t>Objetivos</a:t>
            </a:r>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 de </a:t>
            </a:r>
            <a:r>
              <a:rPr kumimoji="0" lang="en-US" sz="4400" b="0" i="0" u="none" strike="noStrike" kern="1200" cap="none" spc="0" normalizeH="0" baseline="0" noProof="0" dirty="0" err="1">
                <a:ln>
                  <a:noFill/>
                </a:ln>
                <a:solidFill>
                  <a:schemeClr val="tx1"/>
                </a:solidFill>
                <a:effectLst/>
                <a:uLnTx/>
                <a:uFillTx/>
                <a:latin typeface="Franklin Gothic Medium"/>
                <a:ea typeface="+mj-ea"/>
                <a:cs typeface="+mj-cs"/>
              </a:rPr>
              <a:t>aprendizagem</a:t>
            </a:r>
            <a:endParaRPr lang="en-US" dirty="0"/>
          </a:p>
        </p:txBody>
      </p:sp>
      <p:sp>
        <p:nvSpPr>
          <p:cNvPr id="3" name="Rectangle 2">
            <a:extLst>
              <a:ext uri="{FF2B5EF4-FFF2-40B4-BE49-F238E27FC236}">
                <a16:creationId xmlns:a16="http://schemas.microsoft.com/office/drawing/2014/main" id="{337A0136-1B03-6099-5C05-5070F172209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9D51EB89-001E-3414-9EB4-98FE341421D0}"/>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43EB989F-1171-345A-294E-8AB6BC87E5BD}"/>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9436775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urveillance Cycle">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C4E0B380-D1A2-CAC7-1336-0F66821A755B}"/>
              </a:ext>
            </a:extLst>
          </p:cNvPr>
          <p:cNvSpPr txBox="1"/>
          <p:nvPr/>
        </p:nvSpPr>
        <p:spPr>
          <a:xfrm>
            <a:off x="838200" y="422510"/>
            <a:ext cx="10515600" cy="769441"/>
          </a:xfrm>
          <a:prstGeom prst="rect">
            <a:avLst/>
          </a:prstGeom>
          <a:noFill/>
        </p:spPr>
        <p:txBody>
          <a:bodyPr wrap="square">
            <a:spAutoFit/>
          </a:bodyPr>
          <a:lstStyle/>
          <a:p>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Public Health Surveillance Cycle</a:t>
            </a:r>
            <a:endParaRPr lang="en-US" dirty="0"/>
          </a:p>
        </p:txBody>
      </p:sp>
      <p:graphicFrame>
        <p:nvGraphicFramePr>
          <p:cNvPr id="23" name="Diagram 22">
            <a:extLst>
              <a:ext uri="{FF2B5EF4-FFF2-40B4-BE49-F238E27FC236}">
                <a16:creationId xmlns:a16="http://schemas.microsoft.com/office/drawing/2014/main" id="{6A1551D6-1F43-EA83-79C8-B30499B34285}"/>
              </a:ext>
            </a:extLst>
          </p:cNvPr>
          <p:cNvGraphicFramePr/>
          <p:nvPr>
            <p:extLst>
              <p:ext uri="{D42A27DB-BD31-4B8C-83A1-F6EECF244321}">
                <p14:modId xmlns:p14="http://schemas.microsoft.com/office/powerpoint/2010/main" val="2846529144"/>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angle 1">
            <a:extLst>
              <a:ext uri="{FF2B5EF4-FFF2-40B4-BE49-F238E27FC236}">
                <a16:creationId xmlns:a16="http://schemas.microsoft.com/office/drawing/2014/main" id="{E1E58719-FE18-0CDF-A0D4-9454D66D905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FE666BCF-E3C3-DC5C-2E21-E09A6F284ED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8E872132-9FA7-1ADF-009C-44307E893E50}"/>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AE5D55F9-E597-D539-E999-29BBB1119D30}"/>
              </a:ext>
            </a:extLst>
          </p:cNvPr>
          <p:cNvPicPr>
            <a:picLocks noChangeAspect="1"/>
          </p:cNvPicPr>
          <p:nvPr/>
        </p:nvPicPr>
        <p:blipFill>
          <a:blip r:embed="rId8"/>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7080437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Surveillance Cycle_Portuguese">
    <p:spTree>
      <p:nvGrpSpPr>
        <p:cNvPr id="1" name=""/>
        <p:cNvGrpSpPr/>
        <p:nvPr/>
      </p:nvGrpSpPr>
      <p:grpSpPr>
        <a:xfrm>
          <a:off x="0" y="0"/>
          <a:ext cx="0" cy="0"/>
          <a:chOff x="0" y="0"/>
          <a:chExt cx="0" cy="0"/>
        </a:xfrm>
      </p:grpSpPr>
      <p:sp>
        <p:nvSpPr>
          <p:cNvPr id="3" name="Rectangle 1">
            <a:extLst>
              <a:ext uri="{FF2B5EF4-FFF2-40B4-BE49-F238E27FC236}">
                <a16:creationId xmlns:a16="http://schemas.microsoft.com/office/drawing/2014/main" id="{F1FDAC9A-3F9F-C478-2CE1-D34DF1270569}"/>
              </a:ext>
            </a:extLst>
          </p:cNvPr>
          <p:cNvSpPr/>
          <p:nvPr userDrawn="1"/>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3">
            <a:extLst>
              <a:ext uri="{FF2B5EF4-FFF2-40B4-BE49-F238E27FC236}">
                <a16:creationId xmlns:a16="http://schemas.microsoft.com/office/drawing/2014/main" id="{7092651A-F19F-034B-F1D8-D6957C487365}"/>
              </a:ext>
            </a:extLst>
          </p:cNvPr>
          <p:cNvSpPr/>
          <p:nvPr userDrawn="1"/>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4">
            <a:extLst>
              <a:ext uri="{FF2B5EF4-FFF2-40B4-BE49-F238E27FC236}">
                <a16:creationId xmlns:a16="http://schemas.microsoft.com/office/drawing/2014/main" id="{F9CCAE3F-3F2D-63CA-AB5B-5512DD221552}"/>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9" name="Picture 5">
            <a:extLst>
              <a:ext uri="{FF2B5EF4-FFF2-40B4-BE49-F238E27FC236}">
                <a16:creationId xmlns:a16="http://schemas.microsoft.com/office/drawing/2014/main" id="{1E4D2734-AF84-ADD3-CE2F-42558C3CA3CC}"/>
              </a:ext>
            </a:extLst>
          </p:cNvPr>
          <p:cNvPicPr>
            <a:picLocks noChangeAspect="1"/>
          </p:cNvPicPr>
          <p:nvPr userDrawn="1"/>
        </p:nvPicPr>
        <p:blipFill>
          <a:blip r:embed="rId3"/>
          <a:stretch>
            <a:fillRect/>
          </a:stretch>
        </p:blipFill>
        <p:spPr>
          <a:xfrm>
            <a:off x="11057248" y="6241802"/>
            <a:ext cx="938147" cy="594360"/>
          </a:xfrm>
          <a:prstGeom prst="rect">
            <a:avLst/>
          </a:prstGeom>
        </p:spPr>
      </p:pic>
      <p:graphicFrame>
        <p:nvGraphicFramePr>
          <p:cNvPr id="10" name="Diagram 2">
            <a:extLst>
              <a:ext uri="{FF2B5EF4-FFF2-40B4-BE49-F238E27FC236}">
                <a16:creationId xmlns:a16="http://schemas.microsoft.com/office/drawing/2014/main" id="{7127E7F8-1607-ACE2-046F-9CFDC5293F56}"/>
              </a:ext>
            </a:extLst>
          </p:cNvPr>
          <p:cNvGraphicFramePr/>
          <p:nvPr userDrawn="1">
            <p:extLst>
              <p:ext uri="{D42A27DB-BD31-4B8C-83A1-F6EECF244321}">
                <p14:modId xmlns:p14="http://schemas.microsoft.com/office/powerpoint/2010/main" val="3477600881"/>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TextBox 26">
            <a:extLst>
              <a:ext uri="{FF2B5EF4-FFF2-40B4-BE49-F238E27FC236}">
                <a16:creationId xmlns:a16="http://schemas.microsoft.com/office/drawing/2014/main" id="{B53E2297-0F55-D7B1-672B-724E624D550C}"/>
              </a:ext>
            </a:extLst>
          </p:cNvPr>
          <p:cNvSpPr txBox="1"/>
          <p:nvPr userDrawn="1"/>
        </p:nvSpPr>
        <p:spPr>
          <a:xfrm>
            <a:off x="508000" y="422510"/>
            <a:ext cx="10845800"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Ciclo de Vigilância em Saúde Pública</a:t>
            </a:r>
            <a:endParaRPr lang="en-US" sz="4400" dirty="0"/>
          </a:p>
        </p:txBody>
      </p:sp>
    </p:spTree>
    <p:extLst>
      <p:ext uri="{BB962C8B-B14F-4D97-AF65-F5344CB8AC3E}">
        <p14:creationId xmlns:p14="http://schemas.microsoft.com/office/powerpoint/2010/main" val="1441388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urveillance Cycle + Monitor">
    <p:spTree>
      <p:nvGrpSpPr>
        <p:cNvPr id="1" name=""/>
        <p:cNvGrpSpPr/>
        <p:nvPr/>
      </p:nvGrpSpPr>
      <p:grpSpPr>
        <a:xfrm>
          <a:off x="0" y="0"/>
          <a:ext cx="0" cy="0"/>
          <a:chOff x="0" y="0"/>
          <a:chExt cx="0" cy="0"/>
        </a:xfrm>
      </p:grpSpPr>
      <p:sp>
        <p:nvSpPr>
          <p:cNvPr id="11" name="Rectangle 4">
            <a:extLst>
              <a:ext uri="{FF2B5EF4-FFF2-40B4-BE49-F238E27FC236}">
                <a16:creationId xmlns:a16="http://schemas.microsoft.com/office/drawing/2014/main" id="{EA0538F4-47AB-9D32-C0CD-776E57CBF8E2}"/>
              </a:ext>
            </a:extLst>
          </p:cNvPr>
          <p:cNvSpPr/>
          <p:nvPr userDrawn="1"/>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6">
            <a:extLst>
              <a:ext uri="{FF2B5EF4-FFF2-40B4-BE49-F238E27FC236}">
                <a16:creationId xmlns:a16="http://schemas.microsoft.com/office/drawing/2014/main" id="{726163B5-8557-75A5-C880-E9008906403A}"/>
              </a:ext>
            </a:extLst>
          </p:cNvPr>
          <p:cNvSpPr/>
          <p:nvPr userDrawn="1"/>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7">
            <a:extLst>
              <a:ext uri="{FF2B5EF4-FFF2-40B4-BE49-F238E27FC236}">
                <a16:creationId xmlns:a16="http://schemas.microsoft.com/office/drawing/2014/main" id="{6C4FE970-3EA7-7A01-6E6F-EA69F22FF972}"/>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14" name="Picture 8">
            <a:extLst>
              <a:ext uri="{FF2B5EF4-FFF2-40B4-BE49-F238E27FC236}">
                <a16:creationId xmlns:a16="http://schemas.microsoft.com/office/drawing/2014/main" id="{B8E5FCDB-3A46-494B-3D16-3C2E9E13439A}"/>
              </a:ext>
            </a:extLst>
          </p:cNvPr>
          <p:cNvPicPr>
            <a:picLocks noChangeAspect="1"/>
          </p:cNvPicPr>
          <p:nvPr userDrawn="1"/>
        </p:nvPicPr>
        <p:blipFill>
          <a:blip r:embed="rId3"/>
          <a:stretch>
            <a:fillRect/>
          </a:stretch>
        </p:blipFill>
        <p:spPr>
          <a:xfrm>
            <a:off x="11057248" y="6241802"/>
            <a:ext cx="938147" cy="594360"/>
          </a:xfrm>
          <a:prstGeom prst="rect">
            <a:avLst/>
          </a:prstGeom>
        </p:spPr>
      </p:pic>
      <p:sp>
        <p:nvSpPr>
          <p:cNvPr id="15" name="TextBox 26">
            <a:extLst>
              <a:ext uri="{FF2B5EF4-FFF2-40B4-BE49-F238E27FC236}">
                <a16:creationId xmlns:a16="http://schemas.microsoft.com/office/drawing/2014/main" id="{3C77183C-B72E-EE49-D206-944F9F16913E}"/>
              </a:ext>
            </a:extLst>
          </p:cNvPr>
          <p:cNvSpPr txBox="1"/>
          <p:nvPr userDrawn="1"/>
        </p:nvSpPr>
        <p:spPr>
          <a:xfrm>
            <a:off x="524933" y="422510"/>
            <a:ext cx="10828867"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Ciclo de Vigilância em Saúde Pública</a:t>
            </a:r>
            <a:endParaRPr lang="en-US" dirty="0"/>
          </a:p>
        </p:txBody>
      </p:sp>
      <p:sp>
        <p:nvSpPr>
          <p:cNvPr id="16" name="Oval 15">
            <a:extLst>
              <a:ext uri="{FF2B5EF4-FFF2-40B4-BE49-F238E27FC236}">
                <a16:creationId xmlns:a16="http://schemas.microsoft.com/office/drawing/2014/main" id="{F216C06A-9711-F6CC-4209-8567A62A46D2}"/>
              </a:ext>
            </a:extLst>
          </p:cNvPr>
          <p:cNvSpPr/>
          <p:nvPr userDrawn="1"/>
        </p:nvSpPr>
        <p:spPr>
          <a:xfrm>
            <a:off x="3057525" y="1857375"/>
            <a:ext cx="6486525" cy="4100513"/>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7" name="Diagram 2">
            <a:extLst>
              <a:ext uri="{FF2B5EF4-FFF2-40B4-BE49-F238E27FC236}">
                <a16:creationId xmlns:a16="http://schemas.microsoft.com/office/drawing/2014/main" id="{E4ACF71E-425F-91F4-E411-C64A0D1AF7E8}"/>
              </a:ext>
            </a:extLst>
          </p:cNvPr>
          <p:cNvGraphicFramePr/>
          <p:nvPr userDrawn="1">
            <p:extLst>
              <p:ext uri="{D42A27DB-BD31-4B8C-83A1-F6EECF244321}">
                <p14:modId xmlns:p14="http://schemas.microsoft.com/office/powerpoint/2010/main" val="3027695624"/>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8" name="TextBox 9">
            <a:extLst>
              <a:ext uri="{FF2B5EF4-FFF2-40B4-BE49-F238E27FC236}">
                <a16:creationId xmlns:a16="http://schemas.microsoft.com/office/drawing/2014/main" id="{5D67F849-4B4E-DA99-2E4D-44970D3608EA}"/>
              </a:ext>
            </a:extLst>
          </p:cNvPr>
          <p:cNvSpPr txBox="1"/>
          <p:nvPr userDrawn="1"/>
        </p:nvSpPr>
        <p:spPr>
          <a:xfrm>
            <a:off x="3395228" y="3353633"/>
            <a:ext cx="5811117" cy="1107996"/>
          </a:xfrm>
          <a:prstGeom prst="rect">
            <a:avLst/>
          </a:prstGeom>
          <a:noFill/>
        </p:spPr>
        <p:txBody>
          <a:bodyPr wrap="square" rtlCol="0">
            <a:spAutoFit/>
          </a:bodyPr>
          <a:lstStyle/>
          <a:p>
            <a:pPr algn="ctr"/>
            <a:r>
              <a:rPr lang="en-US" sz="6600" b="1" dirty="0">
                <a:solidFill>
                  <a:srgbClr val="00943B"/>
                </a:solidFill>
                <a:latin typeface="+mn-lt"/>
              </a:rPr>
              <a:t>MONITORAR</a:t>
            </a:r>
          </a:p>
        </p:txBody>
      </p:sp>
    </p:spTree>
    <p:extLst>
      <p:ext uri="{BB962C8B-B14F-4D97-AF65-F5344CB8AC3E}">
        <p14:creationId xmlns:p14="http://schemas.microsoft.com/office/powerpoint/2010/main" val="4002436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Surveillance Cycle + Monitor Portugues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6A95945-1B4F-18A0-3591-216AE73B49D2}"/>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11FA2A8-4F58-8C97-B6A6-7AD9C4742C1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A7F95D9B-CFED-7F08-7896-E2D9DAE99B80}"/>
              </a:ext>
            </a:extLst>
          </p:cNvPr>
          <p:cNvPicPr>
            <a:picLocks noChangeAspect="1"/>
          </p:cNvPicPr>
          <p:nvPr/>
        </p:nvPicPr>
        <p:blipFill>
          <a:blip r:embed="rId2"/>
          <a:stretch>
            <a:fillRect/>
          </a:stretch>
        </p:blipFill>
        <p:spPr>
          <a:xfrm>
            <a:off x="11057248" y="6241802"/>
            <a:ext cx="938147" cy="594360"/>
          </a:xfrm>
          <a:prstGeom prst="rect">
            <a:avLst/>
          </a:prstGeom>
        </p:spPr>
      </p:pic>
      <p:sp>
        <p:nvSpPr>
          <p:cNvPr id="11" name="Rectangle 4">
            <a:extLst>
              <a:ext uri="{FF2B5EF4-FFF2-40B4-BE49-F238E27FC236}">
                <a16:creationId xmlns:a16="http://schemas.microsoft.com/office/drawing/2014/main" id="{F2A29A14-838F-FE41-6707-9A570922F806}"/>
              </a:ext>
            </a:extLst>
          </p:cNvPr>
          <p:cNvSpPr/>
          <p:nvPr userDrawn="1"/>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6">
            <a:extLst>
              <a:ext uri="{FF2B5EF4-FFF2-40B4-BE49-F238E27FC236}">
                <a16:creationId xmlns:a16="http://schemas.microsoft.com/office/drawing/2014/main" id="{804FD21B-B897-E0B2-BF0C-40E1DB6B612C}"/>
              </a:ext>
            </a:extLst>
          </p:cNvPr>
          <p:cNvSpPr/>
          <p:nvPr userDrawn="1"/>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7">
            <a:extLst>
              <a:ext uri="{FF2B5EF4-FFF2-40B4-BE49-F238E27FC236}">
                <a16:creationId xmlns:a16="http://schemas.microsoft.com/office/drawing/2014/main" id="{C03E44C6-7BBB-EB2A-AB48-194CA5CFDCB9}"/>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14" name="Picture 8">
            <a:extLst>
              <a:ext uri="{FF2B5EF4-FFF2-40B4-BE49-F238E27FC236}">
                <a16:creationId xmlns:a16="http://schemas.microsoft.com/office/drawing/2014/main" id="{911B6934-2BA5-BDCE-4530-8B51617BA73A}"/>
              </a:ext>
            </a:extLst>
          </p:cNvPr>
          <p:cNvPicPr>
            <a:picLocks noChangeAspect="1"/>
          </p:cNvPicPr>
          <p:nvPr userDrawn="1"/>
        </p:nvPicPr>
        <p:blipFill>
          <a:blip r:embed="rId2"/>
          <a:stretch>
            <a:fillRect/>
          </a:stretch>
        </p:blipFill>
        <p:spPr>
          <a:xfrm>
            <a:off x="11057248" y="6241802"/>
            <a:ext cx="938147" cy="594360"/>
          </a:xfrm>
          <a:prstGeom prst="rect">
            <a:avLst/>
          </a:prstGeom>
        </p:spPr>
      </p:pic>
      <p:sp>
        <p:nvSpPr>
          <p:cNvPr id="15" name="TextBox 26">
            <a:extLst>
              <a:ext uri="{FF2B5EF4-FFF2-40B4-BE49-F238E27FC236}">
                <a16:creationId xmlns:a16="http://schemas.microsoft.com/office/drawing/2014/main" id="{F61F8CA0-E9FC-A185-AFC6-8FC1A3175803}"/>
              </a:ext>
            </a:extLst>
          </p:cNvPr>
          <p:cNvSpPr txBox="1"/>
          <p:nvPr userDrawn="1"/>
        </p:nvSpPr>
        <p:spPr>
          <a:xfrm>
            <a:off x="524933" y="422510"/>
            <a:ext cx="10828867"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Ciclo de Vigilância em Saúde Pública</a:t>
            </a:r>
            <a:endParaRPr lang="en-US" dirty="0"/>
          </a:p>
        </p:txBody>
      </p:sp>
      <p:sp>
        <p:nvSpPr>
          <p:cNvPr id="16" name="Oval 15">
            <a:extLst>
              <a:ext uri="{FF2B5EF4-FFF2-40B4-BE49-F238E27FC236}">
                <a16:creationId xmlns:a16="http://schemas.microsoft.com/office/drawing/2014/main" id="{4E581197-C00A-33D1-BAEB-9CA27C5BD9AE}"/>
              </a:ext>
            </a:extLst>
          </p:cNvPr>
          <p:cNvSpPr/>
          <p:nvPr userDrawn="1"/>
        </p:nvSpPr>
        <p:spPr>
          <a:xfrm>
            <a:off x="3057525" y="1857375"/>
            <a:ext cx="6486525" cy="4100513"/>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7" name="Diagram 2">
            <a:extLst>
              <a:ext uri="{FF2B5EF4-FFF2-40B4-BE49-F238E27FC236}">
                <a16:creationId xmlns:a16="http://schemas.microsoft.com/office/drawing/2014/main" id="{43D11121-267C-B978-4A60-5592113A8453}"/>
              </a:ext>
            </a:extLst>
          </p:cNvPr>
          <p:cNvGraphicFramePr/>
          <p:nvPr userDrawn="1">
            <p:extLst>
              <p:ext uri="{D42A27DB-BD31-4B8C-83A1-F6EECF244321}">
                <p14:modId xmlns:p14="http://schemas.microsoft.com/office/powerpoint/2010/main" val="3027695624"/>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8" name="TextBox 9">
            <a:extLst>
              <a:ext uri="{FF2B5EF4-FFF2-40B4-BE49-F238E27FC236}">
                <a16:creationId xmlns:a16="http://schemas.microsoft.com/office/drawing/2014/main" id="{27B52A57-C504-0FFA-65C0-CEC072BD7C59}"/>
              </a:ext>
            </a:extLst>
          </p:cNvPr>
          <p:cNvSpPr txBox="1"/>
          <p:nvPr userDrawn="1"/>
        </p:nvSpPr>
        <p:spPr>
          <a:xfrm>
            <a:off x="3395228" y="3353633"/>
            <a:ext cx="5811117" cy="1107996"/>
          </a:xfrm>
          <a:prstGeom prst="rect">
            <a:avLst/>
          </a:prstGeom>
          <a:noFill/>
        </p:spPr>
        <p:txBody>
          <a:bodyPr wrap="square" rtlCol="0">
            <a:spAutoFit/>
          </a:bodyPr>
          <a:lstStyle/>
          <a:p>
            <a:pPr algn="ctr"/>
            <a:r>
              <a:rPr lang="en-US" sz="6600" b="1" dirty="0">
                <a:solidFill>
                  <a:srgbClr val="00943B"/>
                </a:solidFill>
                <a:latin typeface="+mn-lt"/>
              </a:rPr>
              <a:t>MONITORAR</a:t>
            </a:r>
          </a:p>
        </p:txBody>
      </p:sp>
    </p:spTree>
    <p:extLst>
      <p:ext uri="{BB962C8B-B14F-4D97-AF65-F5344CB8AC3E}">
        <p14:creationId xmlns:p14="http://schemas.microsoft.com/office/powerpoint/2010/main" val="815063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Discovery_Dialogue">
    <p:spTree>
      <p:nvGrpSpPr>
        <p:cNvPr id="1" name=""/>
        <p:cNvGrpSpPr/>
        <p:nvPr/>
      </p:nvGrpSpPr>
      <p:grpSpPr>
        <a:xfrm>
          <a:off x="0" y="0"/>
          <a:ext cx="0" cy="0"/>
          <a:chOff x="0" y="0"/>
          <a:chExt cx="0" cy="0"/>
        </a:xfrm>
      </p:grpSpPr>
      <p:pic>
        <p:nvPicPr>
          <p:cNvPr id="8" name="Picture 5" descr="Discovery Dialogue ">
            <a:extLst>
              <a:ext uri="{FF2B5EF4-FFF2-40B4-BE49-F238E27FC236}">
                <a16:creationId xmlns:a16="http://schemas.microsoft.com/office/drawing/2014/main" id="{CDFA0117-4129-C330-FEBE-24C8668D61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1" y="146159"/>
            <a:ext cx="939678" cy="939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a:extLst>
              <a:ext uri="{FF2B5EF4-FFF2-40B4-BE49-F238E27FC236}">
                <a16:creationId xmlns:a16="http://schemas.microsoft.com/office/drawing/2014/main" id="{94AE688D-D5E1-F6F4-EACC-630908F1B2AB}"/>
              </a:ext>
            </a:extLst>
          </p:cNvPr>
          <p:cNvSpPr>
            <a:spLocks noGrp="1"/>
          </p:cNvSpPr>
          <p:nvPr>
            <p:ph type="title"/>
          </p:nvPr>
        </p:nvSpPr>
        <p:spPr>
          <a:xfrm>
            <a:off x="838200" y="457200"/>
            <a:ext cx="9752215" cy="800100"/>
          </a:xfrm>
          <a:prstGeom prst="rect">
            <a:avLst/>
          </a:prstGeom>
        </p:spPr>
        <p:txBody>
          <a:body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BE3BCCD1-CBDB-B768-424C-657C82067548}"/>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7" name="Rectangle 6">
            <a:extLst>
              <a:ext uri="{FF2B5EF4-FFF2-40B4-BE49-F238E27FC236}">
                <a16:creationId xmlns:a16="http://schemas.microsoft.com/office/drawing/2014/main" id="{F0310963-AC01-4579-B570-C8CE6E846F94}"/>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B5FD2873-8152-A97C-05E1-5BAA30214544}"/>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E16F905B-FA46-9E15-5E84-F20DBC57262B}"/>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83489529-E55F-B5D2-2D02-64FE512A5153}"/>
              </a:ext>
            </a:extLst>
          </p:cNvPr>
          <p:cNvPicPr>
            <a:picLocks noChangeAspect="1"/>
          </p:cNvPicPr>
          <p:nvPr/>
        </p:nvPicPr>
        <p:blipFill>
          <a:blip r:embed="rId4"/>
          <a:stretch>
            <a:fillRect/>
          </a:stretch>
        </p:blipFill>
        <p:spPr>
          <a:xfrm>
            <a:off x="11057248" y="6241802"/>
            <a:ext cx="938147" cy="594360"/>
          </a:xfrm>
          <a:prstGeom prst="rect">
            <a:avLst/>
          </a:prstGeom>
        </p:spPr>
      </p:pic>
      <p:pic>
        <p:nvPicPr>
          <p:cNvPr id="5" name="Picture 4">
            <a:extLst>
              <a:ext uri="{FF2B5EF4-FFF2-40B4-BE49-F238E27FC236}">
                <a16:creationId xmlns:a16="http://schemas.microsoft.com/office/drawing/2014/main" id="{73099CE5-DED9-5BB7-7520-3661DA62DDCD}"/>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10" name="Picture 9">
            <a:extLst>
              <a:ext uri="{FF2B5EF4-FFF2-40B4-BE49-F238E27FC236}">
                <a16:creationId xmlns:a16="http://schemas.microsoft.com/office/drawing/2014/main" id="{A1BD4CA8-3AFA-FCCA-B769-10CD62E110EE}"/>
              </a:ext>
            </a:extLst>
          </p:cNvPr>
          <p:cNvPicPr>
            <a:picLocks noChangeAspect="1"/>
          </p:cNvPicPr>
          <p:nvPr userDrawn="1"/>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4235527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Discovery_Dialogue">
    <p:spTree>
      <p:nvGrpSpPr>
        <p:cNvPr id="1" name=""/>
        <p:cNvGrpSpPr/>
        <p:nvPr/>
      </p:nvGrpSpPr>
      <p:grpSpPr>
        <a:xfrm>
          <a:off x="0" y="0"/>
          <a:ext cx="0" cy="0"/>
          <a:chOff x="0" y="0"/>
          <a:chExt cx="0" cy="0"/>
        </a:xfrm>
      </p:grpSpPr>
      <p:pic>
        <p:nvPicPr>
          <p:cNvPr id="8" name="Picture 5" descr="Discovery Dialogue ">
            <a:extLst>
              <a:ext uri="{FF2B5EF4-FFF2-40B4-BE49-F238E27FC236}">
                <a16:creationId xmlns:a16="http://schemas.microsoft.com/office/drawing/2014/main" id="{CDFA0117-4129-C330-FEBE-24C8668D61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1" y="146159"/>
            <a:ext cx="939678" cy="939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a:extLst>
              <a:ext uri="{FF2B5EF4-FFF2-40B4-BE49-F238E27FC236}">
                <a16:creationId xmlns:a16="http://schemas.microsoft.com/office/drawing/2014/main" id="{94AE688D-D5E1-F6F4-EACC-630908F1B2AB}"/>
              </a:ext>
            </a:extLst>
          </p:cNvPr>
          <p:cNvSpPr>
            <a:spLocks noGrp="1"/>
          </p:cNvSpPr>
          <p:nvPr>
            <p:ph type="title"/>
          </p:nvPr>
        </p:nvSpPr>
        <p:spPr>
          <a:xfrm>
            <a:off x="542925" y="419100"/>
            <a:ext cx="10018915" cy="800100"/>
          </a:xfrm>
          <a:prstGeom prst="rect">
            <a:avLst/>
          </a:prstGeom>
          <a:solidFill>
            <a:srgbClr val="E7C2F6"/>
          </a:solidFill>
          <a:ln>
            <a:noFill/>
          </a:ln>
        </p:spPr>
        <p:txBody>
          <a:body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BE3BCCD1-CBDB-B768-424C-657C82067548}"/>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7" name="Rectangle 6">
            <a:extLst>
              <a:ext uri="{FF2B5EF4-FFF2-40B4-BE49-F238E27FC236}">
                <a16:creationId xmlns:a16="http://schemas.microsoft.com/office/drawing/2014/main" id="{E873DDE5-43DB-6819-60A1-F3D03D0BB97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C3E91E8D-034D-93A4-BF8D-2AE79CF3689C}"/>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CB21F133-A657-4C3A-8C25-6EE6CF8F8125}"/>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395A6E8D-7399-87ED-5775-F6B9EABC719D}"/>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0530481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Activit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hasCustomPrompt="1"/>
          </p:nvPr>
        </p:nvSpPr>
        <p:spPr>
          <a:xfrm>
            <a:off x="838200" y="457200"/>
            <a:ext cx="9752215" cy="800100"/>
          </a:xfrm>
          <a:prstGeom prst="rect">
            <a:avLst/>
          </a:prstGeom>
        </p:spPr>
        <p:txBody>
          <a:bodyPr/>
          <a:lstStyle>
            <a:lvl1pPr>
              <a:defRPr/>
            </a:lvl1pPr>
          </a:lstStyle>
          <a:p>
            <a:r>
              <a:rPr lang="en-US" dirty="0"/>
              <a:t>Exercise X.XX</a:t>
            </a:r>
          </a:p>
        </p:txBody>
      </p:sp>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7BC5F78B-F129-F09F-12E9-7055CEFAB7A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BF5FD15B-5221-B042-3376-0C208EFC76B2}"/>
              </a:ext>
            </a:extLst>
          </p:cNvPr>
          <p:cNvSpPr txBox="1"/>
          <p:nvPr/>
        </p:nvSpPr>
        <p:spPr>
          <a:xfrm>
            <a:off x="1007013" y="2951946"/>
            <a:ext cx="10177974" cy="954107"/>
          </a:xfrm>
          <a:prstGeom prst="rect">
            <a:avLst/>
          </a:prstGeom>
          <a:noFill/>
          <a:ln w="38100">
            <a:solidFill>
              <a:srgbClr val="001402"/>
            </a:solidFill>
          </a:ln>
        </p:spPr>
        <p:txBody>
          <a:bodyPr wrap="square" rtlCol="0">
            <a:spAutoFit/>
          </a:bodyPr>
          <a:lstStyle/>
          <a:p>
            <a:pPr algn="ctr"/>
            <a:r>
              <a:rPr lang="en-US" sz="2800" dirty="0"/>
              <a:t>To complete the exercise, </a:t>
            </a:r>
          </a:p>
          <a:p>
            <a:pPr algn="ctr"/>
            <a:r>
              <a:rPr lang="en-US" sz="2800" dirty="0"/>
              <a:t>please turn to your Participant Exercise Book.</a:t>
            </a:r>
            <a:endParaRPr lang="en-US" sz="2800" strike="sngStrike" dirty="0"/>
          </a:p>
        </p:txBody>
      </p:sp>
      <p:sp>
        <p:nvSpPr>
          <p:cNvPr id="4" name="Rectangle 3">
            <a:extLst>
              <a:ext uri="{FF2B5EF4-FFF2-40B4-BE49-F238E27FC236}">
                <a16:creationId xmlns:a16="http://schemas.microsoft.com/office/drawing/2014/main" id="{C7FBA9CF-C98F-1F1B-D8B6-CBADD58EF832}"/>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076D6A8C-B61F-6D09-4254-7FF12FB98C64}"/>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83BC1284-77BC-F5D6-B3D6-86D806320FAC}"/>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540962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_Activity_Portugues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hasCustomPrompt="1"/>
          </p:nvPr>
        </p:nvSpPr>
        <p:spPr>
          <a:xfrm>
            <a:off x="526742" y="428625"/>
            <a:ext cx="10177974" cy="800100"/>
          </a:xfrm>
          <a:prstGeom prst="rect">
            <a:avLst/>
          </a:prstGeom>
        </p:spPr>
        <p:txBody>
          <a:bodyPr/>
          <a:lstStyle>
            <a:lvl1pPr>
              <a:defRPr/>
            </a:lvl1pPr>
          </a:lstStyle>
          <a:p>
            <a:r>
              <a:rPr lang="en-US" dirty="0"/>
              <a:t>Exercise X.XX</a:t>
            </a:r>
          </a:p>
        </p:txBody>
      </p:sp>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7BC5F78B-F129-F09F-12E9-7055CEFAB7A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BF5FD15B-5221-B042-3376-0C208EFC76B2}"/>
              </a:ext>
            </a:extLst>
          </p:cNvPr>
          <p:cNvSpPr txBox="1"/>
          <p:nvPr/>
        </p:nvSpPr>
        <p:spPr>
          <a:xfrm>
            <a:off x="1007013" y="2951946"/>
            <a:ext cx="10177974" cy="954107"/>
          </a:xfrm>
          <a:prstGeom prst="rect">
            <a:avLst/>
          </a:prstGeom>
          <a:noFill/>
          <a:ln w="38100">
            <a:solidFill>
              <a:srgbClr val="001402"/>
            </a:solidFill>
          </a:ln>
        </p:spPr>
        <p:txBody>
          <a:bodyPr wrap="square" rtlCol="0">
            <a:spAutoFit/>
          </a:bodyPr>
          <a:lstStyle/>
          <a:p>
            <a:pPr algn="ctr"/>
            <a:r>
              <a:rPr lang="pt-BR" sz="2800" dirty="0"/>
              <a:t>Para completar o exercício, consulte seu Caderno de Exercícios do Participante.</a:t>
            </a:r>
            <a:endParaRPr lang="en-US" sz="2800" strike="sngStrike" dirty="0"/>
          </a:p>
        </p:txBody>
      </p:sp>
      <p:sp>
        <p:nvSpPr>
          <p:cNvPr id="4" name="Rectangle 3">
            <a:extLst>
              <a:ext uri="{FF2B5EF4-FFF2-40B4-BE49-F238E27FC236}">
                <a16:creationId xmlns:a16="http://schemas.microsoft.com/office/drawing/2014/main" id="{C7FBA9CF-C98F-1F1B-D8B6-CBADD58EF832}"/>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076D6A8C-B61F-6D09-4254-7FF12FB98C64}"/>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83BC1284-77BC-F5D6-B3D6-86D806320FAC}"/>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4263113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BCBA0E3-8F12-DE02-7156-ADAF19303223}"/>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46250B61-CA87-D44C-E6B5-186384B3458D}"/>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AF7597B-B4C3-7115-0885-E06823DFB06C}"/>
              </a:ext>
            </a:extLst>
          </p:cNvPr>
          <p:cNvCxnSpPr/>
          <p:nvPr/>
        </p:nvCxnSpPr>
        <p:spPr>
          <a:xfrm>
            <a:off x="436228" y="5941994"/>
            <a:ext cx="11150779"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8996AA8A-C5F1-70B6-7FC7-86027380F1F1}"/>
              </a:ext>
            </a:extLst>
          </p:cNvPr>
          <p:cNvSpPr txBox="1"/>
          <p:nvPr/>
        </p:nvSpPr>
        <p:spPr>
          <a:xfrm>
            <a:off x="9525001" y="6151452"/>
            <a:ext cx="2057400" cy="461665"/>
          </a:xfrm>
          <a:prstGeom prst="rect">
            <a:avLst/>
          </a:prstGeom>
          <a:noFill/>
        </p:spPr>
        <p:txBody>
          <a:bodyPr wrap="square" rtlCol="0">
            <a:spAutoFit/>
          </a:bodyPr>
          <a:lstStyle/>
          <a:p>
            <a:pPr algn="r"/>
            <a:r>
              <a:rPr lang="en-US" sz="2400" dirty="0"/>
              <a:t>Version 3.0</a:t>
            </a:r>
          </a:p>
        </p:txBody>
      </p:sp>
      <p:pic>
        <p:nvPicPr>
          <p:cNvPr id="2" name="Picture 9">
            <a:extLst>
              <a:ext uri="{FF2B5EF4-FFF2-40B4-BE49-F238E27FC236}">
                <a16:creationId xmlns:a16="http://schemas.microsoft.com/office/drawing/2014/main" id="{E0708393-B392-61EE-F300-24A516E553C8}"/>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a:extLst>
              <a:ext uri="{FF2B5EF4-FFF2-40B4-BE49-F238E27FC236}">
                <a16:creationId xmlns:a16="http://schemas.microsoft.com/office/drawing/2014/main" id="{B1D25929-50BD-729F-8087-0BB3443D81F6}"/>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C8E0E470-0C04-CD4C-666A-67502DF04E7C}"/>
              </a:ext>
            </a:extLst>
          </p:cNvPr>
          <p:cNvSpPr txBox="1"/>
          <p:nvPr/>
        </p:nvSpPr>
        <p:spPr>
          <a:xfrm>
            <a:off x="518160" y="3851013"/>
            <a:ext cx="645133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3600" i="1" dirty="0">
                <a:solidFill>
                  <a:srgbClr val="109648"/>
                </a:solidFill>
                <a:latin typeface="Franklin Gothic Medium" panose="020B0603020102020204" pitchFamily="34" charset="0"/>
              </a:rPr>
              <a:t>Using a One Health Approach</a:t>
            </a:r>
            <a:endParaRPr kumimoji="0" lang="en-US" sz="3600" b="0" i="1" u="none" strike="noStrike" kern="1200" cap="none" spc="0" normalizeH="0" baseline="0" noProof="0" dirty="0">
              <a:ln>
                <a:noFill/>
              </a:ln>
              <a:solidFill>
                <a:srgbClr val="109648"/>
              </a:solidFill>
              <a:effectLst/>
              <a:uLnTx/>
              <a:uFillTx/>
              <a:latin typeface="Franklin Gothic Medium" panose="020B0603020102020204" pitchFamily="34" charset="0"/>
              <a:ea typeface="+mn-ea"/>
              <a:cs typeface="+mn-cs"/>
            </a:endParaRPr>
          </a:p>
        </p:txBody>
      </p:sp>
      <p:sp>
        <p:nvSpPr>
          <p:cNvPr id="13" name="Text Placeholder 12">
            <a:extLst>
              <a:ext uri="{FF2B5EF4-FFF2-40B4-BE49-F238E27FC236}">
                <a16:creationId xmlns:a16="http://schemas.microsoft.com/office/drawing/2014/main" id="{E87B50E4-BB88-E53A-B429-2E2B9E6C2786}"/>
              </a:ext>
            </a:extLst>
          </p:cNvPr>
          <p:cNvSpPr>
            <a:spLocks noGrp="1"/>
          </p:cNvSpPr>
          <p:nvPr>
            <p:ph type="body" sz="quarter" idx="17" hasCustomPrompt="1"/>
          </p:nvPr>
        </p:nvSpPr>
        <p:spPr>
          <a:xfrm>
            <a:off x="518160" y="2110490"/>
            <a:ext cx="7607300" cy="1588535"/>
          </a:xfrm>
          <a:prstGeom prst="rect">
            <a:avLst/>
          </a:prstGeom>
        </p:spPr>
        <p:txBody>
          <a:bodyPr/>
          <a:lstStyle>
            <a:lvl1pPr marL="0" indent="0">
              <a:buNone/>
              <a:defRPr sz="5400">
                <a:latin typeface="+mj-lt"/>
              </a:defRPr>
            </a:lvl1pPr>
          </a:lstStyle>
          <a:p>
            <a:pPr lvl="0"/>
            <a:r>
              <a:rPr lang="en-US" dirty="0"/>
              <a:t>Title</a:t>
            </a:r>
          </a:p>
        </p:txBody>
      </p:sp>
      <p:sp>
        <p:nvSpPr>
          <p:cNvPr id="14" name="Text Placeholder 3">
            <a:extLst>
              <a:ext uri="{FF2B5EF4-FFF2-40B4-BE49-F238E27FC236}">
                <a16:creationId xmlns:a16="http://schemas.microsoft.com/office/drawing/2014/main" id="{0A4CD0BD-F2A5-9DCC-DF01-52B7349057C5}"/>
              </a:ext>
            </a:extLst>
          </p:cNvPr>
          <p:cNvSpPr>
            <a:spLocks noGrp="1"/>
          </p:cNvSpPr>
          <p:nvPr>
            <p:ph type="body" sz="quarter" idx="16" hasCustomPrompt="1"/>
          </p:nvPr>
        </p:nvSpPr>
        <p:spPr>
          <a:xfrm>
            <a:off x="521601" y="4953232"/>
            <a:ext cx="2974848" cy="521208"/>
          </a:xfrm>
          <a:prstGeom prst="rect">
            <a:avLst/>
          </a:prstGeom>
        </p:spPr>
        <p:txBody>
          <a:bodyPr anchor="b"/>
          <a:lstStyle>
            <a:lvl1pPr marL="0" indent="0" algn="l">
              <a:buNone/>
              <a:defRPr b="1"/>
            </a:lvl1pPr>
          </a:lstStyle>
          <a:p>
            <a:pPr lvl="0"/>
            <a:r>
              <a:rPr lang="en-US" dirty="0"/>
              <a:t>Workshop #</a:t>
            </a:r>
          </a:p>
        </p:txBody>
      </p:sp>
      <p:pic>
        <p:nvPicPr>
          <p:cNvPr id="9" name="Picture 8">
            <a:extLst>
              <a:ext uri="{FF2B5EF4-FFF2-40B4-BE49-F238E27FC236}">
                <a16:creationId xmlns:a16="http://schemas.microsoft.com/office/drawing/2014/main" id="{1029E049-DE89-B63F-B8F6-6A84D539278C}"/>
              </a:ext>
            </a:extLst>
          </p:cNvPr>
          <p:cNvPicPr>
            <a:picLocks noChangeAspect="1"/>
          </p:cNvPicPr>
          <p:nvPr/>
        </p:nvPicPr>
        <p:blipFill>
          <a:blip r:embed="rId3"/>
          <a:stretch>
            <a:fillRect/>
          </a:stretch>
        </p:blipFill>
        <p:spPr>
          <a:xfrm>
            <a:off x="10230534" y="279657"/>
            <a:ext cx="1443306" cy="914400"/>
          </a:xfrm>
          <a:prstGeom prst="rect">
            <a:avLst/>
          </a:prstGeom>
        </p:spPr>
      </p:pic>
      <p:pic>
        <p:nvPicPr>
          <p:cNvPr id="15" name="Picture 14">
            <a:extLst>
              <a:ext uri="{FF2B5EF4-FFF2-40B4-BE49-F238E27FC236}">
                <a16:creationId xmlns:a16="http://schemas.microsoft.com/office/drawing/2014/main" id="{5B8725D3-C7D0-0F7C-BF19-27163F73E385}"/>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518160" y="279657"/>
            <a:ext cx="1920240" cy="886664"/>
          </a:xfrm>
          <a:prstGeom prst="rect">
            <a:avLst/>
          </a:prstGeom>
        </p:spPr>
      </p:pic>
    </p:spTree>
    <p:extLst>
      <p:ext uri="{BB962C8B-B14F-4D97-AF65-F5344CB8AC3E}">
        <p14:creationId xmlns:p14="http://schemas.microsoft.com/office/powerpoint/2010/main" val="9907311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Activity_Blank">
    <p:spTree>
      <p:nvGrpSpPr>
        <p:cNvPr id="1" name=""/>
        <p:cNvGrpSpPr/>
        <p:nvPr/>
      </p:nvGrpSpPr>
      <p:grpSpPr>
        <a:xfrm>
          <a:off x="0" y="0"/>
          <a:ext cx="0" cy="0"/>
          <a:chOff x="0" y="0"/>
          <a:chExt cx="0" cy="0"/>
        </a:xfrm>
      </p:grpSpPr>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3">
            <a:extLst>
              <a:ext uri="{FF2B5EF4-FFF2-40B4-BE49-F238E27FC236}">
                <a16:creationId xmlns:a16="http://schemas.microsoft.com/office/drawing/2014/main" id="{7B8E4CD8-3493-B8DB-1C53-E586220D62B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10" name="Title 1">
            <a:extLst>
              <a:ext uri="{FF2B5EF4-FFF2-40B4-BE49-F238E27FC236}">
                <a16:creationId xmlns:a16="http://schemas.microsoft.com/office/drawing/2014/main" id="{8B813282-141B-B4DD-80BD-8C256489A7C0}"/>
              </a:ext>
            </a:extLst>
          </p:cNvPr>
          <p:cNvSpPr>
            <a:spLocks noGrp="1"/>
          </p:cNvSpPr>
          <p:nvPr>
            <p:ph type="title"/>
          </p:nvPr>
        </p:nvSpPr>
        <p:spPr>
          <a:xfrm>
            <a:off x="838200" y="447675"/>
            <a:ext cx="9752215" cy="800100"/>
          </a:xfrm>
          <a:prstGeom prst="rect">
            <a:avLst/>
          </a:prstGeom>
          <a:noFill/>
        </p:spPr>
        <p:txBody>
          <a:bodyPr/>
          <a:lstStyle/>
          <a:p>
            <a:r>
              <a:rPr lang="en-US"/>
              <a:t>Click to edit Master title style</a:t>
            </a:r>
            <a:endParaRPr lang="en-US" dirty="0"/>
          </a:p>
        </p:txBody>
      </p:sp>
      <p:sp>
        <p:nvSpPr>
          <p:cNvPr id="2" name="Rectangle 1">
            <a:extLst>
              <a:ext uri="{FF2B5EF4-FFF2-40B4-BE49-F238E27FC236}">
                <a16:creationId xmlns:a16="http://schemas.microsoft.com/office/drawing/2014/main" id="{64FC30EE-4E25-6C7E-8377-6A46BC2365CB}"/>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6D2FF57C-9C69-54AF-F8B2-BEBC7258011D}"/>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9DE2D5C3-86B4-2021-98BF-0CEE5CDD82E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529D48D4-75C8-59B7-3925-F10675A6BA0A}"/>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0479074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Activity_Answer">
    <p:spTree>
      <p:nvGrpSpPr>
        <p:cNvPr id="1" name=""/>
        <p:cNvGrpSpPr/>
        <p:nvPr/>
      </p:nvGrpSpPr>
      <p:grpSpPr>
        <a:xfrm>
          <a:off x="0" y="0"/>
          <a:ext cx="0" cy="0"/>
          <a:chOff x="0" y="0"/>
          <a:chExt cx="0" cy="0"/>
        </a:xfrm>
      </p:grpSpPr>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3">
            <a:extLst>
              <a:ext uri="{FF2B5EF4-FFF2-40B4-BE49-F238E27FC236}">
                <a16:creationId xmlns:a16="http://schemas.microsoft.com/office/drawing/2014/main" id="{7B8E4CD8-3493-B8DB-1C53-E586220D62B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10" name="Title 1">
            <a:extLst>
              <a:ext uri="{FF2B5EF4-FFF2-40B4-BE49-F238E27FC236}">
                <a16:creationId xmlns:a16="http://schemas.microsoft.com/office/drawing/2014/main" id="{8B813282-141B-B4DD-80BD-8C256489A7C0}"/>
              </a:ext>
            </a:extLst>
          </p:cNvPr>
          <p:cNvSpPr>
            <a:spLocks noGrp="1"/>
          </p:cNvSpPr>
          <p:nvPr>
            <p:ph type="title"/>
          </p:nvPr>
        </p:nvSpPr>
        <p:spPr>
          <a:xfrm>
            <a:off x="600075" y="419100"/>
            <a:ext cx="9961765" cy="800100"/>
          </a:xfrm>
          <a:prstGeom prst="rect">
            <a:avLst/>
          </a:prstGeom>
          <a:solidFill>
            <a:schemeClr val="accent4">
              <a:lumMod val="40000"/>
              <a:lumOff val="60000"/>
            </a:schemeClr>
          </a:solidFill>
        </p:spPr>
        <p:txBody>
          <a:bodyPr/>
          <a:lstStyle/>
          <a:p>
            <a:r>
              <a:rPr lang="en-US" dirty="0"/>
              <a:t>Click to edit Master title style</a:t>
            </a:r>
          </a:p>
        </p:txBody>
      </p:sp>
      <p:sp>
        <p:nvSpPr>
          <p:cNvPr id="2" name="Rectangle 1">
            <a:extLst>
              <a:ext uri="{FF2B5EF4-FFF2-40B4-BE49-F238E27FC236}">
                <a16:creationId xmlns:a16="http://schemas.microsoft.com/office/drawing/2014/main" id="{64FC30EE-4E25-6C7E-8377-6A46BC2365CB}"/>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A04CD4AB-5899-EC47-36C7-6280531A5123}"/>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E363DF97-FB46-826E-889B-427B7A0F5A71}"/>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14DDACD0-D5A9-DCEA-75C8-7066B6E38E85}"/>
              </a:ext>
            </a:extLst>
          </p:cNvPr>
          <p:cNvPicPr>
            <a:picLocks noChangeAspect="1"/>
          </p:cNvPicPr>
          <p:nvPr/>
        </p:nvPicPr>
        <p:blipFill>
          <a:blip r:embed="rId4"/>
          <a:stretch>
            <a:fillRect/>
          </a:stretch>
        </p:blipFill>
        <p:spPr>
          <a:xfrm>
            <a:off x="11057248" y="6241802"/>
            <a:ext cx="938147" cy="594360"/>
          </a:xfrm>
          <a:prstGeom prst="rect">
            <a:avLst/>
          </a:prstGeom>
        </p:spPr>
      </p:pic>
      <p:sp>
        <p:nvSpPr>
          <p:cNvPr id="6" name="Rectangle 5">
            <a:extLst>
              <a:ext uri="{FF2B5EF4-FFF2-40B4-BE49-F238E27FC236}">
                <a16:creationId xmlns:a16="http://schemas.microsoft.com/office/drawing/2014/main" id="{0E9834B5-818F-F05F-FBF3-CADE7564DEA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683CBAFE-DDCC-E5CF-B621-B47969F1FFAE}"/>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0958222" y="6330789"/>
            <a:ext cx="1136199" cy="505373"/>
          </a:xfrm>
          <a:prstGeom prst="rect">
            <a:avLst/>
          </a:prstGeom>
        </p:spPr>
      </p:pic>
    </p:spTree>
    <p:extLst>
      <p:ext uri="{BB962C8B-B14F-4D97-AF65-F5344CB8AC3E}">
        <p14:creationId xmlns:p14="http://schemas.microsoft.com/office/powerpoint/2010/main" val="19444351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One Healt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457200"/>
            <a:ext cx="9752215" cy="800100"/>
          </a:xfrm>
          <a:prstGeom prst="rect">
            <a:avLst/>
          </a:prstGeom>
        </p:spPr>
        <p:txBody>
          <a:bodyPr/>
          <a:lstStyle/>
          <a:p>
            <a:r>
              <a:rPr lang="en-US"/>
              <a:t>Click to edit Master title style</a:t>
            </a:r>
            <a:endParaRPr lang="en-US" dirty="0"/>
          </a:p>
        </p:txBody>
      </p:sp>
      <p:sp>
        <p:nvSpPr>
          <p:cNvPr id="7" name="Content Placeholder 3">
            <a:extLst>
              <a:ext uri="{FF2B5EF4-FFF2-40B4-BE49-F238E27FC236}">
                <a16:creationId xmlns:a16="http://schemas.microsoft.com/office/drawing/2014/main" id="{7B8E4CD8-3493-B8DB-1C53-E586220D62B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pic>
        <p:nvPicPr>
          <p:cNvPr id="8" name="Picture 7" descr="A picture containing vector graphics&#10;&#10;Description automatically generated">
            <a:extLst>
              <a:ext uri="{FF2B5EF4-FFF2-40B4-BE49-F238E27FC236}">
                <a16:creationId xmlns:a16="http://schemas.microsoft.com/office/drawing/2014/main" id="{56497B94-BA8A-615F-A310-69C10004D182}"/>
              </a:ext>
            </a:extLst>
          </p:cNvPr>
          <p:cNvPicPr>
            <a:picLocks noChangeAspect="1"/>
          </p:cNvPicPr>
          <p:nvPr/>
        </p:nvPicPr>
        <p:blipFill>
          <a:blip r:embed="rId2"/>
          <a:stretch>
            <a:fillRect/>
          </a:stretch>
        </p:blipFill>
        <p:spPr>
          <a:xfrm>
            <a:off x="10472404" y="128052"/>
            <a:ext cx="1223563" cy="1223563"/>
          </a:xfrm>
          <a:prstGeom prst="rect">
            <a:avLst/>
          </a:prstGeom>
        </p:spPr>
      </p:pic>
      <p:sp>
        <p:nvSpPr>
          <p:cNvPr id="9" name="Rectangle 8">
            <a:extLst>
              <a:ext uri="{FF2B5EF4-FFF2-40B4-BE49-F238E27FC236}">
                <a16:creationId xmlns:a16="http://schemas.microsoft.com/office/drawing/2014/main" id="{63726634-4910-673A-DA30-7686280E4599}"/>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57D0720C-6B77-83E2-40D2-CB855EA83DBC}"/>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14530E1F-7EF0-EEAA-1E8F-7973FCEE4A4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1E001A98-CD2F-BF37-8BDB-E6F388E6DE03}"/>
              </a:ext>
            </a:extLst>
          </p:cNvPr>
          <p:cNvPicPr>
            <a:picLocks noChangeAspect="1"/>
          </p:cNvPicPr>
          <p:nvPr/>
        </p:nvPicPr>
        <p:blipFill>
          <a:blip r:embed="rId4"/>
          <a:stretch>
            <a:fillRect/>
          </a:stretch>
        </p:blipFill>
        <p:spPr>
          <a:xfrm>
            <a:off x="11057248" y="6241802"/>
            <a:ext cx="938147" cy="594360"/>
          </a:xfrm>
          <a:prstGeom prst="rect">
            <a:avLst/>
          </a:prstGeom>
        </p:spPr>
      </p:pic>
      <p:pic>
        <p:nvPicPr>
          <p:cNvPr id="6" name="Picture 5">
            <a:extLst>
              <a:ext uri="{FF2B5EF4-FFF2-40B4-BE49-F238E27FC236}">
                <a16:creationId xmlns:a16="http://schemas.microsoft.com/office/drawing/2014/main" id="{41B645F1-0573-A6D3-ECB7-75EECE60D182}"/>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10" name="Picture 9">
            <a:extLst>
              <a:ext uri="{FF2B5EF4-FFF2-40B4-BE49-F238E27FC236}">
                <a16:creationId xmlns:a16="http://schemas.microsoft.com/office/drawing/2014/main" id="{7E036C55-6742-E3CF-FA83-F5ECD11CBCE6}"/>
              </a:ext>
            </a:extLst>
          </p:cNvPr>
          <p:cNvPicPr>
            <a:picLocks noChangeAspect="1"/>
          </p:cNvPicPr>
          <p:nvPr userDrawn="1"/>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46888921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Only 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F023CA-73B6-B91A-F8EC-8CF0CB10C79B}"/>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itle 1">
            <a:extLst>
              <a:ext uri="{FF2B5EF4-FFF2-40B4-BE49-F238E27FC236}">
                <a16:creationId xmlns:a16="http://schemas.microsoft.com/office/drawing/2014/main" id="{9243F1E9-ADA9-6E2A-AB31-594A70AC2046}"/>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3" name="Rectangle 2">
            <a:extLst>
              <a:ext uri="{FF2B5EF4-FFF2-40B4-BE49-F238E27FC236}">
                <a16:creationId xmlns:a16="http://schemas.microsoft.com/office/drawing/2014/main" id="{B1111021-4F1D-405C-4F10-B31870C589B9}"/>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FBAE977D-16C7-AAB2-4AEB-EB1089E4B5D0}"/>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1428FD81-DF63-DFE0-3655-40CF22A2E4FB}"/>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99644762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Only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0"/>
            <a:ext cx="10515600" cy="1257300"/>
          </a:xfrm>
          <a:prstGeom prst="rect">
            <a:avLst/>
          </a:prstGeom>
        </p:spPr>
        <p:txBody>
          <a:bodyPr/>
          <a:lstStyle/>
          <a:p>
            <a:r>
              <a:rPr lang="en-US"/>
              <a:t>Click to edit Master title style</a:t>
            </a:r>
            <a:endParaRPr lang="en-US" dirty="0"/>
          </a:p>
        </p:txBody>
      </p:sp>
      <p:sp>
        <p:nvSpPr>
          <p:cNvPr id="7" name="Rectangle 6">
            <a:extLst>
              <a:ext uri="{FF2B5EF4-FFF2-40B4-BE49-F238E27FC236}">
                <a16:creationId xmlns:a16="http://schemas.microsoft.com/office/drawing/2014/main" id="{92770386-F95F-461A-72F1-871066C9B939}"/>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3D9761C-B841-0BFC-50E3-32FA1F43FA79}"/>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62C4FA01-299B-BC8D-9C36-8E7D368F7794}"/>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2A409412-CFCD-F3FF-71D8-427A4908DB6F}"/>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3073726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19B4A-B8B6-989A-D46E-007108FA7F85}"/>
              </a:ext>
            </a:extLst>
          </p:cNvPr>
          <p:cNvSpPr>
            <a:spLocks noGrp="1"/>
          </p:cNvSpPr>
          <p:nvPr>
            <p:ph type="title"/>
          </p:nvPr>
        </p:nvSpPr>
        <p:spPr>
          <a:xfrm>
            <a:off x="839788" y="365125"/>
            <a:ext cx="10515600" cy="82391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68267ED3-C392-EC61-3599-169B8475B942}"/>
              </a:ext>
            </a:extLst>
          </p:cNvPr>
          <p:cNvSpPr>
            <a:spLocks noGrp="1"/>
          </p:cNvSpPr>
          <p:nvPr>
            <p:ph type="body" idx="1"/>
          </p:nvPr>
        </p:nvSpPr>
        <p:spPr>
          <a:xfrm>
            <a:off x="838200" y="1473345"/>
            <a:ext cx="5157787" cy="52171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2EC667D-414C-9FC8-B69F-22627A5DD04A}"/>
              </a:ext>
            </a:extLst>
          </p:cNvPr>
          <p:cNvSpPr>
            <a:spLocks noGrp="1"/>
          </p:cNvSpPr>
          <p:nvPr>
            <p:ph sz="half" idx="2" hasCustomPrompt="1"/>
          </p:nvPr>
        </p:nvSpPr>
        <p:spPr>
          <a:xfrm>
            <a:off x="838200" y="2111433"/>
            <a:ext cx="5157787" cy="4031672"/>
          </a:xfrm>
          <a:prstGeom prst="rect">
            <a:avLst/>
          </a:prstGeom>
        </p:spPr>
        <p:txBody>
          <a:bodyPr/>
          <a:lstStyle>
            <a:lvl1pPr>
              <a:defRPr/>
            </a:lvl1pPr>
            <a:lvl2pPr marL="685800" indent="-228600">
              <a:buClr>
                <a:srgbClr val="109648"/>
              </a:buClr>
              <a:buFont typeface="Wingdings" panose="05000000000000000000" pitchFamily="2" charset="2"/>
              <a:buChar char="§"/>
              <a:defRPr/>
            </a:lvl2pPr>
            <a:lvl3pPr marL="1143000" indent="-228600">
              <a:buClr>
                <a:srgbClr val="109648"/>
              </a:buClr>
              <a:buFont typeface="Arial" panose="020B0604020202020204" pitchFamily="34" charset="0"/>
              <a:buChar char="‒"/>
              <a:defRPr/>
            </a:lvl3pPr>
            <a:lvl4pPr>
              <a:buClr>
                <a:srgbClr val="109648"/>
              </a:buClr>
              <a:defRPr/>
            </a:lvl4pPr>
            <a:lvl5pPr marL="2057400" indent="-228600">
              <a:buClr>
                <a:srgbClr val="109648"/>
              </a:buClr>
              <a:buFont typeface="Arial" panose="020B0604020202020204" pitchFamily="34" charset="0"/>
              <a:buChar char="‒"/>
              <a:defRPr/>
            </a:lvl5pPr>
            <a:lvl6pPr marL="2514600" indent="-228600">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a:p>
            <a:pPr lvl="5"/>
            <a:endParaRPr lang="en-US" dirty="0"/>
          </a:p>
        </p:txBody>
      </p:sp>
      <p:sp>
        <p:nvSpPr>
          <p:cNvPr id="5" name="Text Placeholder 4">
            <a:extLst>
              <a:ext uri="{FF2B5EF4-FFF2-40B4-BE49-F238E27FC236}">
                <a16:creationId xmlns:a16="http://schemas.microsoft.com/office/drawing/2014/main" id="{9D65D03D-24B7-A316-A2BC-01AE2BD2690D}"/>
              </a:ext>
            </a:extLst>
          </p:cNvPr>
          <p:cNvSpPr>
            <a:spLocks noGrp="1"/>
          </p:cNvSpPr>
          <p:nvPr>
            <p:ph type="body" sz="quarter" idx="3"/>
          </p:nvPr>
        </p:nvSpPr>
        <p:spPr>
          <a:xfrm>
            <a:off x="6170612" y="1473345"/>
            <a:ext cx="5183188" cy="52171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3">
            <a:extLst>
              <a:ext uri="{FF2B5EF4-FFF2-40B4-BE49-F238E27FC236}">
                <a16:creationId xmlns:a16="http://schemas.microsoft.com/office/drawing/2014/main" id="{01F6D531-FBC4-462D-E18C-EAD2B50B49F2}"/>
              </a:ext>
            </a:extLst>
          </p:cNvPr>
          <p:cNvSpPr>
            <a:spLocks noGrp="1"/>
          </p:cNvSpPr>
          <p:nvPr>
            <p:ph sz="half" idx="13" hasCustomPrompt="1"/>
          </p:nvPr>
        </p:nvSpPr>
        <p:spPr>
          <a:xfrm>
            <a:off x="6170612" y="2111433"/>
            <a:ext cx="5157787" cy="4031672"/>
          </a:xfrm>
          <a:prstGeom prst="rect">
            <a:avLst/>
          </a:prstGeom>
        </p:spPr>
        <p:txBody>
          <a:bodyPr/>
          <a:lstStyle>
            <a:lvl1pPr>
              <a:defRPr/>
            </a:lvl1pPr>
            <a:lvl2pPr marL="685800" indent="-228600">
              <a:buClr>
                <a:srgbClr val="109648"/>
              </a:buClr>
              <a:buFont typeface="Wingdings" panose="05000000000000000000" pitchFamily="2" charset="2"/>
              <a:buChar char="§"/>
              <a:defRPr/>
            </a:lvl2pPr>
            <a:lvl3pPr marL="1143000" indent="-228600">
              <a:buClr>
                <a:srgbClr val="109648"/>
              </a:buClr>
              <a:buFont typeface="Arial" panose="020B0604020202020204" pitchFamily="34" charset="0"/>
              <a:buChar char="‒"/>
              <a:defRPr/>
            </a:lvl3pPr>
            <a:lvl4pPr>
              <a:buClr>
                <a:srgbClr val="109648"/>
              </a:buClr>
              <a:defRPr/>
            </a:lvl4pPr>
            <a:lvl5pPr marL="2057400" indent="-228600">
              <a:buClr>
                <a:srgbClr val="109648"/>
              </a:buClr>
              <a:buFont typeface="Arial" panose="020B0604020202020204" pitchFamily="34" charset="0"/>
              <a:buChar char="‒"/>
              <a:defRPr/>
            </a:lvl5pPr>
            <a:lvl6pPr marL="2514600" indent="-228600">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a:p>
            <a:pPr lvl="5"/>
            <a:endParaRPr lang="en-US" dirty="0"/>
          </a:p>
        </p:txBody>
      </p:sp>
      <p:sp>
        <p:nvSpPr>
          <p:cNvPr id="11" name="Rectangle 10">
            <a:extLst>
              <a:ext uri="{FF2B5EF4-FFF2-40B4-BE49-F238E27FC236}">
                <a16:creationId xmlns:a16="http://schemas.microsoft.com/office/drawing/2014/main" id="{17F10DB2-E88B-7B35-F4F7-EBA7E7D5FB6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3EEFBFF7-FE76-582A-10D0-3700E8E83E71}"/>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DB10DA3A-09FB-5DC5-032F-1B5BB3F8FAAA}"/>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8" name="Picture 7">
            <a:extLst>
              <a:ext uri="{FF2B5EF4-FFF2-40B4-BE49-F238E27FC236}">
                <a16:creationId xmlns:a16="http://schemas.microsoft.com/office/drawing/2014/main" id="{E0D36ABF-CD83-3C0F-E472-5FE0F4038B15}"/>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3138352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References">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sz="2400"/>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0"/>
            <a:r>
              <a:rPr lang="en-US" dirty="0"/>
              <a:t>Level 0</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hasCustomPrompt="1"/>
          </p:nvPr>
        </p:nvSpPr>
        <p:spPr>
          <a:xfrm>
            <a:off x="838200" y="457200"/>
            <a:ext cx="10515600" cy="800100"/>
          </a:xfrm>
          <a:prstGeom prst="rect">
            <a:avLst/>
          </a:prstGeom>
        </p:spPr>
        <p:txBody>
          <a:bodyPr/>
          <a:lstStyle/>
          <a:p>
            <a:r>
              <a:rPr lang="en-US" dirty="0"/>
              <a:t>References</a:t>
            </a:r>
          </a:p>
        </p:txBody>
      </p:sp>
      <p:sp>
        <p:nvSpPr>
          <p:cNvPr id="2" name="Rectangle 1">
            <a:extLst>
              <a:ext uri="{FF2B5EF4-FFF2-40B4-BE49-F238E27FC236}">
                <a16:creationId xmlns:a16="http://schemas.microsoft.com/office/drawing/2014/main" id="{21B2EC1A-26AC-AC4C-556E-39528BD4A073}"/>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55E78E6E-72AF-13CB-576C-7501F4F9058D}"/>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2F2B32D3-D914-C12F-4126-229E831D19B8}"/>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F66EE439-A0E7-D2FF-0910-46428FDA84EE}"/>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96704840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8C36BF7-72A3-3A95-B253-F12F3664393E}"/>
              </a:ext>
            </a:extLst>
          </p:cNvPr>
          <p:cNvSpPr>
            <a:spLocks noGrp="1"/>
          </p:cNvSpPr>
          <p:nvPr>
            <p:ph type="dt" sz="half" idx="10"/>
          </p:nvPr>
        </p:nvSpPr>
        <p:spPr>
          <a:xfrm>
            <a:off x="838200" y="6356350"/>
            <a:ext cx="2743200" cy="365125"/>
          </a:xfrm>
          <a:prstGeom prst="rect">
            <a:avLst/>
          </a:prstGeom>
        </p:spPr>
        <p:txBody>
          <a:bodyPr/>
          <a:lstStyle/>
          <a:p>
            <a:fld id="{CA41CCC5-F48C-414A-BDD1-7F9B65BCB7CA}" type="datetimeFigureOut">
              <a:rPr lang="en-US" smtClean="0"/>
              <a:t>1/22/2026</a:t>
            </a:fld>
            <a:endParaRPr lang="en-US"/>
          </a:p>
        </p:txBody>
      </p:sp>
      <p:sp>
        <p:nvSpPr>
          <p:cNvPr id="3" name="Footer Placeholder 2">
            <a:extLst>
              <a:ext uri="{FF2B5EF4-FFF2-40B4-BE49-F238E27FC236}">
                <a16:creationId xmlns:a16="http://schemas.microsoft.com/office/drawing/2014/main" id="{AA937483-9282-4A70-F92D-1D1CFFE29AF5}"/>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59FB5E6D-5BAD-CC9B-69C9-9CBB45045729}"/>
              </a:ext>
            </a:extLst>
          </p:cNvPr>
          <p:cNvSpPr>
            <a:spLocks noGrp="1"/>
          </p:cNvSpPr>
          <p:nvPr>
            <p:ph type="sldNum" sz="quarter" idx="12"/>
          </p:nvPr>
        </p:nvSpPr>
        <p:spPr>
          <a:xfrm>
            <a:off x="8610600" y="6356350"/>
            <a:ext cx="2743200" cy="365125"/>
          </a:xfrm>
          <a:prstGeom prst="rect">
            <a:avLst/>
          </a:prstGeom>
        </p:spPr>
        <p:txBody>
          <a:bodyPr/>
          <a:lstStyle/>
          <a:p>
            <a:fld id="{CA50EE77-C776-4B3E-B53D-4F93E697A00B}" type="slidenum">
              <a:rPr lang="en-US" smtClean="0"/>
              <a:t>‹#›</a:t>
            </a:fld>
            <a:endParaRPr lang="en-US"/>
          </a:p>
        </p:txBody>
      </p:sp>
      <p:sp>
        <p:nvSpPr>
          <p:cNvPr id="5" name="Rectangle 4">
            <a:extLst>
              <a:ext uri="{FF2B5EF4-FFF2-40B4-BE49-F238E27FC236}">
                <a16:creationId xmlns:a16="http://schemas.microsoft.com/office/drawing/2014/main" id="{01833508-4B97-19F9-5654-F86BA0A7271A}"/>
              </a:ext>
            </a:extLst>
          </p:cNvPr>
          <p:cNvSpPr/>
          <p:nvPr/>
        </p:nvSpPr>
        <p:spPr>
          <a:xfrm>
            <a:off x="0" y="0"/>
            <a:ext cx="12192000" cy="6858000"/>
          </a:xfrm>
          <a:prstGeom prst="rect">
            <a:avLst/>
          </a:prstGeom>
          <a:solidFill>
            <a:srgbClr val="1096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180A74EA-FF24-D258-AA73-6CB93340F63C}"/>
              </a:ext>
            </a:extLst>
          </p:cNvPr>
          <p:cNvSpPr/>
          <p:nvPr/>
        </p:nvSpPr>
        <p:spPr>
          <a:xfrm>
            <a:off x="9540691" y="6196031"/>
            <a:ext cx="2651760" cy="7315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E7317499-96E7-3335-CB25-D67CC5E5DC0D}"/>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8" name="Picture 7">
            <a:extLst>
              <a:ext uri="{FF2B5EF4-FFF2-40B4-BE49-F238E27FC236}">
                <a16:creationId xmlns:a16="http://schemas.microsoft.com/office/drawing/2014/main" id="{4A26A8E7-12C8-E575-B4A7-1418AB17ED3C}"/>
              </a:ext>
            </a:extLst>
          </p:cNvPr>
          <p:cNvPicPr>
            <a:picLocks noChangeAspect="1"/>
          </p:cNvPicPr>
          <p:nvPr/>
        </p:nvPicPr>
        <p:blipFill>
          <a:blip r:embed="rId3"/>
          <a:stretch>
            <a:fillRect/>
          </a:stretch>
        </p:blipFill>
        <p:spPr>
          <a:xfrm>
            <a:off x="11057248" y="6241802"/>
            <a:ext cx="938147" cy="594360"/>
          </a:xfrm>
          <a:prstGeom prst="rect">
            <a:avLst/>
          </a:prstGeom>
        </p:spPr>
      </p:pic>
      <p:sp>
        <p:nvSpPr>
          <p:cNvPr id="9" name="Text Box 2058">
            <a:extLst>
              <a:ext uri="{FF2B5EF4-FFF2-40B4-BE49-F238E27FC236}">
                <a16:creationId xmlns:a16="http://schemas.microsoft.com/office/drawing/2014/main" id="{5F7D9B43-4291-7C17-71A7-A9F93B823907}"/>
              </a:ext>
            </a:extLst>
          </p:cNvPr>
          <p:cNvSpPr txBox="1">
            <a:spLocks noChangeArrowheads="1"/>
          </p:cNvSpPr>
          <p:nvPr userDrawn="1"/>
        </p:nvSpPr>
        <p:spPr bwMode="auto">
          <a:xfrm>
            <a:off x="0" y="6400800"/>
            <a:ext cx="508000" cy="307777"/>
          </a:xfrm>
          <a:prstGeom prst="rect">
            <a:avLst/>
          </a:prstGeom>
          <a:noFill/>
          <a:ln>
            <a:noFill/>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defRPr/>
            </a:pPr>
            <a:fld id="{A01A6CEF-DD6F-4006-AE48-DEA2CB5B0189}" type="slidenum">
              <a:rPr lang="en-US" altLang="en-US" sz="1400" smtClean="0">
                <a:latin typeface="Franklin Gothic Medium Cond" panose="020B0606030402020204" pitchFamily="34" charset="0"/>
                <a:cs typeface="Times New Roman" panose="02020603050405020304" pitchFamily="18" charset="0"/>
              </a:rPr>
              <a:pPr algn="ctr" eaLnBrk="1" hangingPunct="1">
                <a:spcBef>
                  <a:spcPct val="50000"/>
                </a:spcBef>
                <a:defRPr/>
              </a:pPr>
              <a:t>‹#›</a:t>
            </a:fld>
            <a:endParaRPr lang="en-US" altLang="en-US" sz="1400">
              <a:latin typeface="Franklin Gothic Medium Cond" panose="020B0606030402020204" pitchFamily="34" charset="0"/>
              <a:cs typeface="Times New Roman" panose="02020603050405020304" pitchFamily="18" charset="0"/>
            </a:endParaRPr>
          </a:p>
        </p:txBody>
      </p:sp>
      <p:sp>
        <p:nvSpPr>
          <p:cNvPr id="10" name="Text Box 2070">
            <a:extLst>
              <a:ext uri="{FF2B5EF4-FFF2-40B4-BE49-F238E27FC236}">
                <a16:creationId xmlns:a16="http://schemas.microsoft.com/office/drawing/2014/main" id="{0609B1C3-CCA7-1B5F-37A8-042AB2B9C073}"/>
              </a:ext>
            </a:extLst>
          </p:cNvPr>
          <p:cNvSpPr txBox="1">
            <a:spLocks noChangeArrowheads="1"/>
          </p:cNvSpPr>
          <p:nvPr userDrawn="1"/>
        </p:nvSpPr>
        <p:spPr bwMode="auto">
          <a:xfrm>
            <a:off x="304800" y="6248400"/>
            <a:ext cx="4876800" cy="457200"/>
          </a:xfrm>
          <a:prstGeom prst="rect">
            <a:avLst/>
          </a:prstGeom>
          <a:noFill/>
          <a:ln>
            <a:noFill/>
          </a:ln>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spcBef>
                <a:spcPct val="50000"/>
              </a:spcBef>
              <a:defRPr/>
            </a:pPr>
            <a:r>
              <a:rPr lang="en-US" sz="2400">
                <a:solidFill>
                  <a:schemeClr val="bg1"/>
                </a:solidFill>
                <a:latin typeface="Franklin Gothic Medium" pitchFamily="34" charset="0"/>
              </a:rPr>
              <a:t>Epidemiologic Bias</a:t>
            </a:r>
          </a:p>
        </p:txBody>
      </p:sp>
      <p:sp>
        <p:nvSpPr>
          <p:cNvPr id="11" name="Rectangle 10">
            <a:extLst>
              <a:ext uri="{FF2B5EF4-FFF2-40B4-BE49-F238E27FC236}">
                <a16:creationId xmlns:a16="http://schemas.microsoft.com/office/drawing/2014/main" id="{1B433659-2D5F-96C9-0A67-4D65FE97B2E6}"/>
              </a:ext>
            </a:extLst>
          </p:cNvPr>
          <p:cNvSpPr/>
          <p:nvPr userDrawn="1"/>
        </p:nvSpPr>
        <p:spPr>
          <a:xfrm>
            <a:off x="0" y="6705601"/>
            <a:ext cx="11226800" cy="136525"/>
          </a:xfrm>
          <a:prstGeom prst="rect">
            <a:avLst/>
          </a:prstGeom>
          <a:solidFill>
            <a:srgbClr val="00953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15073702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F563C3A-6C07-DF13-2F88-3EB1DF7784C8}"/>
              </a:ext>
            </a:extLst>
          </p:cNvPr>
          <p:cNvSpPr/>
          <p:nvPr/>
        </p:nvSpPr>
        <p:spPr>
          <a:xfrm>
            <a:off x="0" y="0"/>
            <a:ext cx="12192000" cy="6356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D701D2E6-8E45-127C-9D69-66B4258EC3A5}"/>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34BC32A3-A65C-DA8F-ABD4-BC975F9F471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678FBEA7-8B93-2797-9DE5-88EBDE4EFA46}"/>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69181AE0-03F4-F621-D748-0E02EE1D9A94}"/>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97417438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Custom Layout 1 w/ Reference Box">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2" name="Text Placeholder 3">
            <a:extLst>
              <a:ext uri="{FF2B5EF4-FFF2-40B4-BE49-F238E27FC236}">
                <a16:creationId xmlns:a16="http://schemas.microsoft.com/office/drawing/2014/main" id="{84F70607-85CE-FE58-E529-70AA7F84EDF8}"/>
              </a:ext>
            </a:extLst>
          </p:cNvPr>
          <p:cNvSpPr>
            <a:spLocks noGrp="1"/>
          </p:cNvSpPr>
          <p:nvPr>
            <p:ph type="body" sz="quarter" idx="16" hasCustomPrompt="1"/>
          </p:nvPr>
        </p:nvSpPr>
        <p:spPr>
          <a:xfrm>
            <a:off x="6096000" y="6510232"/>
            <a:ext cx="4772594" cy="211243"/>
          </a:xfrm>
          <a:prstGeom prst="rect">
            <a:avLst/>
          </a:prstGeom>
        </p:spPr>
        <p:txBody>
          <a:bodyPr/>
          <a:lstStyle>
            <a:lvl1pPr marL="0" indent="0" algn="r">
              <a:buNone/>
              <a:defRPr sz="1200" b="0"/>
            </a:lvl1pPr>
          </a:lstStyle>
          <a:p>
            <a:pPr lvl="0"/>
            <a:r>
              <a:rPr lang="en-US" dirty="0"/>
              <a:t>Reference</a:t>
            </a:r>
          </a:p>
        </p:txBody>
      </p:sp>
    </p:spTree>
    <p:extLst>
      <p:ext uri="{BB962C8B-B14F-4D97-AF65-F5344CB8AC3E}">
        <p14:creationId xmlns:p14="http://schemas.microsoft.com/office/powerpoint/2010/main" val="3042614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Title Slide 2 Portugues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BCBA0E3-8F12-DE02-7156-ADAF19303223}"/>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46250B61-CA87-D44C-E6B5-186384B3458D}"/>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AF7597B-B4C3-7115-0885-E06823DFB06C}"/>
              </a:ext>
            </a:extLst>
          </p:cNvPr>
          <p:cNvCxnSpPr/>
          <p:nvPr/>
        </p:nvCxnSpPr>
        <p:spPr>
          <a:xfrm>
            <a:off x="436228" y="5941994"/>
            <a:ext cx="11150779"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8996AA8A-C5F1-70B6-7FC7-86027380F1F1}"/>
              </a:ext>
            </a:extLst>
          </p:cNvPr>
          <p:cNvSpPr txBox="1"/>
          <p:nvPr/>
        </p:nvSpPr>
        <p:spPr>
          <a:xfrm>
            <a:off x="9525001" y="6151452"/>
            <a:ext cx="2057400" cy="461665"/>
          </a:xfrm>
          <a:prstGeom prst="rect">
            <a:avLst/>
          </a:prstGeom>
          <a:noFill/>
        </p:spPr>
        <p:txBody>
          <a:bodyPr wrap="square" rtlCol="0">
            <a:spAutoFit/>
          </a:bodyPr>
          <a:lstStyle/>
          <a:p>
            <a:pPr algn="r"/>
            <a:r>
              <a:rPr lang="en-US" sz="2400" dirty="0"/>
              <a:t>Version 3.0</a:t>
            </a:r>
          </a:p>
        </p:txBody>
      </p:sp>
      <p:pic>
        <p:nvPicPr>
          <p:cNvPr id="2" name="Picture 9">
            <a:extLst>
              <a:ext uri="{FF2B5EF4-FFF2-40B4-BE49-F238E27FC236}">
                <a16:creationId xmlns:a16="http://schemas.microsoft.com/office/drawing/2014/main" id="{E0708393-B392-61EE-F300-24A516E553C8}"/>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a:extLst>
              <a:ext uri="{FF2B5EF4-FFF2-40B4-BE49-F238E27FC236}">
                <a16:creationId xmlns:a16="http://schemas.microsoft.com/office/drawing/2014/main" id="{B1D25929-50BD-729F-8087-0BB3443D81F6}"/>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C8E0E470-0C04-CD4C-666A-67502DF04E7C}"/>
              </a:ext>
            </a:extLst>
          </p:cNvPr>
          <p:cNvSpPr txBox="1"/>
          <p:nvPr/>
        </p:nvSpPr>
        <p:spPr>
          <a:xfrm>
            <a:off x="518160" y="3814636"/>
            <a:ext cx="7038580"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pt-BR" sz="3600" i="1" dirty="0">
                <a:solidFill>
                  <a:srgbClr val="109648"/>
                </a:solidFill>
                <a:latin typeface="+mj-lt"/>
              </a:rPr>
              <a:t>Abordagem Uma Só Saúde</a:t>
            </a:r>
            <a:endParaRPr lang="pt-BR" sz="3600" dirty="0">
              <a:solidFill>
                <a:srgbClr val="109648"/>
              </a:solidFill>
              <a:latin typeface="+mj-l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3600" b="0" i="1" u="none" strike="noStrike" kern="1200" cap="none" spc="0" normalizeH="0" baseline="0" noProof="0" dirty="0">
              <a:ln>
                <a:noFill/>
              </a:ln>
              <a:solidFill>
                <a:srgbClr val="109648"/>
              </a:solidFill>
              <a:effectLst/>
              <a:uLnTx/>
              <a:uFillTx/>
              <a:latin typeface="Franklin Gothic Medium" panose="020B0603020102020204" pitchFamily="34" charset="0"/>
              <a:ea typeface="+mn-ea"/>
              <a:cs typeface="+mn-cs"/>
            </a:endParaRPr>
          </a:p>
        </p:txBody>
      </p:sp>
      <p:sp>
        <p:nvSpPr>
          <p:cNvPr id="13" name="Text Placeholder 12">
            <a:extLst>
              <a:ext uri="{FF2B5EF4-FFF2-40B4-BE49-F238E27FC236}">
                <a16:creationId xmlns:a16="http://schemas.microsoft.com/office/drawing/2014/main" id="{E87B50E4-BB88-E53A-B429-2E2B9E6C2786}"/>
              </a:ext>
            </a:extLst>
          </p:cNvPr>
          <p:cNvSpPr>
            <a:spLocks noGrp="1"/>
          </p:cNvSpPr>
          <p:nvPr>
            <p:ph type="body" sz="quarter" idx="17" hasCustomPrompt="1"/>
          </p:nvPr>
        </p:nvSpPr>
        <p:spPr>
          <a:xfrm>
            <a:off x="518160" y="2110490"/>
            <a:ext cx="7607300" cy="1588535"/>
          </a:xfrm>
          <a:prstGeom prst="rect">
            <a:avLst/>
          </a:prstGeom>
        </p:spPr>
        <p:txBody>
          <a:bodyPr/>
          <a:lstStyle>
            <a:lvl1pPr marL="0" indent="0">
              <a:buNone/>
              <a:defRPr sz="5400">
                <a:latin typeface="+mj-lt"/>
              </a:defRPr>
            </a:lvl1pPr>
          </a:lstStyle>
          <a:p>
            <a:pPr lvl="0"/>
            <a:r>
              <a:rPr lang="en-US" dirty="0"/>
              <a:t>Title</a:t>
            </a:r>
          </a:p>
        </p:txBody>
      </p:sp>
      <p:sp>
        <p:nvSpPr>
          <p:cNvPr id="14" name="Text Placeholder 3">
            <a:extLst>
              <a:ext uri="{FF2B5EF4-FFF2-40B4-BE49-F238E27FC236}">
                <a16:creationId xmlns:a16="http://schemas.microsoft.com/office/drawing/2014/main" id="{0A4CD0BD-F2A5-9DCC-DF01-52B7349057C5}"/>
              </a:ext>
            </a:extLst>
          </p:cNvPr>
          <p:cNvSpPr>
            <a:spLocks noGrp="1"/>
          </p:cNvSpPr>
          <p:nvPr>
            <p:ph type="body" sz="quarter" idx="16" hasCustomPrompt="1"/>
          </p:nvPr>
        </p:nvSpPr>
        <p:spPr>
          <a:xfrm>
            <a:off x="521601" y="4953232"/>
            <a:ext cx="2974848" cy="521208"/>
          </a:xfrm>
          <a:prstGeom prst="rect">
            <a:avLst/>
          </a:prstGeom>
        </p:spPr>
        <p:txBody>
          <a:bodyPr anchor="b"/>
          <a:lstStyle>
            <a:lvl1pPr marL="0" indent="0" algn="l">
              <a:buNone/>
              <a:defRPr b="1"/>
            </a:lvl1pPr>
          </a:lstStyle>
          <a:p>
            <a:pPr lvl="0"/>
            <a:r>
              <a:rPr lang="en-US" dirty="0" err="1"/>
              <a:t>Oficina</a:t>
            </a:r>
            <a:r>
              <a:rPr lang="en-US" dirty="0"/>
              <a:t> #</a:t>
            </a:r>
          </a:p>
        </p:txBody>
      </p:sp>
      <p:pic>
        <p:nvPicPr>
          <p:cNvPr id="9" name="Picture 8">
            <a:extLst>
              <a:ext uri="{FF2B5EF4-FFF2-40B4-BE49-F238E27FC236}">
                <a16:creationId xmlns:a16="http://schemas.microsoft.com/office/drawing/2014/main" id="{1029E049-DE89-B63F-B8F6-6A84D539278C}"/>
              </a:ext>
            </a:extLst>
          </p:cNvPr>
          <p:cNvPicPr>
            <a:picLocks noChangeAspect="1"/>
          </p:cNvPicPr>
          <p:nvPr/>
        </p:nvPicPr>
        <p:blipFill>
          <a:blip r:embed="rId3"/>
          <a:stretch>
            <a:fillRect/>
          </a:stretch>
        </p:blipFill>
        <p:spPr>
          <a:xfrm>
            <a:off x="10230534" y="279657"/>
            <a:ext cx="1443306" cy="914400"/>
          </a:xfrm>
          <a:prstGeom prst="rect">
            <a:avLst/>
          </a:prstGeom>
        </p:spPr>
      </p:pic>
      <p:pic>
        <p:nvPicPr>
          <p:cNvPr id="15" name="Picture 14">
            <a:extLst>
              <a:ext uri="{FF2B5EF4-FFF2-40B4-BE49-F238E27FC236}">
                <a16:creationId xmlns:a16="http://schemas.microsoft.com/office/drawing/2014/main" id="{5B8725D3-C7D0-0F7C-BF19-27163F73E385}"/>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518160" y="279657"/>
            <a:ext cx="1920240" cy="886664"/>
          </a:xfrm>
          <a:prstGeom prst="rect">
            <a:avLst/>
          </a:prstGeom>
        </p:spPr>
      </p:pic>
    </p:spTree>
    <p:extLst>
      <p:ext uri="{BB962C8B-B14F-4D97-AF65-F5344CB8AC3E}">
        <p14:creationId xmlns:p14="http://schemas.microsoft.com/office/powerpoint/2010/main" val="12054780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2_Custom Layout 1">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p>
        </p:txBody>
      </p:sp>
      <p:sp>
        <p:nvSpPr>
          <p:cNvPr id="2" name="Text Placeholder 3">
            <a:extLst>
              <a:ext uri="{FF2B5EF4-FFF2-40B4-BE49-F238E27FC236}">
                <a16:creationId xmlns:a16="http://schemas.microsoft.com/office/drawing/2014/main" id="{84F70607-85CE-FE58-E529-70AA7F84EDF8}"/>
              </a:ext>
            </a:extLst>
          </p:cNvPr>
          <p:cNvSpPr>
            <a:spLocks noGrp="1"/>
          </p:cNvSpPr>
          <p:nvPr>
            <p:ph type="body" sz="quarter" idx="16" hasCustomPrompt="1"/>
          </p:nvPr>
        </p:nvSpPr>
        <p:spPr>
          <a:xfrm>
            <a:off x="6096000" y="6510232"/>
            <a:ext cx="4772594" cy="211243"/>
          </a:xfrm>
          <a:prstGeom prst="rect">
            <a:avLst/>
          </a:prstGeom>
        </p:spPr>
        <p:txBody>
          <a:bodyPr/>
          <a:lstStyle>
            <a:lvl1pPr marL="0" indent="0" algn="r">
              <a:buNone/>
              <a:defRPr sz="1200" b="0"/>
            </a:lvl1pPr>
          </a:lstStyle>
          <a:p>
            <a:pPr lvl="0"/>
            <a:r>
              <a:rPr lang="en-US"/>
              <a:t>Reference</a:t>
            </a:r>
          </a:p>
        </p:txBody>
      </p:sp>
    </p:spTree>
    <p:extLst>
      <p:ext uri="{BB962C8B-B14F-4D97-AF65-F5344CB8AC3E}">
        <p14:creationId xmlns:p14="http://schemas.microsoft.com/office/powerpoint/2010/main" val="245651580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1_Activit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hasCustomPrompt="1"/>
          </p:nvPr>
        </p:nvSpPr>
        <p:spPr>
          <a:xfrm>
            <a:off x="838200" y="457200"/>
            <a:ext cx="9752215" cy="800100"/>
          </a:xfrm>
          <a:prstGeom prst="rect">
            <a:avLst/>
          </a:prstGeom>
        </p:spPr>
        <p:txBody>
          <a:bodyPr/>
          <a:lstStyle>
            <a:lvl1pPr>
              <a:defRPr/>
            </a:lvl1pPr>
          </a:lstStyle>
          <a:p>
            <a:r>
              <a:rPr lang="en-US"/>
              <a:t>Exercise X.XX</a:t>
            </a:r>
          </a:p>
        </p:txBody>
      </p:sp>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7BC5F78B-F129-F09F-12E9-7055CEFAB7A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F791BF66-13A8-BA66-0F31-11493DE6241F}"/>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0958222" y="6330789"/>
            <a:ext cx="1136199" cy="505373"/>
          </a:xfrm>
          <a:prstGeom prst="rect">
            <a:avLst/>
          </a:prstGeom>
        </p:spPr>
      </p:pic>
      <p:sp>
        <p:nvSpPr>
          <p:cNvPr id="4" name="Content Placeholder 3">
            <a:extLst>
              <a:ext uri="{FF2B5EF4-FFF2-40B4-BE49-F238E27FC236}">
                <a16:creationId xmlns:a16="http://schemas.microsoft.com/office/drawing/2014/main" id="{0750473E-64CE-71CB-DD07-24B4F16D2BFE}"/>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p:txBody>
      </p:sp>
    </p:spTree>
    <p:extLst>
      <p:ext uri="{BB962C8B-B14F-4D97-AF65-F5344CB8AC3E}">
        <p14:creationId xmlns:p14="http://schemas.microsoft.com/office/powerpoint/2010/main" val="182620052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cSld name="Title Only">
    <p:spTree>
      <p:nvGrpSpPr>
        <p:cNvPr id="1" name=""/>
        <p:cNvGrpSpPr/>
        <p:nvPr/>
      </p:nvGrpSpPr>
      <p:grpSpPr>
        <a:xfrm>
          <a:off x="0" y="0"/>
          <a:ext cx="0" cy="0"/>
          <a:chOff x="0" y="0"/>
          <a:chExt cx="0" cy="0"/>
        </a:xfrm>
      </p:grpSpPr>
      <p:sp>
        <p:nvSpPr>
          <p:cNvPr id="3" name="Text Box 2058"/>
          <p:cNvSpPr txBox="1">
            <a:spLocks noChangeArrowheads="1"/>
          </p:cNvSpPr>
          <p:nvPr/>
        </p:nvSpPr>
        <p:spPr bwMode="auto">
          <a:xfrm>
            <a:off x="0" y="6400800"/>
            <a:ext cx="508000" cy="304800"/>
          </a:xfrm>
          <a:prstGeom prst="rect">
            <a:avLst/>
          </a:prstGeom>
          <a:noFill/>
          <a:ln>
            <a:noFill/>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defRPr/>
            </a:pPr>
            <a:fld id="{2C7CEF8F-31C2-481E-A98D-355C0FD99D90}" type="slidenum">
              <a:rPr lang="en-US" altLang="en-US" sz="1400" smtClean="0">
                <a:latin typeface="Franklin Gothic Medium Cond" panose="020B0606030402020204" pitchFamily="34" charset="0"/>
                <a:cs typeface="Times New Roman" panose="02020603050405020304" pitchFamily="18" charset="0"/>
              </a:rPr>
              <a:pPr algn="ctr" eaLnBrk="1" hangingPunct="1">
                <a:spcBef>
                  <a:spcPct val="50000"/>
                </a:spcBef>
                <a:defRPr/>
              </a:pPr>
              <a:t>‹#›</a:t>
            </a:fld>
            <a:endParaRPr lang="en-US" altLang="en-US" sz="1400">
              <a:latin typeface="Franklin Gothic Medium Cond" panose="020B0606030402020204" pitchFamily="34" charset="0"/>
              <a:cs typeface="Times New Roman" panose="02020603050405020304" pitchFamily="18" charset="0"/>
            </a:endParaRPr>
          </a:p>
        </p:txBody>
      </p:sp>
      <p:sp>
        <p:nvSpPr>
          <p:cNvPr id="4" name="Text Box 2070"/>
          <p:cNvSpPr txBox="1">
            <a:spLocks noChangeArrowheads="1"/>
          </p:cNvSpPr>
          <p:nvPr/>
        </p:nvSpPr>
        <p:spPr bwMode="auto">
          <a:xfrm>
            <a:off x="304800" y="6248400"/>
            <a:ext cx="4876800" cy="457200"/>
          </a:xfrm>
          <a:prstGeom prst="rect">
            <a:avLst/>
          </a:prstGeom>
          <a:noFill/>
          <a:ln>
            <a:noFill/>
          </a:ln>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spcBef>
                <a:spcPct val="50000"/>
              </a:spcBef>
              <a:defRPr/>
            </a:pPr>
            <a:r>
              <a:rPr lang="en-US" sz="2400">
                <a:solidFill>
                  <a:schemeClr val="bg1"/>
                </a:solidFill>
                <a:latin typeface="Franklin Gothic Medium" pitchFamily="34" charset="0"/>
              </a:rPr>
              <a:t>Epidemiologic Bias</a:t>
            </a:r>
          </a:p>
        </p:txBody>
      </p:sp>
      <p:pic>
        <p:nvPicPr>
          <p:cNvPr id="5" name="Picture 1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226801" y="6108700"/>
            <a:ext cx="895351"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pic>
      <p:sp>
        <p:nvSpPr>
          <p:cNvPr id="6" name="Rectangle 5"/>
          <p:cNvSpPr/>
          <p:nvPr/>
        </p:nvSpPr>
        <p:spPr>
          <a:xfrm>
            <a:off x="0" y="6705601"/>
            <a:ext cx="11226800" cy="136525"/>
          </a:xfrm>
          <a:prstGeom prst="rect">
            <a:avLst/>
          </a:prstGeom>
          <a:solidFill>
            <a:srgbClr val="00953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cxnSp>
        <p:nvCxnSpPr>
          <p:cNvPr id="7" name="Straight Connector 6"/>
          <p:cNvCxnSpPr/>
          <p:nvPr/>
        </p:nvCxnSpPr>
        <p:spPr>
          <a:xfrm>
            <a:off x="548218" y="1314450"/>
            <a:ext cx="11095567" cy="0"/>
          </a:xfrm>
          <a:prstGeom prst="line">
            <a:avLst/>
          </a:prstGeom>
          <a:ln w="38100">
            <a:solidFill>
              <a:srgbClr val="0F9648"/>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548640" y="213360"/>
            <a:ext cx="11094720" cy="1005840"/>
          </a:xfrm>
        </p:spPr>
        <p:txBody>
          <a:bodyPr anchor="b"/>
          <a:lstStyle>
            <a:lvl1pPr algn="l">
              <a:lnSpc>
                <a:spcPct val="90000"/>
              </a:lnSpc>
              <a:defRPr b="0">
                <a:latin typeface="Franklin Gothic Medium" pitchFamily="34" charset="0"/>
              </a:defRPr>
            </a:lvl1pPr>
          </a:lstStyle>
          <a:p>
            <a:r>
              <a:rPr lang="en-US"/>
              <a:t>Click to edit Master title style</a:t>
            </a:r>
          </a:p>
        </p:txBody>
      </p:sp>
    </p:spTree>
    <p:extLst>
      <p:ext uri="{BB962C8B-B14F-4D97-AF65-F5344CB8AC3E}">
        <p14:creationId xmlns:p14="http://schemas.microsoft.com/office/powerpoint/2010/main" val="3869697097"/>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ustom Layout 1">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10" name="Rectangle 9">
            <a:extLst>
              <a:ext uri="{FF2B5EF4-FFF2-40B4-BE49-F238E27FC236}">
                <a16:creationId xmlns:a16="http://schemas.microsoft.com/office/drawing/2014/main" id="{A5A012C0-4146-57D0-F2EE-F33DF63A53C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021BEC2-3E62-8BE6-B836-8522EE537AF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543686C4-24F1-3BAA-1FD4-8CA36F6279A2}"/>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7B5E66C7-7E2D-D81F-DFA2-1921F4B71AE3}"/>
              </a:ext>
            </a:extLst>
          </p:cNvPr>
          <p:cNvPicPr>
            <a:picLocks noChangeAspect="1"/>
          </p:cNvPicPr>
          <p:nvPr/>
        </p:nvPicPr>
        <p:blipFill>
          <a:blip r:embed="rId3"/>
          <a:stretch>
            <a:fillRect/>
          </a:stretch>
        </p:blipFill>
        <p:spPr>
          <a:xfrm>
            <a:off x="11057248" y="6241802"/>
            <a:ext cx="938147" cy="594360"/>
          </a:xfrm>
          <a:prstGeom prst="rect">
            <a:avLst/>
          </a:prstGeom>
        </p:spPr>
      </p:pic>
      <p:pic>
        <p:nvPicPr>
          <p:cNvPr id="5" name="Picture 4">
            <a:extLst>
              <a:ext uri="{FF2B5EF4-FFF2-40B4-BE49-F238E27FC236}">
                <a16:creationId xmlns:a16="http://schemas.microsoft.com/office/drawing/2014/main" id="{DC55C56D-A3B6-0C2D-463D-07E6F0077D6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7994B30E-3192-35D4-A8DF-BCFE9E5DEE40}"/>
              </a:ext>
            </a:extLst>
          </p:cNvPr>
          <p:cNvPicPr>
            <a:picLocks noChangeAspect="1"/>
          </p:cNvPicPr>
          <p:nvPr userDrawn="1"/>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612438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ustom Layou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0"/>
            <a:ext cx="10515600" cy="1257300"/>
          </a:xfrm>
          <a:prstGeom prst="rect">
            <a:avLst/>
          </a:prstGeom>
        </p:spPr>
        <p:txBody>
          <a:bodyPr/>
          <a:lstStyle/>
          <a:p>
            <a:r>
              <a:rPr lang="en-US"/>
              <a:t>Click to edit Master title style</a:t>
            </a:r>
            <a:endParaRPr lang="en-US" dirty="0"/>
          </a:p>
        </p:txBody>
      </p:sp>
      <p:sp>
        <p:nvSpPr>
          <p:cNvPr id="7" name="Content Placeholder 3">
            <a:extLst>
              <a:ext uri="{FF2B5EF4-FFF2-40B4-BE49-F238E27FC236}">
                <a16:creationId xmlns:a16="http://schemas.microsoft.com/office/drawing/2014/main" id="{52989720-4EA0-0ABF-4B88-73F1B5D3232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9" name="Rectangle 8">
            <a:extLst>
              <a:ext uri="{FF2B5EF4-FFF2-40B4-BE49-F238E27FC236}">
                <a16:creationId xmlns:a16="http://schemas.microsoft.com/office/drawing/2014/main" id="{C2B9E2F4-D3AC-A449-86D8-F09A9F3D375F}"/>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8FFA21DF-0497-84CA-7B71-F8DCCAB6066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D738680D-53E4-2ED5-E587-27E737DD7419}"/>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650114D3-9FDA-8A2D-C38C-96A0F0C0121B}"/>
              </a:ext>
            </a:extLst>
          </p:cNvPr>
          <p:cNvPicPr>
            <a:picLocks noChangeAspect="1"/>
          </p:cNvPicPr>
          <p:nvPr/>
        </p:nvPicPr>
        <p:blipFill>
          <a:blip r:embed="rId3"/>
          <a:stretch>
            <a:fillRect/>
          </a:stretch>
        </p:blipFill>
        <p:spPr>
          <a:xfrm>
            <a:off x="11057248" y="6241802"/>
            <a:ext cx="938147" cy="594360"/>
          </a:xfrm>
          <a:prstGeom prst="rect">
            <a:avLst/>
          </a:prstGeom>
        </p:spPr>
      </p:pic>
      <p:pic>
        <p:nvPicPr>
          <p:cNvPr id="6" name="Picture 5">
            <a:extLst>
              <a:ext uri="{FF2B5EF4-FFF2-40B4-BE49-F238E27FC236}">
                <a16:creationId xmlns:a16="http://schemas.microsoft.com/office/drawing/2014/main" id="{3E4ED0B0-2564-F517-2685-4C1E44199D3E}"/>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8" name="Picture 7">
            <a:extLst>
              <a:ext uri="{FF2B5EF4-FFF2-40B4-BE49-F238E27FC236}">
                <a16:creationId xmlns:a16="http://schemas.microsoft.com/office/drawing/2014/main" id="{45AA914F-AB4F-D079-61EC-68678EF34975}"/>
              </a:ext>
            </a:extLst>
          </p:cNvPr>
          <p:cNvPicPr>
            <a:picLocks noChangeAspect="1"/>
          </p:cNvPicPr>
          <p:nvPr userDrawn="1"/>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4237617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Custom Layout 1">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10" name="Rectangle 9">
            <a:extLst>
              <a:ext uri="{FF2B5EF4-FFF2-40B4-BE49-F238E27FC236}">
                <a16:creationId xmlns:a16="http://schemas.microsoft.com/office/drawing/2014/main" id="{A5A012C0-4146-57D0-F2EE-F33DF63A53C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021BEC2-3E62-8BE6-B836-8522EE537AF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543686C4-24F1-3BAA-1FD4-8CA36F6279A2}"/>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7B5E66C7-7E2D-D81F-DFA2-1921F4B71AE3}"/>
              </a:ext>
            </a:extLst>
          </p:cNvPr>
          <p:cNvPicPr>
            <a:picLocks noChangeAspect="1"/>
          </p:cNvPicPr>
          <p:nvPr/>
        </p:nvPicPr>
        <p:blipFill>
          <a:blip r:embed="rId3"/>
          <a:stretch>
            <a:fillRect/>
          </a:stretch>
        </p:blipFill>
        <p:spPr>
          <a:xfrm>
            <a:off x="11057248" y="6241802"/>
            <a:ext cx="938147" cy="594360"/>
          </a:xfrm>
          <a:prstGeom prst="rect">
            <a:avLst/>
          </a:prstGeom>
        </p:spPr>
      </p:pic>
      <p:sp>
        <p:nvSpPr>
          <p:cNvPr id="5" name="Text Placeholder 3">
            <a:extLst>
              <a:ext uri="{FF2B5EF4-FFF2-40B4-BE49-F238E27FC236}">
                <a16:creationId xmlns:a16="http://schemas.microsoft.com/office/drawing/2014/main" id="{35E1334E-27DD-2790-DD80-9381F9A8A14C}"/>
              </a:ext>
            </a:extLst>
          </p:cNvPr>
          <p:cNvSpPr>
            <a:spLocks noGrp="1"/>
          </p:cNvSpPr>
          <p:nvPr>
            <p:ph type="body" sz="quarter" idx="16" hasCustomPrompt="1"/>
          </p:nvPr>
        </p:nvSpPr>
        <p:spPr>
          <a:xfrm>
            <a:off x="4765953" y="6510232"/>
            <a:ext cx="4772594" cy="211243"/>
          </a:xfrm>
          <a:prstGeom prst="rect">
            <a:avLst/>
          </a:prstGeom>
        </p:spPr>
        <p:txBody>
          <a:bodyPr/>
          <a:lstStyle>
            <a:lvl1pPr marL="0" indent="0" algn="r">
              <a:buNone/>
              <a:defRPr sz="1200" b="0"/>
            </a:lvl1pPr>
          </a:lstStyle>
          <a:p>
            <a:pPr lvl="0"/>
            <a:r>
              <a:rPr lang="en-US" dirty="0"/>
              <a:t>Reference</a:t>
            </a:r>
          </a:p>
        </p:txBody>
      </p:sp>
    </p:spTree>
    <p:extLst>
      <p:ext uri="{BB962C8B-B14F-4D97-AF65-F5344CB8AC3E}">
        <p14:creationId xmlns:p14="http://schemas.microsoft.com/office/powerpoint/2010/main" val="380561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ustom Layout 2 w/ Reference 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0"/>
            <a:ext cx="10515600" cy="1257300"/>
          </a:xfrm>
          <a:prstGeom prst="rect">
            <a:avLst/>
          </a:prstGeom>
        </p:spPr>
        <p:txBody>
          <a:bodyPr/>
          <a:lstStyle/>
          <a:p>
            <a:r>
              <a:rPr lang="en-US"/>
              <a:t>Click to edit Master title style</a:t>
            </a:r>
            <a:endParaRPr lang="en-US" dirty="0"/>
          </a:p>
        </p:txBody>
      </p:sp>
      <p:sp>
        <p:nvSpPr>
          <p:cNvPr id="7" name="Content Placeholder 3">
            <a:extLst>
              <a:ext uri="{FF2B5EF4-FFF2-40B4-BE49-F238E27FC236}">
                <a16:creationId xmlns:a16="http://schemas.microsoft.com/office/drawing/2014/main" id="{52989720-4EA0-0ABF-4B88-73F1B5D3232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9" name="Rectangle 8">
            <a:extLst>
              <a:ext uri="{FF2B5EF4-FFF2-40B4-BE49-F238E27FC236}">
                <a16:creationId xmlns:a16="http://schemas.microsoft.com/office/drawing/2014/main" id="{C2B9E2F4-D3AC-A449-86D8-F09A9F3D375F}"/>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3">
            <a:extLst>
              <a:ext uri="{FF2B5EF4-FFF2-40B4-BE49-F238E27FC236}">
                <a16:creationId xmlns:a16="http://schemas.microsoft.com/office/drawing/2014/main" id="{60DC5D29-8967-A3DA-AC9D-DD46AA10AA2F}"/>
              </a:ext>
            </a:extLst>
          </p:cNvPr>
          <p:cNvSpPr>
            <a:spLocks noGrp="1"/>
          </p:cNvSpPr>
          <p:nvPr>
            <p:ph type="body" sz="quarter" idx="16" hasCustomPrompt="1"/>
          </p:nvPr>
        </p:nvSpPr>
        <p:spPr>
          <a:xfrm>
            <a:off x="4765953" y="6510232"/>
            <a:ext cx="4772594" cy="211243"/>
          </a:xfrm>
          <a:prstGeom prst="rect">
            <a:avLst/>
          </a:prstGeom>
        </p:spPr>
        <p:txBody>
          <a:bodyPr/>
          <a:lstStyle>
            <a:lvl1pPr marL="0" indent="0" algn="r">
              <a:buNone/>
              <a:defRPr sz="1200" b="0"/>
            </a:lvl1pPr>
          </a:lstStyle>
          <a:p>
            <a:pPr lvl="0"/>
            <a:r>
              <a:rPr lang="en-US" dirty="0"/>
              <a:t>Reference</a:t>
            </a:r>
          </a:p>
        </p:txBody>
      </p:sp>
      <p:sp>
        <p:nvSpPr>
          <p:cNvPr id="3" name="Rectangle 2">
            <a:extLst>
              <a:ext uri="{FF2B5EF4-FFF2-40B4-BE49-F238E27FC236}">
                <a16:creationId xmlns:a16="http://schemas.microsoft.com/office/drawing/2014/main" id="{C5BB4E67-6010-D6C5-3C74-C87172FA7B23}"/>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F6117103-9F89-0FDF-E8A7-2B01562F82A0}"/>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C4983902-74ED-87F7-369B-B57637D47083}"/>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7631914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38A0263-8F01-A34A-CA1A-199C37225B7F}"/>
              </a:ext>
            </a:extLst>
          </p:cNvPr>
          <p:cNvSpPr txBox="1"/>
          <p:nvPr/>
        </p:nvSpPr>
        <p:spPr>
          <a:xfrm>
            <a:off x="838200" y="422510"/>
            <a:ext cx="6143624" cy="769441"/>
          </a:xfrm>
          <a:prstGeom prst="rect">
            <a:avLst/>
          </a:prstGeom>
          <a:noFill/>
        </p:spPr>
        <p:txBody>
          <a:bodyPr wrap="square">
            <a:spAutoFit/>
          </a:bodyPr>
          <a:lstStyle/>
          <a:p>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Course Icons </a:t>
            </a:r>
            <a:r>
              <a:rPr kumimoji="0" lang="en-US" sz="4400" b="0" i="0" u="none" strike="noStrike" kern="1200" cap="none" spc="0" normalizeH="0" baseline="0" noProof="0" dirty="0">
                <a:ln>
                  <a:noFill/>
                </a:ln>
                <a:solidFill>
                  <a:prstClr val="black"/>
                </a:solidFill>
                <a:effectLst/>
                <a:uLnTx/>
                <a:uFillTx/>
                <a:latin typeface="Franklin Gothic Medium"/>
                <a:ea typeface="+mj-ea"/>
                <a:cs typeface="+mj-cs"/>
              </a:rPr>
              <a:t>Key</a:t>
            </a:r>
            <a:endParaRPr lang="en-US" dirty="0"/>
          </a:p>
        </p:txBody>
      </p:sp>
      <p:sp>
        <p:nvSpPr>
          <p:cNvPr id="5" name="Rectangle 4">
            <a:extLst>
              <a:ext uri="{FF2B5EF4-FFF2-40B4-BE49-F238E27FC236}">
                <a16:creationId xmlns:a16="http://schemas.microsoft.com/office/drawing/2014/main" id="{EED550D9-A1A6-D2B6-52FF-3C612CDDD96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7" name="Google Shape;36;p14">
            <a:extLst>
              <a:ext uri="{FF2B5EF4-FFF2-40B4-BE49-F238E27FC236}">
                <a16:creationId xmlns:a16="http://schemas.microsoft.com/office/drawing/2014/main" id="{1B90ED4D-4DD1-FD4C-88A0-C837BE218894}"/>
              </a:ext>
            </a:extLst>
          </p:cNvPr>
          <p:cNvGraphicFramePr/>
          <p:nvPr>
            <p:extLst>
              <p:ext uri="{D42A27DB-BD31-4B8C-83A1-F6EECF244321}">
                <p14:modId xmlns:p14="http://schemas.microsoft.com/office/powerpoint/2010/main" val="869026918"/>
              </p:ext>
            </p:extLst>
          </p:nvPr>
        </p:nvGraphicFramePr>
        <p:xfrm>
          <a:off x="1505065" y="1917027"/>
          <a:ext cx="9181875" cy="4276738"/>
        </p:xfrm>
        <a:graphic>
          <a:graphicData uri="http://schemas.openxmlformats.org/drawingml/2006/table">
            <a:tbl>
              <a:tblPr firstRow="1" bandRow="1">
                <a:noFill/>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1">
                <a:tc>
                  <a:txBody>
                    <a:bodyPr/>
                    <a:lstStyle/>
                    <a:p>
                      <a:pPr marL="0" marR="0" lvl="0" indent="0" algn="ctr" rtl="0">
                        <a:spcBef>
                          <a:spcPts val="0"/>
                        </a:spcBef>
                        <a:spcAft>
                          <a:spcPts val="0"/>
                        </a:spcAft>
                        <a:buNone/>
                      </a:pPr>
                      <a:r>
                        <a:rPr lang="en-US" sz="2400" b="1" u="none" strike="noStrike" cap="none" dirty="0">
                          <a:solidFill>
                            <a:schemeClr val="tx1"/>
                          </a:solidFill>
                        </a:rPr>
                        <a:t>Icon</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tc>
                  <a:txBody>
                    <a:bodyPr/>
                    <a:lstStyle/>
                    <a:p>
                      <a:pPr marL="0" marR="0" lvl="0" indent="0" algn="ctr" rtl="0">
                        <a:spcBef>
                          <a:spcPts val="0"/>
                        </a:spcBef>
                        <a:spcAft>
                          <a:spcPts val="0"/>
                        </a:spcAft>
                        <a:buNone/>
                      </a:pPr>
                      <a:r>
                        <a:rPr lang="en-US" sz="2400" b="1" u="none" strike="noStrike" cap="none" dirty="0">
                          <a:solidFill>
                            <a:schemeClr val="tx1"/>
                          </a:solidFill>
                        </a:rPr>
                        <a:t>Use</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extLst>
                  <a:ext uri="{0D108BD9-81ED-4DB2-BD59-A6C34878D82A}">
                    <a16:rowId xmlns:a16="http://schemas.microsoft.com/office/drawing/2014/main" val="10000"/>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2000" b="1" dirty="0">
                          <a:solidFill>
                            <a:schemeClr val="dk1"/>
                          </a:solidFill>
                          <a:latin typeface="Arial"/>
                          <a:ea typeface="Arial"/>
                          <a:cs typeface="Arial"/>
                          <a:sym typeface="Arial"/>
                        </a:rPr>
                        <a:t>Objectives </a:t>
                      </a:r>
                      <a:r>
                        <a:rPr lang="en-US" sz="2000" b="0" dirty="0">
                          <a:solidFill>
                            <a:schemeClr val="dk1"/>
                          </a:solidFill>
                          <a:latin typeface="Arial"/>
                          <a:ea typeface="Arial"/>
                          <a:cs typeface="Arial"/>
                          <a:sym typeface="Arial"/>
                        </a:rPr>
                        <a:t>of</a:t>
                      </a:r>
                      <a:r>
                        <a:rPr lang="en-US" sz="2000" dirty="0">
                          <a:solidFill>
                            <a:schemeClr val="dk1"/>
                          </a:solidFill>
                          <a:latin typeface="Arial"/>
                          <a:ea typeface="Arial"/>
                          <a:cs typeface="Arial"/>
                          <a:sym typeface="Arial"/>
                        </a:rPr>
                        <a:t> the lesson</a:t>
                      </a:r>
                      <a:endParaRPr sz="20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2000" b="1" dirty="0">
                          <a:solidFill>
                            <a:schemeClr val="dk1"/>
                          </a:solidFill>
                          <a:latin typeface="Arial"/>
                          <a:ea typeface="Arial"/>
                          <a:cs typeface="Arial"/>
                          <a:sym typeface="Arial"/>
                        </a:rPr>
                        <a:t>Discovery Dialogue </a:t>
                      </a:r>
                      <a:r>
                        <a:rPr lang="en-US" sz="2000" dirty="0">
                          <a:solidFill>
                            <a:schemeClr val="dk1"/>
                          </a:solidFill>
                          <a:latin typeface="Arial"/>
                          <a:ea typeface="Arial"/>
                          <a:cs typeface="Arial"/>
                          <a:sym typeface="Arial"/>
                        </a:rPr>
                        <a:t>invites sharing of ideas and experiences</a:t>
                      </a:r>
                      <a:endParaRPr sz="20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1">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en-US" sz="2000" b="1" dirty="0">
                          <a:solidFill>
                            <a:schemeClr val="dk1"/>
                          </a:solidFill>
                          <a:latin typeface="Arial"/>
                          <a:ea typeface="Arial"/>
                          <a:cs typeface="Arial"/>
                          <a:sym typeface="Arial"/>
                        </a:rPr>
                        <a:t>Activity </a:t>
                      </a:r>
                      <a:r>
                        <a:rPr lang="en-US" sz="2000" b="0" dirty="0">
                          <a:solidFill>
                            <a:schemeClr val="dk1"/>
                          </a:solidFill>
                          <a:latin typeface="Arial"/>
                          <a:ea typeface="Arial"/>
                          <a:cs typeface="Arial"/>
                          <a:sym typeface="Arial"/>
                        </a:rPr>
                        <a:t>completed by </a:t>
                      </a:r>
                      <a:r>
                        <a:rPr lang="en-US" sz="2000" dirty="0">
                          <a:solidFill>
                            <a:schemeClr val="dk1"/>
                          </a:solidFill>
                          <a:latin typeface="Arial"/>
                          <a:ea typeface="Arial"/>
                          <a:cs typeface="Arial"/>
                          <a:sym typeface="Arial"/>
                        </a:rPr>
                        <a:t>individual or group</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12">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600"/>
                        </a:spcAft>
                        <a:buClr>
                          <a:schemeClr val="dk1"/>
                        </a:buClr>
                        <a:buSzPts val="2000"/>
                        <a:buFont typeface="Arial"/>
                        <a:buNone/>
                      </a:pPr>
                      <a:r>
                        <a:rPr lang="en-US" sz="2000" b="1" dirty="0">
                          <a:solidFill>
                            <a:schemeClr val="dk1"/>
                          </a:solidFill>
                          <a:latin typeface="Arial"/>
                          <a:ea typeface="Arial"/>
                          <a:cs typeface="Arial"/>
                          <a:sym typeface="Arial"/>
                        </a:rPr>
                        <a:t>Highlight </a:t>
                      </a:r>
                      <a:r>
                        <a:rPr lang="en-US" sz="2000" b="0" dirty="0">
                          <a:solidFill>
                            <a:schemeClr val="dk1"/>
                          </a:solidFill>
                          <a:latin typeface="Arial"/>
                          <a:ea typeface="Arial"/>
                          <a:cs typeface="Arial"/>
                          <a:sym typeface="Arial"/>
                        </a:rPr>
                        <a:t>of </a:t>
                      </a:r>
                      <a:r>
                        <a:rPr lang="en-US" sz="2000" dirty="0">
                          <a:solidFill>
                            <a:schemeClr val="dk1"/>
                          </a:solidFill>
                          <a:latin typeface="Arial"/>
                          <a:ea typeface="Arial"/>
                          <a:cs typeface="Arial"/>
                          <a:sym typeface="Arial"/>
                        </a:rPr>
                        <a:t>multisectoral or One Health approach</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8" name="Google Shape;37;p14" descr="Objectives Icon">
            <a:extLst>
              <a:ext uri="{FF2B5EF4-FFF2-40B4-BE49-F238E27FC236}">
                <a16:creationId xmlns:a16="http://schemas.microsoft.com/office/drawing/2014/main" id="{CBB9782B-A8E1-C65D-9AF3-6E3BFB6811BE}"/>
              </a:ext>
            </a:extLst>
          </p:cNvPr>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9" name="Google Shape;38;p14" descr="Discovery Dialogue ">
            <a:extLst>
              <a:ext uri="{FF2B5EF4-FFF2-40B4-BE49-F238E27FC236}">
                <a16:creationId xmlns:a16="http://schemas.microsoft.com/office/drawing/2014/main" id="{7CD87E88-EB7B-B47D-75A4-EF92C6B22369}"/>
              </a:ext>
            </a:extLst>
          </p:cNvPr>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0" name="Google Shape;39;p14" descr="Activity Icon">
            <a:extLst>
              <a:ext uri="{FF2B5EF4-FFF2-40B4-BE49-F238E27FC236}">
                <a16:creationId xmlns:a16="http://schemas.microsoft.com/office/drawing/2014/main" id="{2A7635B7-817C-CFE7-27AD-FB050C7307E0}"/>
              </a:ext>
            </a:extLst>
          </p:cNvPr>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1" name="Google Shape;41;p14" descr="A picture containing vector graphics&#10;&#10;Description automatically generated">
            <a:extLst>
              <a:ext uri="{FF2B5EF4-FFF2-40B4-BE49-F238E27FC236}">
                <a16:creationId xmlns:a16="http://schemas.microsoft.com/office/drawing/2014/main" id="{C5E0F6D3-E023-08E2-7F13-386E4CE55BE2}"/>
              </a:ext>
            </a:extLst>
          </p:cNvPr>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2" name="Rectangle 1">
            <a:extLst>
              <a:ext uri="{FF2B5EF4-FFF2-40B4-BE49-F238E27FC236}">
                <a16:creationId xmlns:a16="http://schemas.microsoft.com/office/drawing/2014/main" id="{7AF85320-B0B4-8FE9-5CA1-40BC34F9E9FB}"/>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29005EF2-BA1D-B693-DEA9-D13F2E9D00C0}"/>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12" name="Picture 11">
            <a:extLst>
              <a:ext uri="{FF2B5EF4-FFF2-40B4-BE49-F238E27FC236}">
                <a16:creationId xmlns:a16="http://schemas.microsoft.com/office/drawing/2014/main" id="{D8D38710-0883-42F9-1E0A-77A9BD571BDE}"/>
              </a:ext>
            </a:extLst>
          </p:cNvPr>
          <p:cNvPicPr>
            <a:picLocks noChangeAspect="1"/>
          </p:cNvPicPr>
          <p:nvPr/>
        </p:nvPicPr>
        <p:blipFill>
          <a:blip r:embed="rId7"/>
          <a:stretch>
            <a:fillRect/>
          </a:stretch>
        </p:blipFill>
        <p:spPr>
          <a:xfrm>
            <a:off x="11057248" y="6241802"/>
            <a:ext cx="938147" cy="594360"/>
          </a:xfrm>
          <a:prstGeom prst="rect">
            <a:avLst/>
          </a:prstGeom>
        </p:spPr>
      </p:pic>
      <p:sp>
        <p:nvSpPr>
          <p:cNvPr id="6" name="Rectangle 5">
            <a:extLst>
              <a:ext uri="{FF2B5EF4-FFF2-40B4-BE49-F238E27FC236}">
                <a16:creationId xmlns:a16="http://schemas.microsoft.com/office/drawing/2014/main" id="{C3AAAED2-C877-913D-7F57-5F4F7DA1BD0C}"/>
              </a:ext>
            </a:extLst>
          </p:cNvPr>
          <p:cNvSpPr/>
          <p:nvPr userDrawn="1"/>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62E8EE3E-E3ED-1043-5CBC-026EBA15B9AB}"/>
              </a:ext>
            </a:extLst>
          </p:cNvPr>
          <p:cNvPicPr/>
          <p:nvPr userDrawn="1"/>
        </p:nvPicPr>
        <p:blipFill>
          <a:blip r:embed="rId6"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14" name="Picture 13">
            <a:extLst>
              <a:ext uri="{FF2B5EF4-FFF2-40B4-BE49-F238E27FC236}">
                <a16:creationId xmlns:a16="http://schemas.microsoft.com/office/drawing/2014/main" id="{7532B364-1A91-835F-E86C-27474860C7CC}"/>
              </a:ext>
            </a:extLst>
          </p:cNvPr>
          <p:cNvPicPr>
            <a:picLocks noChangeAspect="1"/>
          </p:cNvPicPr>
          <p:nvPr userDrawn="1"/>
        </p:nvPicPr>
        <p:blipFill>
          <a:blip r:embed="rId7"/>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033409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_Custom Layout_Portugues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38A0263-8F01-A34A-CA1A-199C37225B7F}"/>
              </a:ext>
            </a:extLst>
          </p:cNvPr>
          <p:cNvSpPr txBox="1"/>
          <p:nvPr/>
        </p:nvSpPr>
        <p:spPr>
          <a:xfrm>
            <a:off x="726142" y="413884"/>
            <a:ext cx="7330930"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Comunicação visual</a:t>
            </a:r>
            <a:endParaRPr lang="en-US" dirty="0"/>
          </a:p>
        </p:txBody>
      </p:sp>
      <p:sp>
        <p:nvSpPr>
          <p:cNvPr id="5" name="Rectangle 4">
            <a:extLst>
              <a:ext uri="{FF2B5EF4-FFF2-40B4-BE49-F238E27FC236}">
                <a16:creationId xmlns:a16="http://schemas.microsoft.com/office/drawing/2014/main" id="{EED550D9-A1A6-D2B6-52FF-3C612CDDD96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Google Shape;36;p14">
            <a:extLst>
              <a:ext uri="{FF2B5EF4-FFF2-40B4-BE49-F238E27FC236}">
                <a16:creationId xmlns:a16="http://schemas.microsoft.com/office/drawing/2014/main" id="{1B90ED4D-4DD1-FD4C-88A0-C837BE218894}"/>
              </a:ext>
            </a:extLst>
          </p:cNvPr>
          <p:cNvGraphicFramePr/>
          <p:nvPr>
            <p:extLst>
              <p:ext uri="{D42A27DB-BD31-4B8C-83A1-F6EECF244321}">
                <p14:modId xmlns:p14="http://schemas.microsoft.com/office/powerpoint/2010/main" val="4279005275"/>
              </p:ext>
            </p:extLst>
          </p:nvPr>
        </p:nvGraphicFramePr>
        <p:xfrm>
          <a:off x="1505065" y="1917027"/>
          <a:ext cx="9181875" cy="4276738"/>
        </p:xfrm>
        <a:graphic>
          <a:graphicData uri="http://schemas.openxmlformats.org/drawingml/2006/table">
            <a:tbl>
              <a:tblPr firstRow="1" bandRow="1">
                <a:noFill/>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1">
                <a:tc>
                  <a:txBody>
                    <a:bodyPr/>
                    <a:lstStyle/>
                    <a:p>
                      <a:pPr marL="0" marR="0" lvl="0" indent="0" algn="ctr" rtl="0">
                        <a:spcBef>
                          <a:spcPts val="0"/>
                        </a:spcBef>
                        <a:spcAft>
                          <a:spcPts val="0"/>
                        </a:spcAft>
                        <a:buNone/>
                      </a:pPr>
                      <a:r>
                        <a:rPr lang="en-US" sz="2400" b="1" u="none" strike="noStrike" cap="none" dirty="0" err="1">
                          <a:solidFill>
                            <a:schemeClr val="tx1"/>
                          </a:solidFill>
                        </a:rPr>
                        <a:t>ícone</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tc>
                  <a:txBody>
                    <a:bodyPr/>
                    <a:lstStyle/>
                    <a:p>
                      <a:pPr marL="0" marR="0" lvl="0" indent="0" algn="ctr" rtl="0">
                        <a:spcBef>
                          <a:spcPts val="0"/>
                        </a:spcBef>
                        <a:spcAft>
                          <a:spcPts val="0"/>
                        </a:spcAft>
                        <a:buNone/>
                      </a:pPr>
                      <a:r>
                        <a:rPr lang="en-US" sz="2400" b="1" u="none" strike="noStrike" cap="none" dirty="0" err="1">
                          <a:solidFill>
                            <a:schemeClr val="tx1"/>
                          </a:solidFill>
                        </a:rPr>
                        <a:t>Uso</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extLst>
                  <a:ext uri="{0D108BD9-81ED-4DB2-BD59-A6C34878D82A}">
                    <a16:rowId xmlns:a16="http://schemas.microsoft.com/office/drawing/2014/main" val="10000"/>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en-US" sz="2000" b="1" dirty="0" err="1"/>
                        <a:t>Objetivos</a:t>
                      </a:r>
                      <a:r>
                        <a:rPr lang="en-US" sz="2000" b="1" dirty="0"/>
                        <a:t> </a:t>
                      </a:r>
                      <a:r>
                        <a:rPr lang="en-US" sz="2000" dirty="0"/>
                        <a:t>da </a:t>
                      </a:r>
                      <a:r>
                        <a:rPr lang="en-US" sz="2000" dirty="0" err="1"/>
                        <a:t>lição</a:t>
                      </a:r>
                      <a:endParaRPr lang="en-US" sz="20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pt-BR" sz="2000" b="1" dirty="0"/>
                        <a:t>O Diálogo de Descobertas </a:t>
                      </a:r>
                      <a:r>
                        <a:rPr lang="pt-BR" sz="2000" dirty="0"/>
                        <a:t>convida ao compartilhamento de ideias e experiências</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1">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pt-BR" sz="2000" b="1" dirty="0"/>
                        <a:t>Atividade </a:t>
                      </a:r>
                      <a:r>
                        <a:rPr lang="pt-BR" sz="2000" dirty="0"/>
                        <a:t>realizada por indivíduo ou grupo</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12">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pt-BR" sz="2000" b="1" dirty="0"/>
                        <a:t>Destaque para </a:t>
                      </a:r>
                      <a:r>
                        <a:rPr lang="pt-BR" sz="2000" dirty="0"/>
                        <a:t>a abordagem multissetorial ou Uma Só Saúde</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8" name="Google Shape;37;p14" descr="Objectives Icon">
            <a:extLst>
              <a:ext uri="{FF2B5EF4-FFF2-40B4-BE49-F238E27FC236}">
                <a16:creationId xmlns:a16="http://schemas.microsoft.com/office/drawing/2014/main" id="{CBB9782B-A8E1-C65D-9AF3-6E3BFB6811BE}"/>
              </a:ext>
            </a:extLst>
          </p:cNvPr>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9" name="Google Shape;38;p14" descr="Discovery Dialogue ">
            <a:extLst>
              <a:ext uri="{FF2B5EF4-FFF2-40B4-BE49-F238E27FC236}">
                <a16:creationId xmlns:a16="http://schemas.microsoft.com/office/drawing/2014/main" id="{7CD87E88-EB7B-B47D-75A4-EF92C6B22369}"/>
              </a:ext>
            </a:extLst>
          </p:cNvPr>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0" name="Google Shape;39;p14" descr="Activity Icon">
            <a:extLst>
              <a:ext uri="{FF2B5EF4-FFF2-40B4-BE49-F238E27FC236}">
                <a16:creationId xmlns:a16="http://schemas.microsoft.com/office/drawing/2014/main" id="{2A7635B7-817C-CFE7-27AD-FB050C7307E0}"/>
              </a:ext>
            </a:extLst>
          </p:cNvPr>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1" name="Google Shape;41;p14" descr="A picture containing vector graphics&#10;&#10;Description automatically generated">
            <a:extLst>
              <a:ext uri="{FF2B5EF4-FFF2-40B4-BE49-F238E27FC236}">
                <a16:creationId xmlns:a16="http://schemas.microsoft.com/office/drawing/2014/main" id="{C5E0F6D3-E023-08E2-7F13-386E4CE55BE2}"/>
              </a:ext>
            </a:extLst>
          </p:cNvPr>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2" name="Rectangle 1">
            <a:extLst>
              <a:ext uri="{FF2B5EF4-FFF2-40B4-BE49-F238E27FC236}">
                <a16:creationId xmlns:a16="http://schemas.microsoft.com/office/drawing/2014/main" id="{7AF85320-B0B4-8FE9-5CA1-40BC34F9E9FB}"/>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29005EF2-BA1D-B693-DEA9-D13F2E9D00C0}"/>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12" name="Picture 11">
            <a:extLst>
              <a:ext uri="{FF2B5EF4-FFF2-40B4-BE49-F238E27FC236}">
                <a16:creationId xmlns:a16="http://schemas.microsoft.com/office/drawing/2014/main" id="{D8D38710-0883-42F9-1E0A-77A9BD571BDE}"/>
              </a:ext>
            </a:extLst>
          </p:cNvPr>
          <p:cNvPicPr>
            <a:picLocks noChangeAspect="1"/>
          </p:cNvPicPr>
          <p:nvPr/>
        </p:nvPicPr>
        <p:blipFill>
          <a:blip r:embed="rId7"/>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55334853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7B8B486-EFC4-8DEE-CC1F-A4E4AD1EC6A7}"/>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Slide Number Placeholder 5">
            <a:extLst>
              <a:ext uri="{FF2B5EF4-FFF2-40B4-BE49-F238E27FC236}">
                <a16:creationId xmlns:a16="http://schemas.microsoft.com/office/drawing/2014/main" id="{29FAA712-DD14-E1D3-B080-8A18549382F6}"/>
              </a:ext>
            </a:extLst>
          </p:cNvPr>
          <p:cNvSpPr txBox="1">
            <a:spLocks/>
          </p:cNvSpPr>
          <p:nvPr/>
        </p:nvSpPr>
        <p:spPr>
          <a:xfrm>
            <a:off x="-93879" y="6326347"/>
            <a:ext cx="496853" cy="365125"/>
          </a:xfrm>
          <a:prstGeom prst="rect">
            <a:avLst/>
          </a:prstGeom>
        </p:spPr>
        <p:txBody>
          <a:bodyPr vert="horz" lIns="0" tIns="0" rIns="0" bIns="0" rtlCol="0" anchor="ctr"/>
          <a:lstStyle>
            <a:defPPr>
              <a:defRPr lang="en-US"/>
            </a:defPPr>
            <a:lvl1pPr marL="0" algn="r" defTabSz="457200" rtl="0" eaLnBrk="1" latinLnBrk="0" hangingPunct="1">
              <a:defRPr lang="en-US" sz="1600" kern="1200" cap="all" smtClean="0">
                <a:solidFill>
                  <a:srgbClr val="000000"/>
                </a:solidFill>
                <a:latin typeface="Arial Re"/>
                <a:ea typeface="+mn-ea"/>
                <a:cs typeface="Arial Re"/>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32F399E-A823-8741-8D87-6A1DD0C00948}" type="slidenum">
              <a:rPr lang="en-US" smtClean="0"/>
              <a:t>‹#›</a:t>
            </a:fld>
            <a:endParaRPr lang="en-US"/>
          </a:p>
        </p:txBody>
      </p:sp>
      <p:cxnSp>
        <p:nvCxnSpPr>
          <p:cNvPr id="13" name="Straight Connector 12">
            <a:extLst>
              <a:ext uri="{FF2B5EF4-FFF2-40B4-BE49-F238E27FC236}">
                <a16:creationId xmlns:a16="http://schemas.microsoft.com/office/drawing/2014/main" id="{36ED80FB-2A60-D1A9-DC89-EA4B76A07465}"/>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
        <p:nvSpPr>
          <p:cNvPr id="2" name="Text Box 8">
            <a:extLst>
              <a:ext uri="{FF2B5EF4-FFF2-40B4-BE49-F238E27FC236}">
                <a16:creationId xmlns:a16="http://schemas.microsoft.com/office/drawing/2014/main" id="{799AC5CD-BFCB-6740-DA4F-89F4B2027411}"/>
              </a:ext>
            </a:extLst>
          </p:cNvPr>
          <p:cNvSpPr txBox="1">
            <a:spLocks noChangeArrowheads="1"/>
          </p:cNvSpPr>
          <p:nvPr userDrawn="1"/>
        </p:nvSpPr>
        <p:spPr bwMode="auto">
          <a:xfrm>
            <a:off x="4277784" y="6254750"/>
            <a:ext cx="3657600" cy="336550"/>
          </a:xfrm>
          <a:prstGeom prst="rect">
            <a:avLst/>
          </a:prstGeom>
          <a:noFill/>
          <a:ln>
            <a:noFill/>
          </a:ln>
        </p:spPr>
        <p:txBody>
          <a:bodyPr>
            <a:spAutoFit/>
          </a:bodyPr>
          <a:lstStyle>
            <a:lvl1pPr>
              <a:defRPr>
                <a:solidFill>
                  <a:schemeClr val="tx1"/>
                </a:solidFill>
                <a:latin typeface="Courier New" pitchFamily="49" charset="0"/>
                <a:cs typeface="Arial" charset="0"/>
              </a:defRPr>
            </a:lvl1pPr>
            <a:lvl2pPr marL="742950" indent="-285750">
              <a:defRPr>
                <a:solidFill>
                  <a:schemeClr val="tx1"/>
                </a:solidFill>
                <a:latin typeface="Courier New" pitchFamily="49" charset="0"/>
                <a:cs typeface="Arial" charset="0"/>
              </a:defRPr>
            </a:lvl2pPr>
            <a:lvl3pPr marL="1143000" indent="-228600">
              <a:defRPr>
                <a:solidFill>
                  <a:schemeClr val="tx1"/>
                </a:solidFill>
                <a:latin typeface="Courier New" pitchFamily="49" charset="0"/>
                <a:cs typeface="Arial" charset="0"/>
              </a:defRPr>
            </a:lvl3pPr>
            <a:lvl4pPr marL="1600200" indent="-228600">
              <a:defRPr>
                <a:solidFill>
                  <a:schemeClr val="tx1"/>
                </a:solidFill>
                <a:latin typeface="Courier New" pitchFamily="49" charset="0"/>
                <a:cs typeface="Arial" charset="0"/>
              </a:defRPr>
            </a:lvl4pPr>
            <a:lvl5pPr marL="2057400" indent="-228600">
              <a:defRPr>
                <a:solidFill>
                  <a:schemeClr val="tx1"/>
                </a:solidFill>
                <a:latin typeface="Courier New" pitchFamily="49" charset="0"/>
                <a:cs typeface="Arial" charset="0"/>
              </a:defRPr>
            </a:lvl5pPr>
            <a:lvl6pPr marL="2514600" indent="-228600" eaLnBrk="0" fontAlgn="base" hangingPunct="0">
              <a:lnSpc>
                <a:spcPct val="90000"/>
              </a:lnSpc>
              <a:spcBef>
                <a:spcPct val="0"/>
              </a:spcBef>
              <a:spcAft>
                <a:spcPct val="0"/>
              </a:spcAft>
              <a:defRPr>
                <a:solidFill>
                  <a:schemeClr val="tx1"/>
                </a:solidFill>
                <a:latin typeface="Courier New" pitchFamily="49" charset="0"/>
                <a:cs typeface="Arial" charset="0"/>
              </a:defRPr>
            </a:lvl6pPr>
            <a:lvl7pPr marL="2971800" indent="-228600" eaLnBrk="0" fontAlgn="base" hangingPunct="0">
              <a:lnSpc>
                <a:spcPct val="90000"/>
              </a:lnSpc>
              <a:spcBef>
                <a:spcPct val="0"/>
              </a:spcBef>
              <a:spcAft>
                <a:spcPct val="0"/>
              </a:spcAft>
              <a:defRPr>
                <a:solidFill>
                  <a:schemeClr val="tx1"/>
                </a:solidFill>
                <a:latin typeface="Courier New" pitchFamily="49" charset="0"/>
                <a:cs typeface="Arial" charset="0"/>
              </a:defRPr>
            </a:lvl7pPr>
            <a:lvl8pPr marL="3429000" indent="-228600" eaLnBrk="0" fontAlgn="base" hangingPunct="0">
              <a:lnSpc>
                <a:spcPct val="90000"/>
              </a:lnSpc>
              <a:spcBef>
                <a:spcPct val="0"/>
              </a:spcBef>
              <a:spcAft>
                <a:spcPct val="0"/>
              </a:spcAft>
              <a:defRPr>
                <a:solidFill>
                  <a:schemeClr val="tx1"/>
                </a:solidFill>
                <a:latin typeface="Courier New" pitchFamily="49" charset="0"/>
                <a:cs typeface="Arial" charset="0"/>
              </a:defRPr>
            </a:lvl8pPr>
            <a:lvl9pPr marL="3886200" indent="-228600" eaLnBrk="0" fontAlgn="base" hangingPunct="0">
              <a:lnSpc>
                <a:spcPct val="90000"/>
              </a:lnSpc>
              <a:spcBef>
                <a:spcPct val="0"/>
              </a:spcBef>
              <a:spcAft>
                <a:spcPct val="0"/>
              </a:spcAft>
              <a:defRPr>
                <a:solidFill>
                  <a:schemeClr val="tx1"/>
                </a:solidFill>
                <a:latin typeface="Courier New" pitchFamily="49" charset="0"/>
                <a:cs typeface="Arial" charset="0"/>
              </a:defRPr>
            </a:lvl9pPr>
          </a:lstStyle>
          <a:p>
            <a:pPr algn="ctr" eaLnBrk="1" hangingPunct="1">
              <a:defRPr/>
            </a:pPr>
            <a:endParaRPr lang="en-US" sz="1600">
              <a:solidFill>
                <a:schemeClr val="bg1"/>
              </a:solidFill>
              <a:latin typeface="Franklin Gothic Medium Cond" pitchFamily="34" charset="0"/>
              <a:cs typeface="Times New Roman" pitchFamily="18" charset="0"/>
            </a:endParaRPr>
          </a:p>
        </p:txBody>
      </p:sp>
      <p:sp>
        <p:nvSpPr>
          <p:cNvPr id="3" name="Rectangle 2">
            <a:extLst>
              <a:ext uri="{FF2B5EF4-FFF2-40B4-BE49-F238E27FC236}">
                <a16:creationId xmlns:a16="http://schemas.microsoft.com/office/drawing/2014/main" id="{6D4B7817-2E27-E093-1130-9091AB51EFB2}"/>
              </a:ext>
            </a:extLst>
          </p:cNvPr>
          <p:cNvSpPr/>
          <p:nvPr userDrawn="1"/>
        </p:nvSpPr>
        <p:spPr>
          <a:xfrm>
            <a:off x="0" y="6672263"/>
            <a:ext cx="12192000" cy="203200"/>
          </a:xfrm>
          <a:prstGeom prst="rect">
            <a:avLst/>
          </a:prstGeom>
          <a:solidFill>
            <a:srgbClr val="00953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2352386330"/>
      </p:ext>
    </p:extLst>
  </p:cSld>
  <p:clrMap bg1="lt1" tx1="dk1" bg2="lt2" tx2="dk2" accent1="accent1" accent2="accent2" accent3="accent3" accent4="accent4" accent5="accent5" accent6="accent6" hlink="hlink" folHlink="folHlink"/>
  <p:sldLayoutIdLst>
    <p:sldLayoutId id="2147484748" r:id="rId1"/>
    <p:sldLayoutId id="2147484749" r:id="rId2"/>
    <p:sldLayoutId id="2147484750" r:id="rId3"/>
    <p:sldLayoutId id="2147484751" r:id="rId4"/>
    <p:sldLayoutId id="2147484752" r:id="rId5"/>
    <p:sldLayoutId id="2147484753" r:id="rId6"/>
    <p:sldLayoutId id="2147484754" r:id="rId7"/>
    <p:sldLayoutId id="2147484755" r:id="rId8"/>
    <p:sldLayoutId id="2147484756" r:id="rId9"/>
    <p:sldLayoutId id="2147484757" r:id="rId10"/>
    <p:sldLayoutId id="2147484758" r:id="rId11"/>
    <p:sldLayoutId id="2147484759" r:id="rId12"/>
    <p:sldLayoutId id="2147484760" r:id="rId13"/>
    <p:sldLayoutId id="2147484761" r:id="rId14"/>
    <p:sldLayoutId id="2147484762" r:id="rId15"/>
    <p:sldLayoutId id="2147484763" r:id="rId16"/>
    <p:sldLayoutId id="2147484764" r:id="rId17"/>
    <p:sldLayoutId id="2147484765" r:id="rId18"/>
    <p:sldLayoutId id="2147484766" r:id="rId19"/>
    <p:sldLayoutId id="2147484767" r:id="rId20"/>
    <p:sldLayoutId id="2147484768" r:id="rId21"/>
    <p:sldLayoutId id="2147484769" r:id="rId22"/>
    <p:sldLayoutId id="2147484770" r:id="rId23"/>
    <p:sldLayoutId id="2147484771" r:id="rId24"/>
    <p:sldLayoutId id="2147484772" r:id="rId25"/>
    <p:sldLayoutId id="2147484773" r:id="rId26"/>
    <p:sldLayoutId id="2147484774" r:id="rId27"/>
    <p:sldLayoutId id="2147484775" r:id="rId28"/>
    <p:sldLayoutId id="2147484776" r:id="rId29"/>
    <p:sldLayoutId id="2147484777" r:id="rId30"/>
    <p:sldLayoutId id="2147484778" r:id="rId31"/>
    <p:sldLayoutId id="2147484779" r:id="rId3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19.jpeg"/><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1.xml"/><Relationship Id="rId1" Type="http://schemas.openxmlformats.org/officeDocument/2006/relationships/slideLayout" Target="../slideLayouts/slideLayout2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Text Placeholder 27"/>
          <p:cNvSpPr>
            <a:spLocks noGrp="1"/>
          </p:cNvSpPr>
          <p:nvPr>
            <p:ph type="body" sz="quarter" idx="17"/>
          </p:nvPr>
        </p:nvSpPr>
        <p:spPr>
          <a:xfrm>
            <a:off x="518160" y="1533832"/>
            <a:ext cx="8920808" cy="2165193"/>
          </a:xfrm>
        </p:spPr>
        <p:txBody>
          <a:bodyPr/>
          <a:lstStyle/>
          <a:p>
            <a:pPr>
              <a:spcBef>
                <a:spcPct val="0"/>
              </a:spcBef>
              <a:spcAft>
                <a:spcPct val="0"/>
              </a:spcAft>
            </a:pPr>
            <a:r>
              <a:rPr lang="en-US" altLang="en-US" dirty="0" err="1">
                <a:cs typeface="Times New Roman" panose="02020603050405020304" pitchFamily="18" charset="0"/>
              </a:rPr>
              <a:t>Ligação</a:t>
            </a:r>
            <a:r>
              <a:rPr lang="en-US" altLang="en-US" dirty="0">
                <a:cs typeface="Times New Roman" panose="02020603050405020304" pitchFamily="18" charset="0"/>
              </a:rPr>
              <a:t> com o </a:t>
            </a:r>
            <a:r>
              <a:rPr lang="en-US" altLang="en-US" dirty="0" err="1">
                <a:cs typeface="Times New Roman" panose="02020603050405020304" pitchFamily="18" charset="0"/>
              </a:rPr>
              <a:t>laboratório</a:t>
            </a:r>
            <a:r>
              <a:rPr lang="en-US" altLang="en-US" dirty="0">
                <a:cs typeface="Times New Roman" panose="02020603050405020304" pitchFamily="18" charset="0"/>
              </a:rPr>
              <a:t>: Biossegurança e </a:t>
            </a:r>
            <a:br>
              <a:rPr lang="en-US" altLang="en-US" dirty="0">
                <a:cs typeface="Times New Roman" panose="02020603050405020304" pitchFamily="18" charset="0"/>
              </a:rPr>
            </a:br>
            <a:r>
              <a:rPr lang="en-US" altLang="en-US" dirty="0" err="1">
                <a:cs typeface="Times New Roman" panose="02020603050405020304" pitchFamily="18" charset="0"/>
              </a:rPr>
              <a:t>proteção</a:t>
            </a:r>
            <a:r>
              <a:rPr lang="en-US" altLang="en-US" dirty="0">
                <a:cs typeface="Times New Roman" panose="02020603050405020304" pitchFamily="18" charset="0"/>
              </a:rPr>
              <a:t> </a:t>
            </a:r>
            <a:r>
              <a:rPr lang="en-US" altLang="en-US" dirty="0" err="1">
                <a:cs typeface="Times New Roman" panose="02020603050405020304" pitchFamily="18" charset="0"/>
              </a:rPr>
              <a:t>biológica</a:t>
            </a:r>
            <a:endParaRPr lang="en-US" altLang="en-US" dirty="0">
              <a:cs typeface="Times New Roman" panose="02020603050405020304" pitchFamily="18" charset="0"/>
            </a:endParaRPr>
          </a:p>
        </p:txBody>
      </p:sp>
      <p:sp>
        <p:nvSpPr>
          <p:cNvPr id="4" name="Text Placeholder 3">
            <a:extLst>
              <a:ext uri="{FF2B5EF4-FFF2-40B4-BE49-F238E27FC236}">
                <a16:creationId xmlns:a16="http://schemas.microsoft.com/office/drawing/2014/main" id="{1FF1E365-D361-5D3A-657E-D250F13B9D1D}"/>
              </a:ext>
            </a:extLst>
          </p:cNvPr>
          <p:cNvSpPr>
            <a:spLocks noGrp="1"/>
          </p:cNvSpPr>
          <p:nvPr>
            <p:ph type="body" sz="quarter" idx="16"/>
          </p:nvPr>
        </p:nvSpPr>
        <p:spPr/>
        <p:txBody>
          <a:bodyPr/>
          <a:lstStyle/>
          <a:p>
            <a:r>
              <a:rPr lang="en-US" dirty="0" err="1"/>
              <a:t>Oficina</a:t>
            </a:r>
            <a:r>
              <a:rPr lang="en-US" dirty="0"/>
              <a:t> 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4">
            <a:extLst>
              <a:ext uri="{FF2B5EF4-FFF2-40B4-BE49-F238E27FC236}">
                <a16:creationId xmlns:a16="http://schemas.microsoft.com/office/drawing/2014/main" id="{D113332A-9308-88A1-089F-F0AAD0A62056}"/>
              </a:ext>
            </a:extLst>
          </p:cNvPr>
          <p:cNvSpPr>
            <a:spLocks noGrp="1"/>
          </p:cNvSpPr>
          <p:nvPr>
            <p:ph sz="half" idx="2"/>
          </p:nvPr>
        </p:nvSpPr>
        <p:spPr/>
        <p:txBody>
          <a:bodyPr/>
          <a:lstStyle/>
          <a:p>
            <a:r>
              <a:rPr lang="en-US" dirty="0" err="1"/>
              <a:t>Depende</a:t>
            </a:r>
            <a:r>
              <a:rPr lang="en-US" dirty="0"/>
              <a:t> do </a:t>
            </a:r>
            <a:r>
              <a:rPr lang="en-US" dirty="0" err="1"/>
              <a:t>diagnóstico</a:t>
            </a:r>
            <a:r>
              <a:rPr lang="en-US" dirty="0"/>
              <a:t> </a:t>
            </a:r>
            <a:r>
              <a:rPr lang="en-US" dirty="0" err="1"/>
              <a:t>suspeito</a:t>
            </a:r>
            <a:endParaRPr lang="en-US" dirty="0"/>
          </a:p>
          <a:p>
            <a:r>
              <a:rPr lang="en-US" dirty="0" err="1"/>
              <a:t>Exemplos</a:t>
            </a:r>
            <a:r>
              <a:rPr lang="en-US" dirty="0"/>
              <a:t> de </a:t>
            </a:r>
            <a:r>
              <a:rPr lang="en-US" dirty="0" err="1"/>
              <a:t>correspondência</a:t>
            </a:r>
            <a:r>
              <a:rPr lang="en-US" dirty="0"/>
              <a:t>:</a:t>
            </a:r>
          </a:p>
        </p:txBody>
      </p:sp>
      <p:sp>
        <p:nvSpPr>
          <p:cNvPr id="3" name="Title 2">
            <a:extLst>
              <a:ext uri="{FF2B5EF4-FFF2-40B4-BE49-F238E27FC236}">
                <a16:creationId xmlns:a16="http://schemas.microsoft.com/office/drawing/2014/main" id="{FD800E62-CA7A-4EEC-8594-CA856D9C0294}"/>
              </a:ext>
            </a:extLst>
          </p:cNvPr>
          <p:cNvSpPr>
            <a:spLocks noGrp="1"/>
          </p:cNvSpPr>
          <p:nvPr>
            <p:ph type="title"/>
          </p:nvPr>
        </p:nvSpPr>
        <p:spPr>
          <a:prstGeom prst="rect">
            <a:avLst/>
          </a:prstGeom>
        </p:spPr>
        <p:txBody>
          <a:bodyPr/>
          <a:lstStyle/>
          <a:p>
            <a:r>
              <a:rPr lang="en-US" dirty="0">
                <a:latin typeface="Franklin Gothic Medium"/>
              </a:rPr>
              <a:t>Que </a:t>
            </a:r>
            <a:r>
              <a:rPr lang="en-US" dirty="0" err="1">
                <a:latin typeface="Franklin Gothic Medium"/>
              </a:rPr>
              <a:t>tipo</a:t>
            </a:r>
            <a:r>
              <a:rPr lang="en-US" dirty="0">
                <a:latin typeface="Franklin Gothic Medium"/>
              </a:rPr>
              <a:t> de </a:t>
            </a:r>
            <a:r>
              <a:rPr lang="en-US" dirty="0" err="1">
                <a:latin typeface="Franklin Gothic Medium"/>
              </a:rPr>
              <a:t>amostras</a:t>
            </a:r>
            <a:r>
              <a:rPr lang="en-US" dirty="0">
                <a:latin typeface="Franklin Gothic Medium"/>
              </a:rPr>
              <a:t> </a:t>
            </a:r>
            <a:r>
              <a:rPr lang="en-US" dirty="0" err="1">
                <a:latin typeface="Franklin Gothic Medium"/>
              </a:rPr>
              <a:t>humanas</a:t>
            </a:r>
            <a:r>
              <a:rPr lang="en-US" dirty="0">
                <a:latin typeface="Franklin Gothic Medium"/>
              </a:rPr>
              <a:t>?</a:t>
            </a:r>
          </a:p>
        </p:txBody>
      </p:sp>
      <p:sp>
        <p:nvSpPr>
          <p:cNvPr id="10" name="Text Box 3"/>
          <p:cNvSpPr txBox="1">
            <a:spLocks noChangeArrowheads="1"/>
          </p:cNvSpPr>
          <p:nvPr/>
        </p:nvSpPr>
        <p:spPr bwMode="auto">
          <a:xfrm>
            <a:off x="1850820" y="3200400"/>
            <a:ext cx="4078031" cy="2720745"/>
          </a:xfrm>
          <a:prstGeom prst="rect">
            <a:avLst/>
          </a:prstGeom>
          <a:noFill/>
          <a:ln w="9525">
            <a:noFill/>
            <a:miter lim="800000"/>
            <a:headEnd/>
            <a:tailEnd/>
          </a:ln>
        </p:spPr>
        <p:txBody>
          <a:bodyPr wrap="square">
            <a:spAutoFit/>
          </a:bodyPr>
          <a:lstStyle/>
          <a:p>
            <a:pPr defTabSz="1022350" eaLnBrk="1" hangingPunct="1">
              <a:lnSpc>
                <a:spcPct val="90000"/>
              </a:lnSpc>
              <a:spcAft>
                <a:spcPct val="40000"/>
              </a:spcAft>
              <a:tabLst>
                <a:tab pos="3765550" algn="l"/>
              </a:tabLst>
              <a:defRPr/>
            </a:pPr>
            <a:r>
              <a:rPr lang="en-US" sz="2800" u="sng" dirty="0" err="1">
                <a:latin typeface="Arial" panose="020B0604020202020204" pitchFamily="34" charset="0"/>
              </a:rPr>
              <a:t>Suspeita</a:t>
            </a:r>
            <a:r>
              <a:rPr lang="en-US" sz="2800" u="sng" dirty="0">
                <a:latin typeface="Arial" panose="020B0604020202020204" pitchFamily="34" charset="0"/>
              </a:rPr>
              <a:t> de </a:t>
            </a:r>
            <a:r>
              <a:rPr lang="en-US" sz="2800" u="sng" dirty="0" err="1">
                <a:latin typeface="Arial" panose="020B0604020202020204" pitchFamily="34" charset="0"/>
              </a:rPr>
              <a:t>diagnóstico</a:t>
            </a:r>
            <a:endParaRPr lang="en-US" sz="2800" u="sng" dirty="0">
              <a:latin typeface="Arial" panose="020B0604020202020204" pitchFamily="34" charset="0"/>
            </a:endParaRPr>
          </a:p>
          <a:p>
            <a:pPr marL="288925" indent="-288925" defTabSz="1022350" eaLnBrk="1" hangingPunct="1">
              <a:lnSpc>
                <a:spcPct val="90000"/>
              </a:lnSpc>
              <a:spcAft>
                <a:spcPct val="40000"/>
              </a:spcAft>
              <a:buClr>
                <a:srgbClr val="00953A"/>
              </a:buClr>
              <a:buFont typeface="Wingdings" pitchFamily="2" charset="2"/>
              <a:buChar char="§"/>
              <a:tabLst>
                <a:tab pos="3765550" algn="l"/>
              </a:tabLst>
              <a:defRPr/>
            </a:pPr>
            <a:r>
              <a:rPr lang="en-US" sz="2800" dirty="0" err="1">
                <a:latin typeface="Arial" panose="020B0604020202020204" pitchFamily="34" charset="0"/>
              </a:rPr>
              <a:t>Cólera</a:t>
            </a:r>
            <a:endParaRPr lang="en-US" sz="2800" dirty="0">
              <a:latin typeface="Arial" panose="020B0604020202020204" pitchFamily="34" charset="0"/>
            </a:endParaRPr>
          </a:p>
          <a:p>
            <a:pPr marL="288925" indent="-288925" defTabSz="1022350">
              <a:lnSpc>
                <a:spcPct val="90000"/>
              </a:lnSpc>
              <a:spcAft>
                <a:spcPct val="40000"/>
              </a:spcAft>
              <a:buClr>
                <a:srgbClr val="00953A"/>
              </a:buClr>
              <a:buFont typeface="Wingdings" pitchFamily="2" charset="2"/>
              <a:buChar char="§"/>
              <a:tabLst>
                <a:tab pos="3765550" algn="l"/>
              </a:tabLst>
              <a:defRPr/>
            </a:pPr>
            <a:r>
              <a:rPr lang="en-US" sz="2800" dirty="0" err="1">
                <a:latin typeface="Arial" panose="020B0604020202020204" pitchFamily="34" charset="0"/>
              </a:rPr>
              <a:t>Malária</a:t>
            </a:r>
            <a:endParaRPr lang="en-US" sz="2800" dirty="0">
              <a:latin typeface="Arial" panose="020B0604020202020204" pitchFamily="34" charset="0"/>
            </a:endParaRPr>
          </a:p>
          <a:p>
            <a:pPr marL="288925" indent="-288925" defTabSz="1022350" eaLnBrk="1" hangingPunct="1">
              <a:lnSpc>
                <a:spcPct val="90000"/>
              </a:lnSpc>
              <a:spcAft>
                <a:spcPct val="40000"/>
              </a:spcAft>
              <a:buClr>
                <a:srgbClr val="00953A"/>
              </a:buClr>
              <a:buFont typeface="Wingdings" pitchFamily="2" charset="2"/>
              <a:buChar char="§"/>
              <a:tabLst>
                <a:tab pos="3765550" algn="l"/>
              </a:tabLst>
              <a:defRPr/>
            </a:pPr>
            <a:r>
              <a:rPr lang="en-US" sz="2800" dirty="0" err="1">
                <a:latin typeface="Arial" panose="020B0604020202020204" pitchFamily="34" charset="0"/>
              </a:rPr>
              <a:t>Meningite</a:t>
            </a:r>
            <a:endParaRPr lang="en-US" sz="2800" dirty="0">
              <a:latin typeface="Arial" panose="020B0604020202020204" pitchFamily="34" charset="0"/>
            </a:endParaRPr>
          </a:p>
          <a:p>
            <a:pPr marL="288925" indent="-288925" defTabSz="1022350">
              <a:lnSpc>
                <a:spcPct val="90000"/>
              </a:lnSpc>
              <a:spcAft>
                <a:spcPct val="40000"/>
              </a:spcAft>
              <a:buClr>
                <a:srgbClr val="00953A"/>
              </a:buClr>
              <a:buFont typeface="Wingdings" pitchFamily="2" charset="2"/>
              <a:buChar char="§"/>
              <a:tabLst>
                <a:tab pos="3765550" algn="l"/>
              </a:tabLst>
              <a:defRPr/>
            </a:pPr>
            <a:r>
              <a:rPr lang="en-US" sz="2800" dirty="0" err="1">
                <a:latin typeface="Arial" panose="020B0604020202020204" pitchFamily="34" charset="0"/>
              </a:rPr>
              <a:t>Tuberculose</a:t>
            </a:r>
            <a:endParaRPr lang="en-US" sz="2800" dirty="0">
              <a:latin typeface="Arial" panose="020B0604020202020204" pitchFamily="34" charset="0"/>
            </a:endParaRPr>
          </a:p>
        </p:txBody>
      </p:sp>
      <p:sp>
        <p:nvSpPr>
          <p:cNvPr id="11" name="Text Box 4"/>
          <p:cNvSpPr txBox="1">
            <a:spLocks noChangeArrowheads="1"/>
          </p:cNvSpPr>
          <p:nvPr/>
        </p:nvSpPr>
        <p:spPr bwMode="auto">
          <a:xfrm>
            <a:off x="6644030" y="3200400"/>
            <a:ext cx="4374490" cy="3108543"/>
          </a:xfrm>
          <a:prstGeom prst="rect">
            <a:avLst/>
          </a:prstGeom>
          <a:noFill/>
          <a:ln w="9525">
            <a:noFill/>
            <a:miter lim="800000"/>
            <a:headEnd/>
            <a:tailEnd/>
          </a:ln>
        </p:spPr>
        <p:txBody>
          <a:bodyPr wrap="square">
            <a:spAutoFit/>
          </a:bodyPr>
          <a:lstStyle/>
          <a:p>
            <a:pPr defTabSz="1022350" eaLnBrk="1" hangingPunct="1">
              <a:lnSpc>
                <a:spcPct val="90000"/>
              </a:lnSpc>
              <a:spcAft>
                <a:spcPct val="40000"/>
              </a:spcAft>
              <a:tabLst>
                <a:tab pos="3765550" algn="l"/>
              </a:tabLst>
              <a:defRPr/>
            </a:pPr>
            <a:r>
              <a:rPr lang="en-US" sz="2800" u="sng" dirty="0" err="1">
                <a:latin typeface="Arial" panose="020B0604020202020204" pitchFamily="34" charset="0"/>
              </a:rPr>
              <a:t>Amostra</a:t>
            </a:r>
            <a:r>
              <a:rPr lang="en-US" sz="2800" u="sng" dirty="0">
                <a:latin typeface="Arial" panose="020B0604020202020204" pitchFamily="34" charset="0"/>
              </a:rPr>
              <a:t> para </a:t>
            </a:r>
            <a:r>
              <a:rPr lang="en-US" sz="2800" u="sng" dirty="0" err="1">
                <a:latin typeface="Arial" panose="020B0604020202020204" pitchFamily="34" charset="0"/>
              </a:rPr>
              <a:t>ensaio</a:t>
            </a:r>
            <a:endParaRPr lang="en-US" sz="2800" u="sng" dirty="0">
              <a:latin typeface="Arial" panose="020B0604020202020204" pitchFamily="34" charset="0"/>
            </a:endParaRPr>
          </a:p>
          <a:p>
            <a:pPr marL="288925" indent="-288925" defTabSz="1022350" eaLnBrk="1" hangingPunct="1">
              <a:lnSpc>
                <a:spcPct val="90000"/>
              </a:lnSpc>
              <a:spcAft>
                <a:spcPct val="40000"/>
              </a:spcAft>
              <a:buClr>
                <a:srgbClr val="00953A"/>
              </a:buClr>
              <a:buFont typeface="Wingdings" pitchFamily="2" charset="2"/>
              <a:buChar char="§"/>
              <a:tabLst>
                <a:tab pos="3765550" algn="l"/>
              </a:tabLst>
              <a:defRPr/>
            </a:pPr>
            <a:r>
              <a:rPr lang="en-US" sz="2800" dirty="0" err="1">
                <a:latin typeface="Arial" panose="020B0604020202020204" pitchFamily="34" charset="0"/>
              </a:rPr>
              <a:t>Sangue</a:t>
            </a:r>
            <a:endParaRPr lang="en-US" sz="2800" dirty="0">
              <a:latin typeface="Arial" panose="020B0604020202020204" pitchFamily="34" charset="0"/>
            </a:endParaRPr>
          </a:p>
          <a:p>
            <a:pPr marL="288925" indent="-288925" defTabSz="1022350">
              <a:lnSpc>
                <a:spcPct val="90000"/>
              </a:lnSpc>
              <a:spcAft>
                <a:spcPct val="40000"/>
              </a:spcAft>
              <a:buClr>
                <a:srgbClr val="00953A"/>
              </a:buClr>
              <a:buFont typeface="Wingdings" pitchFamily="2" charset="2"/>
              <a:buChar char="§"/>
              <a:tabLst>
                <a:tab pos="3765550" algn="l"/>
              </a:tabLst>
              <a:defRPr/>
            </a:pPr>
            <a:r>
              <a:rPr lang="en-US" sz="2800" dirty="0" err="1">
                <a:latin typeface="Arial" panose="020B0604020202020204" pitchFamily="34" charset="0"/>
              </a:rPr>
              <a:t>Líquido</a:t>
            </a:r>
            <a:r>
              <a:rPr lang="en-US" sz="2800" dirty="0">
                <a:latin typeface="Arial" panose="020B0604020202020204" pitchFamily="34" charset="0"/>
              </a:rPr>
              <a:t> </a:t>
            </a:r>
            <a:r>
              <a:rPr lang="en-US" sz="2800" dirty="0" err="1">
                <a:latin typeface="Arial" panose="020B0604020202020204" pitchFamily="34" charset="0"/>
              </a:rPr>
              <a:t>cefalorraquidiano</a:t>
            </a:r>
            <a:endParaRPr lang="en-US" sz="2800" dirty="0">
              <a:latin typeface="Arial" panose="020B0604020202020204" pitchFamily="34" charset="0"/>
            </a:endParaRPr>
          </a:p>
          <a:p>
            <a:pPr marL="288925" indent="-288925" defTabSz="1022350" eaLnBrk="1" hangingPunct="1">
              <a:lnSpc>
                <a:spcPct val="90000"/>
              </a:lnSpc>
              <a:spcAft>
                <a:spcPct val="40000"/>
              </a:spcAft>
              <a:buClr>
                <a:srgbClr val="00953A"/>
              </a:buClr>
              <a:buFont typeface="Wingdings" pitchFamily="2" charset="2"/>
              <a:buChar char="§"/>
              <a:tabLst>
                <a:tab pos="3765550" algn="l"/>
              </a:tabLst>
              <a:defRPr/>
            </a:pPr>
            <a:r>
              <a:rPr lang="en-US" sz="2800" dirty="0" err="1">
                <a:latin typeface="Arial" panose="020B0604020202020204" pitchFamily="34" charset="0"/>
              </a:rPr>
              <a:t>Escarro</a:t>
            </a:r>
            <a:endParaRPr lang="en-US" sz="2800" dirty="0">
              <a:latin typeface="Arial" panose="020B0604020202020204" pitchFamily="34" charset="0"/>
            </a:endParaRPr>
          </a:p>
          <a:p>
            <a:pPr marL="288925" indent="-288925" defTabSz="1022350" eaLnBrk="1" hangingPunct="1">
              <a:lnSpc>
                <a:spcPct val="90000"/>
              </a:lnSpc>
              <a:spcAft>
                <a:spcPct val="40000"/>
              </a:spcAft>
              <a:buClr>
                <a:srgbClr val="00953A"/>
              </a:buClr>
              <a:buFont typeface="Wingdings" pitchFamily="2" charset="2"/>
              <a:buChar char="§"/>
              <a:tabLst>
                <a:tab pos="3765550" algn="l"/>
              </a:tabLst>
              <a:defRPr/>
            </a:pPr>
            <a:r>
              <a:rPr lang="en-US" sz="2800" dirty="0">
                <a:latin typeface="Arial" panose="020B0604020202020204" pitchFamily="34" charset="0"/>
              </a:rPr>
              <a:t>Banco</a:t>
            </a:r>
          </a:p>
        </p:txBody>
      </p:sp>
      <p:sp>
        <p:nvSpPr>
          <p:cNvPr id="12" name="Line 6"/>
          <p:cNvSpPr>
            <a:spLocks noChangeShapeType="1"/>
          </p:cNvSpPr>
          <p:nvPr/>
        </p:nvSpPr>
        <p:spPr bwMode="auto">
          <a:xfrm>
            <a:off x="3383280" y="4032139"/>
            <a:ext cx="3260750" cy="1889006"/>
          </a:xfrm>
          <a:prstGeom prst="line">
            <a:avLst/>
          </a:prstGeom>
          <a:noFill/>
          <a:ln w="38100">
            <a:solidFill>
              <a:schemeClr val="tx1"/>
            </a:solidFill>
            <a:prstDash val="dash"/>
            <a:round/>
            <a:headEnd/>
            <a:tailEnd/>
          </a:ln>
        </p:spPr>
        <p:txBody>
          <a:bodyPr/>
          <a:lstStyle/>
          <a:p>
            <a:pPr eaLnBrk="1" hangingPunct="1">
              <a:defRPr/>
            </a:pPr>
            <a:endParaRPr lang="en-US" sz="2800">
              <a:solidFill>
                <a:schemeClr val="accent5"/>
              </a:solidFill>
              <a:latin typeface="Arial" panose="020B0604020202020204" pitchFamily="34" charset="0"/>
            </a:endParaRPr>
          </a:p>
        </p:txBody>
      </p:sp>
      <p:sp>
        <p:nvSpPr>
          <p:cNvPr id="13" name="Line 7"/>
          <p:cNvSpPr>
            <a:spLocks noChangeShapeType="1"/>
          </p:cNvSpPr>
          <p:nvPr/>
        </p:nvSpPr>
        <p:spPr bwMode="auto">
          <a:xfrm flipV="1">
            <a:off x="3657600" y="4032139"/>
            <a:ext cx="2986430" cy="537442"/>
          </a:xfrm>
          <a:prstGeom prst="line">
            <a:avLst/>
          </a:prstGeom>
          <a:noFill/>
          <a:ln w="38100">
            <a:solidFill>
              <a:srgbClr val="FF0000"/>
            </a:solidFill>
            <a:round/>
            <a:headEnd/>
            <a:tailEnd/>
          </a:ln>
        </p:spPr>
        <p:txBody>
          <a:bodyPr/>
          <a:lstStyle/>
          <a:p>
            <a:pPr eaLnBrk="1" hangingPunct="1">
              <a:defRPr/>
            </a:pPr>
            <a:endParaRPr lang="en-US" sz="2800">
              <a:solidFill>
                <a:schemeClr val="accent5"/>
              </a:solidFill>
              <a:latin typeface="Arial" panose="020B0604020202020204" pitchFamily="34" charset="0"/>
            </a:endParaRPr>
          </a:p>
        </p:txBody>
      </p:sp>
      <p:sp>
        <p:nvSpPr>
          <p:cNvPr id="15" name="Line 9"/>
          <p:cNvSpPr>
            <a:spLocks noChangeShapeType="1"/>
          </p:cNvSpPr>
          <p:nvPr/>
        </p:nvSpPr>
        <p:spPr bwMode="auto">
          <a:xfrm flipV="1">
            <a:off x="4038600" y="4569581"/>
            <a:ext cx="2605430" cy="540958"/>
          </a:xfrm>
          <a:prstGeom prst="line">
            <a:avLst/>
          </a:prstGeom>
          <a:noFill/>
          <a:ln w="38100">
            <a:solidFill>
              <a:srgbClr val="336799"/>
            </a:solidFill>
            <a:round/>
            <a:headEnd/>
            <a:tailEnd/>
          </a:ln>
        </p:spPr>
        <p:txBody>
          <a:bodyPr/>
          <a:lstStyle/>
          <a:p>
            <a:pPr eaLnBrk="1" hangingPunct="1">
              <a:defRPr/>
            </a:pPr>
            <a:endParaRPr lang="en-US" sz="2800">
              <a:solidFill>
                <a:schemeClr val="accent5"/>
              </a:solidFill>
              <a:latin typeface="Arial" panose="020B0604020202020204" pitchFamily="34" charset="0"/>
            </a:endParaRPr>
          </a:p>
        </p:txBody>
      </p:sp>
      <p:sp>
        <p:nvSpPr>
          <p:cNvPr id="16" name="Line 9"/>
          <p:cNvSpPr>
            <a:spLocks noChangeShapeType="1"/>
          </p:cNvSpPr>
          <p:nvPr/>
        </p:nvSpPr>
        <p:spPr bwMode="auto">
          <a:xfrm flipV="1">
            <a:off x="4229100" y="5565321"/>
            <a:ext cx="2414930" cy="149679"/>
          </a:xfrm>
          <a:prstGeom prst="line">
            <a:avLst/>
          </a:prstGeom>
          <a:noFill/>
          <a:ln w="38100">
            <a:solidFill>
              <a:schemeClr val="accent2"/>
            </a:solidFill>
            <a:round/>
            <a:headEnd/>
            <a:tailEnd/>
          </a:ln>
        </p:spPr>
        <p:txBody>
          <a:bodyPr/>
          <a:lstStyle/>
          <a:p>
            <a:pPr eaLnBrk="1" hangingPunct="1">
              <a:defRPr/>
            </a:pPr>
            <a:endParaRPr lang="en-US" sz="2800">
              <a:solidFill>
                <a:schemeClr val="accent5"/>
              </a:solidFill>
              <a:latin typeface="Arial" panose="020B0604020202020204" pitchFamily="34" charset="0"/>
            </a:endParaRPr>
          </a:p>
        </p:txBody>
      </p:sp>
    </p:spTree>
    <p:extLst>
      <p:ext uri="{BB962C8B-B14F-4D97-AF65-F5344CB8AC3E}">
        <p14:creationId xmlns:p14="http://schemas.microsoft.com/office/powerpoint/2010/main" val="36301308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P spid="10"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sz="half" idx="2"/>
          </p:nvPr>
        </p:nvSpPr>
        <p:spPr/>
        <p:txBody>
          <a:bodyPr/>
          <a:lstStyle/>
          <a:p>
            <a:r>
              <a:rPr lang="en-US" dirty="0" err="1"/>
              <a:t>Depende</a:t>
            </a:r>
            <a:r>
              <a:rPr lang="en-US" dirty="0"/>
              <a:t> do </a:t>
            </a:r>
            <a:r>
              <a:rPr lang="en-US" dirty="0" err="1"/>
              <a:t>diagnóstico</a:t>
            </a:r>
            <a:r>
              <a:rPr lang="en-US" dirty="0"/>
              <a:t> </a:t>
            </a:r>
            <a:r>
              <a:rPr lang="en-US" dirty="0" err="1"/>
              <a:t>suspeito</a:t>
            </a:r>
            <a:endParaRPr lang="en-US" dirty="0"/>
          </a:p>
          <a:p>
            <a:r>
              <a:rPr lang="en-US" dirty="0" err="1"/>
              <a:t>Exemplos</a:t>
            </a:r>
            <a:r>
              <a:rPr lang="en-US" dirty="0"/>
              <a:t> de </a:t>
            </a:r>
            <a:r>
              <a:rPr lang="en-US" dirty="0" err="1"/>
              <a:t>correspondência</a:t>
            </a:r>
            <a:r>
              <a:rPr lang="en-US" dirty="0"/>
              <a:t>:</a:t>
            </a:r>
          </a:p>
        </p:txBody>
      </p:sp>
      <p:sp>
        <p:nvSpPr>
          <p:cNvPr id="3" name="Title 2">
            <a:extLst>
              <a:ext uri="{FF2B5EF4-FFF2-40B4-BE49-F238E27FC236}">
                <a16:creationId xmlns:a16="http://schemas.microsoft.com/office/drawing/2014/main" id="{FD800E62-CA7A-4EEC-8594-CA856D9C0294}"/>
              </a:ext>
            </a:extLst>
          </p:cNvPr>
          <p:cNvSpPr>
            <a:spLocks noGrp="1"/>
          </p:cNvSpPr>
          <p:nvPr>
            <p:ph type="title"/>
          </p:nvPr>
        </p:nvSpPr>
        <p:spPr>
          <a:prstGeom prst="rect">
            <a:avLst/>
          </a:prstGeom>
        </p:spPr>
        <p:txBody>
          <a:bodyPr/>
          <a:lstStyle/>
          <a:p>
            <a:r>
              <a:rPr lang="en-US" dirty="0">
                <a:latin typeface="Franklin Gothic Medium"/>
              </a:rPr>
              <a:t>Que </a:t>
            </a:r>
            <a:r>
              <a:rPr lang="en-US" dirty="0" err="1">
                <a:latin typeface="Franklin Gothic Medium"/>
              </a:rPr>
              <a:t>tipo</a:t>
            </a:r>
            <a:r>
              <a:rPr lang="en-US" dirty="0">
                <a:latin typeface="Franklin Gothic Medium"/>
              </a:rPr>
              <a:t> de </a:t>
            </a:r>
            <a:r>
              <a:rPr lang="en-US" dirty="0" err="1">
                <a:latin typeface="Franklin Gothic Medium"/>
              </a:rPr>
              <a:t>amostras</a:t>
            </a:r>
            <a:r>
              <a:rPr lang="en-US" dirty="0">
                <a:latin typeface="Franklin Gothic Medium"/>
              </a:rPr>
              <a:t> </a:t>
            </a:r>
            <a:r>
              <a:rPr lang="en-US" dirty="0" err="1">
                <a:latin typeface="Franklin Gothic Medium"/>
              </a:rPr>
              <a:t>animais</a:t>
            </a:r>
            <a:r>
              <a:rPr lang="en-US" dirty="0">
                <a:latin typeface="Franklin Gothic Medium"/>
              </a:rPr>
              <a:t>?</a:t>
            </a:r>
          </a:p>
        </p:txBody>
      </p:sp>
      <p:sp>
        <p:nvSpPr>
          <p:cNvPr id="10" name="Text Box 3"/>
          <p:cNvSpPr txBox="1">
            <a:spLocks noChangeArrowheads="1"/>
          </p:cNvSpPr>
          <p:nvPr/>
        </p:nvSpPr>
        <p:spPr bwMode="auto">
          <a:xfrm>
            <a:off x="1866684" y="3216669"/>
            <a:ext cx="4186547" cy="2720745"/>
          </a:xfrm>
          <a:prstGeom prst="rect">
            <a:avLst/>
          </a:prstGeom>
          <a:noFill/>
          <a:ln w="9525">
            <a:noFill/>
            <a:miter lim="800000"/>
            <a:headEnd/>
            <a:tailEnd/>
          </a:ln>
        </p:spPr>
        <p:txBody>
          <a:bodyPr wrap="square" lIns="91440" tIns="45720" rIns="91440" bIns="45720" anchor="t">
            <a:spAutoFit/>
          </a:bodyPr>
          <a:lstStyle/>
          <a:p>
            <a:pPr defTabSz="1022350" eaLnBrk="1" hangingPunct="1">
              <a:lnSpc>
                <a:spcPct val="90000"/>
              </a:lnSpc>
              <a:spcAft>
                <a:spcPct val="40000"/>
              </a:spcAft>
              <a:tabLst>
                <a:tab pos="3765550" algn="l"/>
              </a:tabLst>
              <a:defRPr/>
            </a:pPr>
            <a:r>
              <a:rPr lang="en-US" sz="2800" u="sng" dirty="0" err="1">
                <a:latin typeface="Arial" panose="020B0604020202020204" pitchFamily="34" charset="0"/>
              </a:rPr>
              <a:t>Suspeita</a:t>
            </a:r>
            <a:r>
              <a:rPr lang="en-US" sz="2800" u="sng" dirty="0">
                <a:latin typeface="Arial" panose="020B0604020202020204" pitchFamily="34" charset="0"/>
              </a:rPr>
              <a:t> de </a:t>
            </a:r>
            <a:r>
              <a:rPr lang="en-US" sz="2800" u="sng" dirty="0" err="1">
                <a:latin typeface="Arial" panose="020B0604020202020204" pitchFamily="34" charset="0"/>
              </a:rPr>
              <a:t>diagnóstico</a:t>
            </a:r>
            <a:endParaRPr lang="en-US" sz="2800" u="sng" dirty="0">
              <a:latin typeface="Arial" panose="020B0604020202020204" pitchFamily="34" charset="0"/>
            </a:endParaRPr>
          </a:p>
          <a:p>
            <a:pPr marL="288925" indent="-288925" defTabSz="1022350" eaLnBrk="1" hangingPunct="1">
              <a:lnSpc>
                <a:spcPct val="90000"/>
              </a:lnSpc>
              <a:spcAft>
                <a:spcPct val="40000"/>
              </a:spcAft>
              <a:buClr>
                <a:srgbClr val="00953A"/>
              </a:buClr>
              <a:buFont typeface="Wingdings" pitchFamily="2" charset="2"/>
              <a:buChar char="§"/>
              <a:tabLst>
                <a:tab pos="3765550" algn="l"/>
              </a:tabLst>
              <a:defRPr/>
            </a:pPr>
            <a:r>
              <a:rPr lang="en-US" sz="2800" dirty="0" err="1">
                <a:latin typeface="Arial"/>
                <a:cs typeface="Arial"/>
              </a:rPr>
              <a:t>Salmonelose</a:t>
            </a:r>
            <a:endParaRPr lang="en-US" sz="2800" dirty="0">
              <a:latin typeface="Arial" panose="020B0604020202020204" pitchFamily="34" charset="0"/>
            </a:endParaRPr>
          </a:p>
          <a:p>
            <a:pPr marL="288925" indent="-288925" defTabSz="1022350">
              <a:lnSpc>
                <a:spcPct val="90000"/>
              </a:lnSpc>
              <a:spcAft>
                <a:spcPct val="40000"/>
              </a:spcAft>
              <a:buClr>
                <a:srgbClr val="00953A"/>
              </a:buClr>
              <a:buFont typeface="Wingdings" pitchFamily="2" charset="2"/>
              <a:buChar char="§"/>
              <a:tabLst>
                <a:tab pos="3765550" algn="l"/>
              </a:tabLst>
              <a:defRPr/>
            </a:pPr>
            <a:r>
              <a:rPr lang="en-US" sz="2800" dirty="0" err="1">
                <a:latin typeface="Arial"/>
                <a:cs typeface="Arial"/>
              </a:rPr>
              <a:t>Antrax</a:t>
            </a:r>
            <a:endParaRPr lang="en-US" sz="2800" dirty="0">
              <a:latin typeface="Arial"/>
              <a:cs typeface="Arial"/>
            </a:endParaRPr>
          </a:p>
          <a:p>
            <a:pPr marL="288925" indent="-288925" defTabSz="1022350" eaLnBrk="1" hangingPunct="1">
              <a:lnSpc>
                <a:spcPct val="90000"/>
              </a:lnSpc>
              <a:spcAft>
                <a:spcPct val="40000"/>
              </a:spcAft>
              <a:buClr>
                <a:srgbClr val="00953A"/>
              </a:buClr>
              <a:buFont typeface="Wingdings" pitchFamily="2" charset="2"/>
              <a:buChar char="§"/>
              <a:tabLst>
                <a:tab pos="3765550" algn="l"/>
              </a:tabLst>
              <a:defRPr/>
            </a:pPr>
            <a:r>
              <a:rPr lang="en-US" sz="2800" dirty="0" err="1">
                <a:latin typeface="Arial"/>
                <a:cs typeface="Arial"/>
              </a:rPr>
              <a:t>Brucelose</a:t>
            </a:r>
            <a:endParaRPr lang="en-US" sz="2800" dirty="0">
              <a:latin typeface="Arial" panose="020B0604020202020204" pitchFamily="34" charset="0"/>
            </a:endParaRPr>
          </a:p>
          <a:p>
            <a:pPr marL="288925" indent="-288925" defTabSz="1022350">
              <a:lnSpc>
                <a:spcPct val="90000"/>
              </a:lnSpc>
              <a:spcAft>
                <a:spcPct val="40000"/>
              </a:spcAft>
              <a:buClr>
                <a:srgbClr val="00953A"/>
              </a:buClr>
              <a:buFont typeface="Wingdings" pitchFamily="2" charset="2"/>
              <a:buChar char="§"/>
              <a:tabLst>
                <a:tab pos="3765550" algn="l"/>
              </a:tabLst>
              <a:defRPr/>
            </a:pPr>
            <a:r>
              <a:rPr lang="en-US" sz="2800" dirty="0">
                <a:latin typeface="Arial"/>
                <a:cs typeface="Arial"/>
              </a:rPr>
              <a:t>Gripe </a:t>
            </a:r>
            <a:r>
              <a:rPr lang="en-US" sz="2800" dirty="0" err="1">
                <a:latin typeface="Arial"/>
                <a:cs typeface="Arial"/>
              </a:rPr>
              <a:t>aviária</a:t>
            </a:r>
            <a:endParaRPr lang="en-US" sz="2800" dirty="0">
              <a:latin typeface="Arial" panose="020B0604020202020204" pitchFamily="34" charset="0"/>
            </a:endParaRPr>
          </a:p>
        </p:txBody>
      </p:sp>
      <p:sp>
        <p:nvSpPr>
          <p:cNvPr id="11" name="Text Box 4"/>
          <p:cNvSpPr txBox="1">
            <a:spLocks noChangeArrowheads="1"/>
          </p:cNvSpPr>
          <p:nvPr/>
        </p:nvSpPr>
        <p:spPr bwMode="auto">
          <a:xfrm>
            <a:off x="6477000" y="3200400"/>
            <a:ext cx="4453032" cy="2720745"/>
          </a:xfrm>
          <a:prstGeom prst="rect">
            <a:avLst/>
          </a:prstGeom>
          <a:noFill/>
          <a:ln w="9525">
            <a:noFill/>
            <a:miter lim="800000"/>
            <a:headEnd/>
            <a:tailEnd/>
          </a:ln>
        </p:spPr>
        <p:txBody>
          <a:bodyPr wrap="square" lIns="91440" tIns="45720" rIns="91440" bIns="45720" anchor="t">
            <a:spAutoFit/>
          </a:bodyPr>
          <a:lstStyle/>
          <a:p>
            <a:pPr defTabSz="1022350" eaLnBrk="1" hangingPunct="1">
              <a:lnSpc>
                <a:spcPct val="90000"/>
              </a:lnSpc>
              <a:spcAft>
                <a:spcPct val="40000"/>
              </a:spcAft>
              <a:tabLst>
                <a:tab pos="3765550" algn="l"/>
              </a:tabLst>
              <a:defRPr/>
            </a:pPr>
            <a:r>
              <a:rPr lang="en-US" sz="2800" u="sng" dirty="0" err="1">
                <a:latin typeface="Arial" panose="020B0604020202020204" pitchFamily="34" charset="0"/>
              </a:rPr>
              <a:t>Amostra</a:t>
            </a:r>
            <a:r>
              <a:rPr lang="en-US" sz="2800" u="sng" dirty="0">
                <a:latin typeface="Arial" panose="020B0604020202020204" pitchFamily="34" charset="0"/>
              </a:rPr>
              <a:t> para </a:t>
            </a:r>
            <a:r>
              <a:rPr lang="en-US" sz="2800" u="sng" dirty="0" err="1">
                <a:latin typeface="Arial" panose="020B0604020202020204" pitchFamily="34" charset="0"/>
              </a:rPr>
              <a:t>ensaio</a:t>
            </a:r>
            <a:endParaRPr lang="en-US" sz="2800" u="sng" dirty="0">
              <a:latin typeface="Arial" panose="020B0604020202020204" pitchFamily="34" charset="0"/>
            </a:endParaRPr>
          </a:p>
          <a:p>
            <a:pPr marL="288925" indent="-288925" defTabSz="1022350" eaLnBrk="1" hangingPunct="1">
              <a:lnSpc>
                <a:spcPct val="90000"/>
              </a:lnSpc>
              <a:spcAft>
                <a:spcPct val="40000"/>
              </a:spcAft>
              <a:buClr>
                <a:srgbClr val="00953A"/>
              </a:buClr>
              <a:buFont typeface="Wingdings" pitchFamily="2" charset="2"/>
              <a:buChar char="§"/>
              <a:tabLst>
                <a:tab pos="3765550" algn="l"/>
              </a:tabLst>
              <a:defRPr/>
            </a:pPr>
            <a:r>
              <a:rPr lang="en-US" sz="2800" dirty="0" err="1">
                <a:latin typeface="Arial" panose="020B0604020202020204" pitchFamily="34" charset="0"/>
              </a:rPr>
              <a:t>Sangue</a:t>
            </a:r>
            <a:endParaRPr lang="en-US" sz="2800" dirty="0">
              <a:latin typeface="Arial" panose="020B0604020202020204" pitchFamily="34" charset="0"/>
            </a:endParaRPr>
          </a:p>
          <a:p>
            <a:pPr marL="288925" indent="-288925" defTabSz="1022350">
              <a:lnSpc>
                <a:spcPct val="90000"/>
              </a:lnSpc>
              <a:spcAft>
                <a:spcPct val="40000"/>
              </a:spcAft>
              <a:buClr>
                <a:srgbClr val="00953A"/>
              </a:buClr>
              <a:buFont typeface="Wingdings" pitchFamily="2" charset="2"/>
              <a:buChar char="§"/>
              <a:tabLst>
                <a:tab pos="3765550" algn="l"/>
              </a:tabLst>
              <a:defRPr/>
            </a:pPr>
            <a:r>
              <a:rPr lang="en-US" sz="2800" dirty="0" err="1">
                <a:latin typeface="Arial"/>
                <a:cs typeface="Arial"/>
              </a:rPr>
              <a:t>Soro</a:t>
            </a:r>
            <a:endParaRPr lang="en-US" sz="2800" dirty="0">
              <a:latin typeface="Arial"/>
              <a:cs typeface="Arial"/>
            </a:endParaRPr>
          </a:p>
          <a:p>
            <a:pPr marL="288925" indent="-288925" defTabSz="1022350" eaLnBrk="1" hangingPunct="1">
              <a:lnSpc>
                <a:spcPct val="90000"/>
              </a:lnSpc>
              <a:spcAft>
                <a:spcPct val="40000"/>
              </a:spcAft>
              <a:buClr>
                <a:srgbClr val="00953A"/>
              </a:buClr>
              <a:buFont typeface="Wingdings" pitchFamily="2" charset="2"/>
              <a:buChar char="§"/>
              <a:tabLst>
                <a:tab pos="3765550" algn="l"/>
              </a:tabLst>
              <a:defRPr/>
            </a:pPr>
            <a:r>
              <a:rPr lang="en-US" sz="2800" dirty="0" err="1">
                <a:latin typeface="Arial"/>
                <a:cs typeface="Arial"/>
              </a:rPr>
              <a:t>Líquido</a:t>
            </a:r>
            <a:r>
              <a:rPr lang="en-US" sz="2800" dirty="0">
                <a:latin typeface="Arial"/>
                <a:cs typeface="Arial"/>
              </a:rPr>
              <a:t> cloacal/</a:t>
            </a:r>
            <a:r>
              <a:rPr lang="en-US" sz="2800" dirty="0" err="1">
                <a:latin typeface="Arial"/>
                <a:cs typeface="Arial"/>
              </a:rPr>
              <a:t>coanal</a:t>
            </a:r>
            <a:endParaRPr lang="en-US" sz="2800" dirty="0">
              <a:latin typeface="Arial" panose="020B0604020202020204" pitchFamily="34" charset="0"/>
            </a:endParaRPr>
          </a:p>
          <a:p>
            <a:pPr marL="288925" indent="-288925" defTabSz="1022350" eaLnBrk="1" hangingPunct="1">
              <a:lnSpc>
                <a:spcPct val="90000"/>
              </a:lnSpc>
              <a:spcAft>
                <a:spcPct val="40000"/>
              </a:spcAft>
              <a:buClr>
                <a:srgbClr val="00953A"/>
              </a:buClr>
              <a:buFont typeface="Wingdings" pitchFamily="2" charset="2"/>
              <a:buChar char="§"/>
              <a:tabLst>
                <a:tab pos="3765550" algn="l"/>
              </a:tabLst>
              <a:defRPr/>
            </a:pPr>
            <a:r>
              <a:rPr lang="en-US" sz="2800" dirty="0">
                <a:latin typeface="Arial" panose="020B0604020202020204" pitchFamily="34" charset="0"/>
              </a:rPr>
              <a:t>Banco</a:t>
            </a:r>
          </a:p>
        </p:txBody>
      </p:sp>
      <p:sp>
        <p:nvSpPr>
          <p:cNvPr id="12" name="Line 6"/>
          <p:cNvSpPr>
            <a:spLocks noChangeShapeType="1"/>
          </p:cNvSpPr>
          <p:nvPr/>
        </p:nvSpPr>
        <p:spPr bwMode="auto">
          <a:xfrm>
            <a:off x="4480561" y="4160520"/>
            <a:ext cx="1996440" cy="1467054"/>
          </a:xfrm>
          <a:prstGeom prst="line">
            <a:avLst/>
          </a:prstGeom>
          <a:noFill/>
          <a:ln w="38100">
            <a:solidFill>
              <a:schemeClr val="tx1"/>
            </a:solidFill>
            <a:prstDash val="dash"/>
            <a:round/>
            <a:headEnd/>
            <a:tailEnd/>
          </a:ln>
        </p:spPr>
        <p:txBody>
          <a:bodyPr/>
          <a:lstStyle/>
          <a:p>
            <a:pPr eaLnBrk="1" hangingPunct="1">
              <a:defRPr/>
            </a:pPr>
            <a:endParaRPr lang="en-US" sz="2800">
              <a:solidFill>
                <a:schemeClr val="accent5"/>
              </a:solidFill>
              <a:latin typeface="Arial" panose="020B0604020202020204" pitchFamily="34" charset="0"/>
            </a:endParaRPr>
          </a:p>
        </p:txBody>
      </p:sp>
      <p:sp>
        <p:nvSpPr>
          <p:cNvPr id="13" name="Line 7"/>
          <p:cNvSpPr>
            <a:spLocks noChangeShapeType="1"/>
          </p:cNvSpPr>
          <p:nvPr/>
        </p:nvSpPr>
        <p:spPr bwMode="auto">
          <a:xfrm flipV="1">
            <a:off x="3707888" y="4027367"/>
            <a:ext cx="2667000" cy="533403"/>
          </a:xfrm>
          <a:prstGeom prst="line">
            <a:avLst/>
          </a:prstGeom>
          <a:noFill/>
          <a:ln w="38100">
            <a:solidFill>
              <a:srgbClr val="FF0000"/>
            </a:solidFill>
            <a:round/>
            <a:headEnd/>
            <a:tailEnd/>
          </a:ln>
        </p:spPr>
        <p:txBody>
          <a:bodyPr/>
          <a:lstStyle/>
          <a:p>
            <a:pPr eaLnBrk="1" hangingPunct="1">
              <a:defRPr/>
            </a:pPr>
            <a:endParaRPr lang="en-US" sz="2800">
              <a:solidFill>
                <a:schemeClr val="accent5"/>
              </a:solidFill>
              <a:latin typeface="Arial" panose="020B0604020202020204" pitchFamily="34" charset="0"/>
            </a:endParaRPr>
          </a:p>
        </p:txBody>
      </p:sp>
      <p:sp>
        <p:nvSpPr>
          <p:cNvPr id="15" name="Line 9"/>
          <p:cNvSpPr>
            <a:spLocks noChangeShapeType="1"/>
          </p:cNvSpPr>
          <p:nvPr/>
        </p:nvSpPr>
        <p:spPr bwMode="auto">
          <a:xfrm flipV="1">
            <a:off x="4088888" y="4560771"/>
            <a:ext cx="2286000" cy="533402"/>
          </a:xfrm>
          <a:prstGeom prst="line">
            <a:avLst/>
          </a:prstGeom>
          <a:noFill/>
          <a:ln w="38100">
            <a:solidFill>
              <a:srgbClr val="336799"/>
            </a:solidFill>
            <a:round/>
            <a:headEnd/>
            <a:tailEnd/>
          </a:ln>
        </p:spPr>
        <p:txBody>
          <a:bodyPr/>
          <a:lstStyle/>
          <a:p>
            <a:pPr eaLnBrk="1" hangingPunct="1">
              <a:defRPr/>
            </a:pPr>
            <a:endParaRPr lang="en-US" sz="2800">
              <a:solidFill>
                <a:schemeClr val="accent5"/>
              </a:solidFill>
              <a:latin typeface="Arial" panose="020B0604020202020204" pitchFamily="34" charset="0"/>
            </a:endParaRPr>
          </a:p>
        </p:txBody>
      </p:sp>
      <p:sp>
        <p:nvSpPr>
          <p:cNvPr id="16" name="Line 9"/>
          <p:cNvSpPr>
            <a:spLocks noChangeShapeType="1"/>
          </p:cNvSpPr>
          <p:nvPr/>
        </p:nvSpPr>
        <p:spPr bwMode="auto">
          <a:xfrm flipV="1">
            <a:off x="4332522" y="5107257"/>
            <a:ext cx="2144477" cy="533403"/>
          </a:xfrm>
          <a:prstGeom prst="line">
            <a:avLst/>
          </a:prstGeom>
          <a:noFill/>
          <a:ln w="38100">
            <a:solidFill>
              <a:schemeClr val="accent2"/>
            </a:solidFill>
            <a:round/>
            <a:headEnd/>
            <a:tailEnd/>
          </a:ln>
        </p:spPr>
        <p:txBody>
          <a:bodyPr/>
          <a:lstStyle/>
          <a:p>
            <a:pPr eaLnBrk="1" hangingPunct="1">
              <a:defRPr/>
            </a:pPr>
            <a:endParaRPr lang="en-US" sz="2800">
              <a:solidFill>
                <a:schemeClr val="accent5"/>
              </a:solidFill>
              <a:latin typeface="Arial" panose="020B0604020202020204" pitchFamily="34" charset="0"/>
            </a:endParaRPr>
          </a:p>
        </p:txBody>
      </p:sp>
    </p:spTree>
    <p:extLst>
      <p:ext uri="{BB962C8B-B14F-4D97-AF65-F5344CB8AC3E}">
        <p14:creationId xmlns:p14="http://schemas.microsoft.com/office/powerpoint/2010/main" val="450428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4">
            <a:extLst>
              <a:ext uri="{FF2B5EF4-FFF2-40B4-BE49-F238E27FC236}">
                <a16:creationId xmlns:a16="http://schemas.microsoft.com/office/drawing/2014/main" id="{1CEF5B0C-FBA2-A404-88E8-9DAA49BBACFE}"/>
              </a:ext>
            </a:extLst>
          </p:cNvPr>
          <p:cNvSpPr>
            <a:spLocks noGrp="1"/>
          </p:cNvSpPr>
          <p:nvPr>
            <p:ph sz="half" idx="2"/>
          </p:nvPr>
        </p:nvSpPr>
        <p:spPr/>
        <p:txBody>
          <a:bodyPr/>
          <a:lstStyle/>
          <a:p>
            <a:r>
              <a:rPr lang="en-US" dirty="0" err="1"/>
              <a:t>Depende</a:t>
            </a:r>
            <a:r>
              <a:rPr lang="en-US" dirty="0"/>
              <a:t> da </a:t>
            </a:r>
            <a:r>
              <a:rPr lang="en-US" dirty="0" err="1"/>
              <a:t>apresentação</a:t>
            </a:r>
            <a:r>
              <a:rPr lang="en-US" dirty="0"/>
              <a:t> </a:t>
            </a:r>
            <a:r>
              <a:rPr lang="en-US" dirty="0" err="1"/>
              <a:t>clínica</a:t>
            </a:r>
            <a:r>
              <a:rPr lang="en-US" dirty="0"/>
              <a:t> - qual é o </a:t>
            </a:r>
            <a:r>
              <a:rPr lang="en-US" dirty="0" err="1"/>
              <a:t>diagnóstico</a:t>
            </a:r>
            <a:r>
              <a:rPr lang="en-US" dirty="0"/>
              <a:t> </a:t>
            </a:r>
            <a:r>
              <a:rPr lang="en-US" dirty="0" err="1"/>
              <a:t>suspeito</a:t>
            </a:r>
            <a:r>
              <a:rPr lang="en-US" dirty="0"/>
              <a:t>? </a:t>
            </a:r>
            <a:r>
              <a:rPr lang="en-US" dirty="0" err="1"/>
              <a:t>Diagnóstico</a:t>
            </a:r>
            <a:r>
              <a:rPr lang="en-US" dirty="0"/>
              <a:t> </a:t>
            </a:r>
            <a:r>
              <a:rPr lang="en-US" dirty="0" err="1"/>
              <a:t>diferencial</a:t>
            </a:r>
            <a:r>
              <a:rPr lang="en-US" dirty="0"/>
              <a:t>?</a:t>
            </a:r>
          </a:p>
          <a:p>
            <a:r>
              <a:rPr lang="en-US" dirty="0" err="1"/>
              <a:t>Exemplos</a:t>
            </a:r>
            <a:r>
              <a:rPr lang="en-US" dirty="0"/>
              <a:t> de </a:t>
            </a:r>
            <a:r>
              <a:rPr lang="en-US" dirty="0" err="1"/>
              <a:t>correspondência</a:t>
            </a:r>
            <a:r>
              <a:rPr lang="en-US" dirty="0"/>
              <a:t>:</a:t>
            </a:r>
          </a:p>
        </p:txBody>
      </p:sp>
      <p:sp>
        <p:nvSpPr>
          <p:cNvPr id="3" name="Title 2">
            <a:extLst>
              <a:ext uri="{FF2B5EF4-FFF2-40B4-BE49-F238E27FC236}">
                <a16:creationId xmlns:a16="http://schemas.microsoft.com/office/drawing/2014/main" id="{FD800E62-CA7A-4EEC-8594-CA856D9C0294}"/>
              </a:ext>
            </a:extLst>
          </p:cNvPr>
          <p:cNvSpPr>
            <a:spLocks noGrp="1"/>
          </p:cNvSpPr>
          <p:nvPr>
            <p:ph type="title"/>
          </p:nvPr>
        </p:nvSpPr>
        <p:spPr>
          <a:prstGeom prst="rect">
            <a:avLst/>
          </a:prstGeom>
        </p:spPr>
        <p:txBody>
          <a:bodyPr/>
          <a:lstStyle/>
          <a:p>
            <a:r>
              <a:rPr lang="en-US" dirty="0">
                <a:latin typeface="Franklin Gothic Medium"/>
              </a:rPr>
              <a:t>Que </a:t>
            </a:r>
            <a:r>
              <a:rPr lang="en-US" dirty="0" err="1">
                <a:latin typeface="Franklin Gothic Medium"/>
              </a:rPr>
              <a:t>tipo</a:t>
            </a:r>
            <a:r>
              <a:rPr lang="en-US" dirty="0">
                <a:latin typeface="Franklin Gothic Medium"/>
              </a:rPr>
              <a:t> de </a:t>
            </a:r>
            <a:r>
              <a:rPr lang="en-US" dirty="0" err="1">
                <a:latin typeface="Franklin Gothic Medium"/>
              </a:rPr>
              <a:t>amostras</a:t>
            </a:r>
            <a:r>
              <a:rPr lang="en-US" dirty="0">
                <a:latin typeface="Franklin Gothic Medium"/>
              </a:rPr>
              <a:t> </a:t>
            </a:r>
            <a:r>
              <a:rPr lang="en-US" dirty="0" err="1">
                <a:latin typeface="Franklin Gothic Medium"/>
              </a:rPr>
              <a:t>ambientais</a:t>
            </a:r>
            <a:r>
              <a:rPr lang="en-US" dirty="0">
                <a:latin typeface="Franklin Gothic Medium"/>
              </a:rPr>
              <a:t>?</a:t>
            </a:r>
          </a:p>
        </p:txBody>
      </p:sp>
      <p:sp>
        <p:nvSpPr>
          <p:cNvPr id="10" name="Text Box 3"/>
          <p:cNvSpPr txBox="1">
            <a:spLocks noChangeArrowheads="1"/>
          </p:cNvSpPr>
          <p:nvPr/>
        </p:nvSpPr>
        <p:spPr bwMode="auto">
          <a:xfrm>
            <a:off x="1879752" y="3215313"/>
            <a:ext cx="4825848" cy="3185487"/>
          </a:xfrm>
          <a:prstGeom prst="rect">
            <a:avLst/>
          </a:prstGeom>
          <a:noFill/>
          <a:ln w="9525">
            <a:noFill/>
            <a:miter lim="800000"/>
            <a:headEnd/>
            <a:tailEnd/>
          </a:ln>
        </p:spPr>
        <p:txBody>
          <a:bodyPr wrap="square" lIns="91440" tIns="45720" rIns="91440" bIns="45720" anchor="t">
            <a:spAutoFit/>
          </a:bodyPr>
          <a:lstStyle/>
          <a:p>
            <a:pPr defTabSz="1022350" eaLnBrk="1" hangingPunct="1">
              <a:lnSpc>
                <a:spcPct val="90000"/>
              </a:lnSpc>
              <a:spcAft>
                <a:spcPct val="40000"/>
              </a:spcAft>
              <a:tabLst>
                <a:tab pos="3765550" algn="l"/>
              </a:tabLst>
              <a:defRPr/>
            </a:pPr>
            <a:r>
              <a:rPr lang="en-US" sz="2800" u="sng">
                <a:latin typeface="Arial" panose="020B0604020202020204" pitchFamily="34" charset="0"/>
              </a:rPr>
              <a:t>Suspeita de diagnóstico</a:t>
            </a:r>
          </a:p>
          <a:p>
            <a:pPr marL="283464" indent="-283464" defTabSz="1022350" eaLnBrk="1" hangingPunct="1">
              <a:lnSpc>
                <a:spcPct val="90000"/>
              </a:lnSpc>
              <a:spcAft>
                <a:spcPct val="40000"/>
              </a:spcAft>
              <a:buClr>
                <a:srgbClr val="00953A"/>
              </a:buClr>
              <a:buFont typeface="Wingdings" panose="05000000000000000000" pitchFamily="2" charset="2"/>
              <a:buChar char="§"/>
              <a:tabLst>
                <a:tab pos="3765550" algn="l"/>
              </a:tabLst>
              <a:defRPr/>
            </a:pPr>
            <a:r>
              <a:rPr lang="en-US" sz="2800">
                <a:latin typeface="Arial"/>
                <a:cs typeface="Arial"/>
              </a:rPr>
              <a:t>Aflatoxicose</a:t>
            </a:r>
            <a:endParaRPr lang="en-US" sz="2800">
              <a:latin typeface="Arial" panose="020B0604020202020204" pitchFamily="34" charset="0"/>
            </a:endParaRPr>
          </a:p>
          <a:p>
            <a:pPr marL="283464" indent="-283464" defTabSz="1022350">
              <a:spcAft>
                <a:spcPct val="40000"/>
              </a:spcAft>
              <a:buClr>
                <a:srgbClr val="00953A"/>
              </a:buClr>
              <a:buFont typeface="Wingdings" panose="05000000000000000000" pitchFamily="2" charset="2"/>
              <a:buChar char="§"/>
              <a:tabLst>
                <a:tab pos="3765550" algn="l"/>
              </a:tabLst>
              <a:defRPr/>
            </a:pPr>
            <a:r>
              <a:rPr lang="en-US" sz="2800">
                <a:latin typeface="Arial"/>
                <a:cs typeface="Arial"/>
              </a:rPr>
              <a:t>Antrax</a:t>
            </a:r>
          </a:p>
          <a:p>
            <a:pPr marL="283464" indent="-283464" defTabSz="1022350" eaLnBrk="1" hangingPunct="1">
              <a:spcBef>
                <a:spcPts val="0"/>
              </a:spcBef>
              <a:spcAft>
                <a:spcPts val="0"/>
              </a:spcAft>
              <a:buClr>
                <a:srgbClr val="00953A"/>
              </a:buClr>
              <a:buFont typeface="Wingdings" panose="05000000000000000000" pitchFamily="2" charset="2"/>
              <a:buChar char="§"/>
              <a:tabLst>
                <a:tab pos="3765550" algn="l"/>
              </a:tabLst>
              <a:defRPr/>
            </a:pPr>
            <a:r>
              <a:rPr lang="en-US" sz="2800">
                <a:latin typeface="Arial"/>
                <a:cs typeface="Arial"/>
              </a:rPr>
              <a:t>Febre do Vale do Rift</a:t>
            </a:r>
          </a:p>
          <a:p>
            <a:pPr marL="283464" indent="-283464" defTabSz="1022350" eaLnBrk="1" hangingPunct="1">
              <a:spcBef>
                <a:spcPts val="600"/>
              </a:spcBef>
              <a:spcAft>
                <a:spcPts val="0"/>
              </a:spcAft>
              <a:buClr>
                <a:srgbClr val="00953A"/>
              </a:buClr>
              <a:buFont typeface="Wingdings" panose="05000000000000000000" pitchFamily="2" charset="2"/>
              <a:buChar char="§"/>
              <a:tabLst>
                <a:tab pos="3765550" algn="l"/>
              </a:tabLst>
              <a:defRPr/>
            </a:pPr>
            <a:r>
              <a:rPr lang="en-US" sz="2800">
                <a:latin typeface="Arial"/>
                <a:cs typeface="Arial"/>
              </a:rPr>
              <a:t>Febre hemorrágica da Crimeia-Congo</a:t>
            </a:r>
          </a:p>
        </p:txBody>
      </p:sp>
      <p:sp>
        <p:nvSpPr>
          <p:cNvPr id="11" name="Text Box 4"/>
          <p:cNvSpPr txBox="1">
            <a:spLocks noChangeArrowheads="1"/>
          </p:cNvSpPr>
          <p:nvPr/>
        </p:nvSpPr>
        <p:spPr bwMode="auto">
          <a:xfrm>
            <a:off x="6781800" y="3200400"/>
            <a:ext cx="3937000" cy="3108543"/>
          </a:xfrm>
          <a:prstGeom prst="rect">
            <a:avLst/>
          </a:prstGeom>
          <a:noFill/>
          <a:ln w="9525">
            <a:noFill/>
            <a:miter lim="800000"/>
            <a:headEnd/>
            <a:tailEnd/>
          </a:ln>
        </p:spPr>
        <p:txBody>
          <a:bodyPr wrap="square" lIns="91440" tIns="45720" rIns="91440" bIns="45720" anchor="t">
            <a:spAutoFit/>
          </a:bodyPr>
          <a:lstStyle/>
          <a:p>
            <a:pPr defTabSz="1022350" eaLnBrk="1" hangingPunct="1">
              <a:lnSpc>
                <a:spcPct val="90000"/>
              </a:lnSpc>
              <a:spcAft>
                <a:spcPct val="40000"/>
              </a:spcAft>
              <a:tabLst>
                <a:tab pos="3765550" algn="l"/>
              </a:tabLst>
              <a:defRPr/>
            </a:pPr>
            <a:r>
              <a:rPr lang="en-US" sz="2800" u="sng" dirty="0" err="1">
                <a:latin typeface="Arial" panose="020B0604020202020204" pitchFamily="34" charset="0"/>
              </a:rPr>
              <a:t>Amostra</a:t>
            </a:r>
            <a:r>
              <a:rPr lang="en-US" sz="2800" u="sng" dirty="0">
                <a:latin typeface="Arial" panose="020B0604020202020204" pitchFamily="34" charset="0"/>
              </a:rPr>
              <a:t> para </a:t>
            </a:r>
            <a:r>
              <a:rPr lang="en-US" sz="2800" u="sng" dirty="0" err="1">
                <a:latin typeface="Arial" panose="020B0604020202020204" pitchFamily="34" charset="0"/>
              </a:rPr>
              <a:t>ensaio</a:t>
            </a:r>
            <a:endParaRPr lang="en-US" sz="2800" u="sng" dirty="0">
              <a:latin typeface="Arial" panose="020B0604020202020204" pitchFamily="34" charset="0"/>
            </a:endParaRPr>
          </a:p>
          <a:p>
            <a:pPr marL="288925" indent="-288925" defTabSz="1022350" eaLnBrk="1" hangingPunct="1">
              <a:lnSpc>
                <a:spcPct val="90000"/>
              </a:lnSpc>
              <a:spcAft>
                <a:spcPct val="40000"/>
              </a:spcAft>
              <a:buClr>
                <a:srgbClr val="00953A"/>
              </a:buClr>
              <a:buFont typeface="Wingdings" pitchFamily="2" charset="2"/>
              <a:buChar char="§"/>
              <a:tabLst>
                <a:tab pos="3765550" algn="l"/>
              </a:tabLst>
              <a:defRPr/>
            </a:pPr>
            <a:r>
              <a:rPr lang="en-US" sz="2800" dirty="0" err="1">
                <a:latin typeface="Arial" panose="020B0604020202020204" pitchFamily="34" charset="0"/>
              </a:rPr>
              <a:t>Carcaças</a:t>
            </a:r>
            <a:endParaRPr lang="en-US" sz="2800" dirty="0">
              <a:latin typeface="Arial" panose="020B0604020202020204" pitchFamily="34" charset="0"/>
            </a:endParaRPr>
          </a:p>
          <a:p>
            <a:pPr marL="288925" indent="-288925" defTabSz="1022350">
              <a:lnSpc>
                <a:spcPct val="90000"/>
              </a:lnSpc>
              <a:spcAft>
                <a:spcPct val="40000"/>
              </a:spcAft>
              <a:buClr>
                <a:srgbClr val="00953A"/>
              </a:buClr>
              <a:buFont typeface="Wingdings" pitchFamily="2" charset="2"/>
              <a:buChar char="§"/>
              <a:tabLst>
                <a:tab pos="3765550" algn="l"/>
              </a:tabLst>
              <a:defRPr/>
            </a:pPr>
            <a:r>
              <a:rPr lang="en-US" sz="2800" dirty="0">
                <a:latin typeface="Arial"/>
                <a:cs typeface="Arial"/>
              </a:rPr>
              <a:t>Alimentos (farinha, </a:t>
            </a:r>
            <a:r>
              <a:rPr lang="en-US" sz="2800" dirty="0" err="1">
                <a:latin typeface="Arial"/>
                <a:cs typeface="Arial"/>
              </a:rPr>
              <a:t>amendoins</a:t>
            </a:r>
            <a:r>
              <a:rPr lang="en-US" sz="2800" dirty="0">
                <a:latin typeface="Arial"/>
                <a:cs typeface="Arial"/>
              </a:rPr>
              <a:t>)</a:t>
            </a:r>
          </a:p>
          <a:p>
            <a:pPr marL="288925" indent="-288925" defTabSz="1022350" eaLnBrk="1" hangingPunct="1">
              <a:lnSpc>
                <a:spcPct val="90000"/>
              </a:lnSpc>
              <a:spcAft>
                <a:spcPct val="40000"/>
              </a:spcAft>
              <a:buClr>
                <a:srgbClr val="00953A"/>
              </a:buClr>
              <a:buFont typeface="Wingdings" pitchFamily="2" charset="2"/>
              <a:buChar char="§"/>
              <a:tabLst>
                <a:tab pos="3765550" algn="l"/>
              </a:tabLst>
              <a:defRPr/>
            </a:pPr>
            <a:r>
              <a:rPr lang="en-US" sz="2800" dirty="0">
                <a:latin typeface="Arial" panose="020B0604020202020204" pitchFamily="34" charset="0"/>
              </a:rPr>
              <a:t>Solo</a:t>
            </a:r>
          </a:p>
          <a:p>
            <a:pPr marL="288925" indent="-288925" defTabSz="1022350" eaLnBrk="1" hangingPunct="1">
              <a:lnSpc>
                <a:spcPct val="90000"/>
              </a:lnSpc>
              <a:spcAft>
                <a:spcPct val="40000"/>
              </a:spcAft>
              <a:buClr>
                <a:srgbClr val="00953A"/>
              </a:buClr>
              <a:buFont typeface="Wingdings" pitchFamily="2" charset="2"/>
              <a:buChar char="§"/>
              <a:tabLst>
                <a:tab pos="3765550" algn="l"/>
              </a:tabLst>
              <a:defRPr/>
            </a:pPr>
            <a:r>
              <a:rPr lang="en-US" sz="2800" dirty="0">
                <a:latin typeface="Arial" panose="020B0604020202020204" pitchFamily="34" charset="0"/>
              </a:rPr>
              <a:t>Mosquitos</a:t>
            </a:r>
          </a:p>
        </p:txBody>
      </p:sp>
      <p:sp>
        <p:nvSpPr>
          <p:cNvPr id="12" name="Line 6"/>
          <p:cNvSpPr>
            <a:spLocks noChangeShapeType="1"/>
          </p:cNvSpPr>
          <p:nvPr/>
        </p:nvSpPr>
        <p:spPr bwMode="auto">
          <a:xfrm>
            <a:off x="4300152" y="4003589"/>
            <a:ext cx="2486408" cy="518515"/>
          </a:xfrm>
          <a:prstGeom prst="line">
            <a:avLst/>
          </a:prstGeom>
          <a:noFill/>
          <a:ln w="38100">
            <a:solidFill>
              <a:schemeClr val="tx1"/>
            </a:solidFill>
            <a:prstDash val="dash"/>
            <a:round/>
            <a:headEnd/>
            <a:tailEnd/>
          </a:ln>
        </p:spPr>
        <p:txBody>
          <a:bodyPr/>
          <a:lstStyle/>
          <a:p>
            <a:pPr eaLnBrk="1" hangingPunct="1">
              <a:defRPr/>
            </a:pPr>
            <a:endParaRPr lang="en-US" sz="2800">
              <a:solidFill>
                <a:schemeClr val="accent5"/>
              </a:solidFill>
              <a:latin typeface="Arial" panose="020B0604020202020204" pitchFamily="34" charset="0"/>
            </a:endParaRPr>
          </a:p>
        </p:txBody>
      </p:sp>
      <p:sp>
        <p:nvSpPr>
          <p:cNvPr id="13" name="Line 7"/>
          <p:cNvSpPr>
            <a:spLocks noChangeShapeType="1"/>
          </p:cNvSpPr>
          <p:nvPr/>
        </p:nvSpPr>
        <p:spPr bwMode="auto">
          <a:xfrm>
            <a:off x="3595816" y="4522104"/>
            <a:ext cx="3262183" cy="819968"/>
          </a:xfrm>
          <a:prstGeom prst="line">
            <a:avLst/>
          </a:prstGeom>
          <a:noFill/>
          <a:ln w="38100">
            <a:solidFill>
              <a:srgbClr val="FF0000"/>
            </a:solidFill>
            <a:round/>
            <a:headEnd/>
            <a:tailEnd/>
          </a:ln>
        </p:spPr>
        <p:txBody>
          <a:bodyPr/>
          <a:lstStyle/>
          <a:p>
            <a:pPr eaLnBrk="1" hangingPunct="1">
              <a:defRPr/>
            </a:pPr>
            <a:endParaRPr lang="en-US" sz="2800">
              <a:solidFill>
                <a:schemeClr val="accent5"/>
              </a:solidFill>
              <a:latin typeface="Arial" panose="020B0604020202020204" pitchFamily="34" charset="0"/>
            </a:endParaRPr>
          </a:p>
        </p:txBody>
      </p:sp>
      <p:sp>
        <p:nvSpPr>
          <p:cNvPr id="15" name="Line 9"/>
          <p:cNvSpPr>
            <a:spLocks noChangeShapeType="1"/>
          </p:cNvSpPr>
          <p:nvPr/>
        </p:nvSpPr>
        <p:spPr bwMode="auto">
          <a:xfrm>
            <a:off x="5633882" y="5248199"/>
            <a:ext cx="1224117" cy="710343"/>
          </a:xfrm>
          <a:prstGeom prst="line">
            <a:avLst/>
          </a:prstGeom>
          <a:noFill/>
          <a:ln w="38100">
            <a:solidFill>
              <a:srgbClr val="336799"/>
            </a:solidFill>
            <a:round/>
            <a:headEnd/>
            <a:tailEnd/>
          </a:ln>
        </p:spPr>
        <p:txBody>
          <a:bodyPr/>
          <a:lstStyle/>
          <a:p>
            <a:pPr eaLnBrk="1" hangingPunct="1">
              <a:defRPr/>
            </a:pPr>
            <a:endParaRPr lang="en-US" sz="2800">
              <a:solidFill>
                <a:schemeClr val="accent5"/>
              </a:solidFill>
              <a:latin typeface="Arial" panose="020B0604020202020204" pitchFamily="34" charset="0"/>
            </a:endParaRPr>
          </a:p>
        </p:txBody>
      </p:sp>
      <p:sp>
        <p:nvSpPr>
          <p:cNvPr id="16" name="Line 9"/>
          <p:cNvSpPr>
            <a:spLocks noChangeShapeType="1"/>
          </p:cNvSpPr>
          <p:nvPr/>
        </p:nvSpPr>
        <p:spPr bwMode="auto">
          <a:xfrm flipV="1">
            <a:off x="5710082" y="4003589"/>
            <a:ext cx="1147917" cy="1551330"/>
          </a:xfrm>
          <a:prstGeom prst="line">
            <a:avLst/>
          </a:prstGeom>
          <a:noFill/>
          <a:ln w="38100">
            <a:solidFill>
              <a:schemeClr val="accent2"/>
            </a:solidFill>
            <a:round/>
            <a:headEnd/>
            <a:tailEnd/>
          </a:ln>
        </p:spPr>
        <p:txBody>
          <a:bodyPr/>
          <a:lstStyle/>
          <a:p>
            <a:pPr eaLnBrk="1" hangingPunct="1">
              <a:defRPr/>
            </a:pPr>
            <a:endParaRPr lang="en-US" sz="2800">
              <a:solidFill>
                <a:schemeClr val="accent5"/>
              </a:solidFill>
              <a:latin typeface="Arial" panose="020B0604020202020204" pitchFamily="34" charset="0"/>
            </a:endParaRPr>
          </a:p>
        </p:txBody>
      </p:sp>
    </p:spTree>
    <p:extLst>
      <p:ext uri="{BB962C8B-B14F-4D97-AF65-F5344CB8AC3E}">
        <p14:creationId xmlns:p14="http://schemas.microsoft.com/office/powerpoint/2010/main" val="3922172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P spid="10" grpId="0"/>
      <p:bldP spid="11" grpId="0"/>
      <p:bldP spid="12" grpId="0" animBg="1"/>
      <p:bldP spid="13" grpId="0" animBg="1"/>
      <p:bldP spid="15" grpId="0" animBg="1"/>
      <p:bldP spid="1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119B5D-75D0-48A0-A038-813BA9DE4159}"/>
              </a:ext>
            </a:extLst>
          </p:cNvPr>
          <p:cNvSpPr>
            <a:spLocks noGrp="1"/>
          </p:cNvSpPr>
          <p:nvPr>
            <p:ph type="title"/>
          </p:nvPr>
        </p:nvSpPr>
        <p:spPr>
          <a:prstGeom prst="rect">
            <a:avLst/>
          </a:prstGeom>
        </p:spPr>
        <p:txBody>
          <a:bodyPr/>
          <a:lstStyle/>
          <a:p>
            <a:r>
              <a:rPr lang="en-US" dirty="0" err="1">
                <a:ea typeface="Tahoma" panose="020B0604030504040204" pitchFamily="34" charset="0"/>
                <a:cs typeface="Arial" panose="020B0604020202020204" pitchFamily="34" charset="0"/>
              </a:rPr>
              <a:t>Tipos</a:t>
            </a:r>
            <a:r>
              <a:rPr lang="en-US" dirty="0">
                <a:ea typeface="Tahoma" panose="020B0604030504040204" pitchFamily="34" charset="0"/>
                <a:cs typeface="Arial" panose="020B0604020202020204" pitchFamily="34" charset="0"/>
              </a:rPr>
              <a:t> de </a:t>
            </a:r>
            <a:r>
              <a:rPr lang="en-US" dirty="0" err="1">
                <a:ea typeface="Tahoma" panose="020B0604030504040204" pitchFamily="34" charset="0"/>
                <a:cs typeface="Arial" panose="020B0604020202020204" pitchFamily="34" charset="0"/>
              </a:rPr>
              <a:t>amostras</a:t>
            </a:r>
            <a:r>
              <a:rPr lang="en-US" dirty="0">
                <a:ea typeface="Tahoma" panose="020B0604030504040204" pitchFamily="34" charset="0"/>
                <a:cs typeface="Arial" panose="020B0604020202020204" pitchFamily="34" charset="0"/>
              </a:rPr>
              <a:t> de </a:t>
            </a:r>
            <a:r>
              <a:rPr lang="en-US" dirty="0" err="1">
                <a:ea typeface="Tahoma" panose="020B0604030504040204" pitchFamily="34" charset="0"/>
                <a:cs typeface="Arial" panose="020B0604020202020204" pitchFamily="34" charset="0"/>
              </a:rPr>
              <a:t>sangue</a:t>
            </a:r>
            <a:endParaRPr lang="en-US" dirty="0"/>
          </a:p>
        </p:txBody>
      </p:sp>
      <p:sp>
        <p:nvSpPr>
          <p:cNvPr id="21" name="Oval 40"/>
          <p:cNvSpPr>
            <a:spLocks noChangeArrowheads="1"/>
          </p:cNvSpPr>
          <p:nvPr/>
        </p:nvSpPr>
        <p:spPr bwMode="auto">
          <a:xfrm>
            <a:off x="8976819" y="2234219"/>
            <a:ext cx="13191" cy="14288"/>
          </a:xfrm>
          <a:prstGeom prst="ellipse">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91440" tIns="45720" rIns="91440" bIns="45720"/>
          <a:lstStyle/>
          <a:p>
            <a:pPr>
              <a:defRPr/>
            </a:pPr>
            <a:endParaRPr lang="en-US" sz="1350" kern="0">
              <a:latin typeface="Calibri" panose="020F0502020204030204"/>
            </a:endParaRPr>
          </a:p>
        </p:txBody>
      </p:sp>
      <p:grpSp>
        <p:nvGrpSpPr>
          <p:cNvPr id="4" name="Group 3">
            <a:extLst>
              <a:ext uri="{FF2B5EF4-FFF2-40B4-BE49-F238E27FC236}">
                <a16:creationId xmlns:a16="http://schemas.microsoft.com/office/drawing/2014/main" id="{E7DB05CC-B894-8AFE-2FA2-E4D7A317DC25}"/>
              </a:ext>
            </a:extLst>
          </p:cNvPr>
          <p:cNvGrpSpPr/>
          <p:nvPr/>
        </p:nvGrpSpPr>
        <p:grpSpPr>
          <a:xfrm>
            <a:off x="2240480" y="1485790"/>
            <a:ext cx="3446319" cy="4979868"/>
            <a:chOff x="1709022" y="1451489"/>
            <a:chExt cx="3446319" cy="4979868"/>
          </a:xfrm>
        </p:grpSpPr>
        <p:sp>
          <p:nvSpPr>
            <p:cNvPr id="8" name="Rectangle 7"/>
            <p:cNvSpPr>
              <a:spLocks noChangeArrowheads="1"/>
            </p:cNvSpPr>
            <p:nvPr/>
          </p:nvSpPr>
          <p:spPr bwMode="auto">
            <a:xfrm>
              <a:off x="1992420" y="1451489"/>
              <a:ext cx="2879524" cy="523220"/>
            </a:xfrm>
            <a:prstGeom prst="rect">
              <a:avLst/>
            </a:prstGeom>
            <a:solidFill>
              <a:schemeClr val="bg1"/>
            </a:solidFill>
            <a:ln w="9525">
              <a:noFill/>
              <a:miter lim="800000"/>
              <a:headEnd/>
              <a:tailEnd/>
            </a:ln>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defRPr/>
              </a:pPr>
              <a:r>
                <a:rPr lang="en-US" altLang="en-US" sz="2800" kern="0">
                  <a:latin typeface="Arial" panose="020B0604020202020204" pitchFamily="34" charset="0"/>
                  <a:ea typeface="Verdana" panose="020B0604030504040204" pitchFamily="34" charset="0"/>
                </a:rPr>
                <a:t>Sangue total</a:t>
              </a:r>
            </a:p>
          </p:txBody>
        </p:sp>
        <p:sp>
          <p:nvSpPr>
            <p:cNvPr id="9" name="Rectangle 8"/>
            <p:cNvSpPr>
              <a:spLocks noChangeArrowheads="1"/>
            </p:cNvSpPr>
            <p:nvPr/>
          </p:nvSpPr>
          <p:spPr bwMode="auto">
            <a:xfrm>
              <a:off x="1709022" y="4037685"/>
              <a:ext cx="3446319" cy="658835"/>
            </a:xfrm>
            <a:prstGeom prst="rect">
              <a:avLst/>
            </a:prstGeom>
            <a:solidFill>
              <a:schemeClr val="bg1"/>
            </a:solidFill>
            <a:ln w="9525">
              <a:noFill/>
              <a:miter lim="800000"/>
              <a:headEnd/>
              <a:tailEnd/>
            </a:ln>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lnSpc>
                  <a:spcPct val="150000"/>
                </a:lnSpc>
                <a:defRPr/>
              </a:pPr>
              <a:r>
                <a:rPr lang="en-US" altLang="en-US" sz="2800" kern="0" dirty="0">
                  <a:latin typeface="Arial" panose="020B0604020202020204" pitchFamily="34" charset="0"/>
                  <a:ea typeface="Verdana" panose="020B0604030504040204" pitchFamily="34" charset="0"/>
                </a:rPr>
                <a:t>Cultura de </a:t>
              </a:r>
              <a:r>
                <a:rPr lang="en-US" altLang="en-US" sz="2800" kern="0" dirty="0" err="1">
                  <a:latin typeface="Arial" panose="020B0604020202020204" pitchFamily="34" charset="0"/>
                  <a:ea typeface="Verdana" panose="020B0604030504040204" pitchFamily="34" charset="0"/>
                </a:rPr>
                <a:t>sangue</a:t>
              </a:r>
              <a:endParaRPr lang="en-US" altLang="en-US" sz="2800" kern="0" dirty="0">
                <a:latin typeface="Arial" panose="020B0604020202020204" pitchFamily="34" charset="0"/>
                <a:ea typeface="Verdana" panose="020B0604030504040204" pitchFamily="34" charset="0"/>
              </a:endParaRPr>
            </a:p>
          </p:txBody>
        </p:sp>
        <p:pic>
          <p:nvPicPr>
            <p:cNvPr id="1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46290" y="2022551"/>
              <a:ext cx="2571784" cy="1919449"/>
            </a:xfrm>
            <a:prstGeom prst="rect">
              <a:avLst/>
            </a:prstGeom>
            <a:solidFill>
              <a:schemeClr val="bg1"/>
            </a:solidFill>
            <a:ln w="9525">
              <a:solidFill>
                <a:schemeClr val="tx1"/>
              </a:solidFill>
              <a:miter lim="800000"/>
              <a:headEnd/>
              <a:tailEnd/>
            </a:ln>
          </p:spPr>
        </p:pic>
        <p:pic>
          <p:nvPicPr>
            <p:cNvPr id="17"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t="3096" b="1"/>
            <a:stretch/>
          </p:blipFill>
          <p:spPr bwMode="auto">
            <a:xfrm>
              <a:off x="2190400" y="4696520"/>
              <a:ext cx="2483565" cy="1734837"/>
            </a:xfrm>
            <a:prstGeom prst="rect">
              <a:avLst/>
            </a:prstGeom>
            <a:solidFill>
              <a:schemeClr val="bg1"/>
            </a:solidFill>
            <a:ln w="9525">
              <a:solidFill>
                <a:schemeClr val="tx1"/>
              </a:solidFill>
              <a:miter lim="800000"/>
              <a:headEnd/>
              <a:tailEnd/>
            </a:ln>
          </p:spPr>
        </p:pic>
      </p:grpSp>
      <p:grpSp>
        <p:nvGrpSpPr>
          <p:cNvPr id="5" name="Group 4">
            <a:extLst>
              <a:ext uri="{FF2B5EF4-FFF2-40B4-BE49-F238E27FC236}">
                <a16:creationId xmlns:a16="http://schemas.microsoft.com/office/drawing/2014/main" id="{0087705E-73A8-2EBD-8697-A5C382CA9288}"/>
              </a:ext>
            </a:extLst>
          </p:cNvPr>
          <p:cNvGrpSpPr/>
          <p:nvPr/>
        </p:nvGrpSpPr>
        <p:grpSpPr>
          <a:xfrm>
            <a:off x="5914064" y="1350175"/>
            <a:ext cx="4320854" cy="5115484"/>
            <a:chOff x="6349721" y="1315874"/>
            <a:chExt cx="4320854" cy="5115484"/>
          </a:xfrm>
        </p:grpSpPr>
        <p:sp>
          <p:nvSpPr>
            <p:cNvPr id="10" name="Rectangle 9"/>
            <p:cNvSpPr>
              <a:spLocks noChangeArrowheads="1"/>
            </p:cNvSpPr>
            <p:nvPr/>
          </p:nvSpPr>
          <p:spPr bwMode="auto">
            <a:xfrm>
              <a:off x="6349721" y="1315874"/>
              <a:ext cx="4320854" cy="658835"/>
            </a:xfrm>
            <a:prstGeom prst="rect">
              <a:avLst/>
            </a:prstGeom>
            <a:solidFill>
              <a:schemeClr val="bg1"/>
            </a:solidFill>
            <a:ln w="9525">
              <a:noFill/>
              <a:miter lim="800000"/>
              <a:headEnd/>
              <a:tailEnd/>
            </a:ln>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lnSpc>
                  <a:spcPct val="150000"/>
                </a:lnSpc>
                <a:defRPr/>
              </a:pPr>
              <a:r>
                <a:rPr lang="en-US" altLang="en-US" sz="2800" kern="0" dirty="0">
                  <a:latin typeface="Arial" panose="020B0604020202020204" pitchFamily="34" charset="0"/>
                  <a:ea typeface="Verdana" panose="020B0604030504040204" pitchFamily="34" charset="0"/>
                </a:rPr>
                <a:t>Mancha de </a:t>
              </a:r>
              <a:r>
                <a:rPr lang="en-US" altLang="en-US" sz="2800" kern="0" dirty="0" err="1">
                  <a:latin typeface="Arial" panose="020B0604020202020204" pitchFamily="34" charset="0"/>
                  <a:ea typeface="Verdana" panose="020B0604030504040204" pitchFamily="34" charset="0"/>
                </a:rPr>
                <a:t>sangue</a:t>
              </a:r>
              <a:r>
                <a:rPr lang="en-US" altLang="en-US" sz="2800" kern="0" dirty="0">
                  <a:latin typeface="Arial" panose="020B0604020202020204" pitchFamily="34" charset="0"/>
                  <a:ea typeface="Verdana" panose="020B0604030504040204" pitchFamily="34" charset="0"/>
                </a:rPr>
                <a:t> </a:t>
              </a:r>
              <a:r>
                <a:rPr lang="en-US" altLang="en-US" sz="2800" kern="0" dirty="0" err="1">
                  <a:latin typeface="Arial" panose="020B0604020202020204" pitchFamily="34" charset="0"/>
                  <a:ea typeface="Verdana" panose="020B0604030504040204" pitchFamily="34" charset="0"/>
                </a:rPr>
                <a:t>seca</a:t>
              </a:r>
              <a:endParaRPr lang="en-US" altLang="en-US" sz="2800" kern="0" dirty="0">
                <a:latin typeface="Arial" panose="020B0604020202020204" pitchFamily="34" charset="0"/>
                <a:ea typeface="Verdana" panose="020B0604030504040204" pitchFamily="34" charset="0"/>
              </a:endParaRPr>
            </a:p>
          </p:txBody>
        </p:sp>
        <p:sp>
          <p:nvSpPr>
            <p:cNvPr id="11" name="Rectangle 10"/>
            <p:cNvSpPr>
              <a:spLocks noChangeArrowheads="1"/>
            </p:cNvSpPr>
            <p:nvPr/>
          </p:nvSpPr>
          <p:spPr bwMode="auto">
            <a:xfrm>
              <a:off x="6786988" y="3940661"/>
              <a:ext cx="3446319" cy="658835"/>
            </a:xfrm>
            <a:prstGeom prst="rect">
              <a:avLst/>
            </a:prstGeom>
            <a:solidFill>
              <a:schemeClr val="bg1"/>
            </a:solidFill>
            <a:ln w="9525">
              <a:noFill/>
              <a:miter lim="800000"/>
              <a:headEnd/>
              <a:tailEnd/>
            </a:ln>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lnSpc>
                  <a:spcPct val="150000"/>
                </a:lnSpc>
                <a:defRPr/>
              </a:pPr>
              <a:r>
                <a:rPr lang="en-US" altLang="en-US" sz="2800" kern="0" dirty="0" err="1">
                  <a:latin typeface="Arial" panose="020B0604020202020204" pitchFamily="34" charset="0"/>
                  <a:ea typeface="Verdana" panose="020B0604030504040204" pitchFamily="34" charset="0"/>
                </a:rPr>
                <a:t>Lâmina</a:t>
              </a:r>
              <a:r>
                <a:rPr lang="en-US" altLang="en-US" sz="2800" kern="0" dirty="0">
                  <a:latin typeface="Arial" panose="020B0604020202020204" pitchFamily="34" charset="0"/>
                  <a:ea typeface="Verdana" panose="020B0604030504040204" pitchFamily="34" charset="0"/>
                </a:rPr>
                <a:t> de </a:t>
              </a:r>
              <a:r>
                <a:rPr lang="en-US" altLang="en-US" sz="2800" kern="0" dirty="0" err="1">
                  <a:latin typeface="Arial" panose="020B0604020202020204" pitchFamily="34" charset="0"/>
                  <a:ea typeface="Verdana" panose="020B0604030504040204" pitchFamily="34" charset="0"/>
                </a:rPr>
                <a:t>sangue</a:t>
              </a:r>
              <a:endParaRPr lang="en-US" altLang="en-US" sz="2800" kern="0" dirty="0">
                <a:latin typeface="Arial" panose="020B0604020202020204" pitchFamily="34" charset="0"/>
                <a:ea typeface="Verdana" panose="020B0604030504040204" pitchFamily="34" charset="0"/>
              </a:endParaRPr>
            </a:p>
          </p:txBody>
        </p:sp>
        <p:pic>
          <p:nvPicPr>
            <p:cNvPr id="1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61641" y="4628422"/>
              <a:ext cx="2497015" cy="1802936"/>
            </a:xfrm>
            <a:prstGeom prst="rect">
              <a:avLst/>
            </a:prstGeom>
            <a:solidFill>
              <a:schemeClr val="bg1"/>
            </a:solidFill>
            <a:ln w="9525">
              <a:solidFill>
                <a:schemeClr val="tx1"/>
              </a:solidFill>
              <a:miter lim="800000"/>
              <a:headEnd/>
              <a:tailEnd/>
            </a:ln>
          </p:spPr>
        </p:pic>
        <p:pic>
          <p:nvPicPr>
            <p:cNvPr id="19" name="Picture 5"/>
            <p:cNvPicPr>
              <a:picLocks noChangeAspect="1" noChangeArrowheads="1"/>
            </p:cNvPicPr>
            <p:nvPr/>
          </p:nvPicPr>
          <p:blipFill>
            <a:blip r:embed="rId6">
              <a:extLst>
                <a:ext uri="{28A0092B-C50C-407E-A947-70E740481C1C}">
                  <a14:useLocalDpi xmlns:a14="http://schemas.microsoft.com/office/drawing/2010/main" val="0"/>
                </a:ext>
              </a:extLst>
            </a:blip>
            <a:stretch>
              <a:fillRect/>
            </a:stretch>
          </p:blipFill>
          <p:spPr bwMode="auto">
            <a:xfrm>
              <a:off x="7424950" y="2010238"/>
              <a:ext cx="2170397" cy="1802372"/>
            </a:xfrm>
            <a:prstGeom prst="rect">
              <a:avLst/>
            </a:prstGeom>
            <a:solidFill>
              <a:schemeClr val="bg1"/>
            </a:solidFill>
            <a:ln w="9525">
              <a:solidFill>
                <a:schemeClr val="tx1"/>
              </a:solidFill>
              <a:miter lim="800000"/>
              <a:headEnd/>
              <a:tailEnd/>
            </a:ln>
          </p:spPr>
        </p:pic>
      </p:grpSp>
    </p:spTree>
    <p:extLst>
      <p:ext uri="{BB962C8B-B14F-4D97-AF65-F5344CB8AC3E}">
        <p14:creationId xmlns:p14="http://schemas.microsoft.com/office/powerpoint/2010/main" val="26729775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ChangeArrowheads="1"/>
          </p:cNvSpPr>
          <p:nvPr/>
        </p:nvSpPr>
        <p:spPr bwMode="auto">
          <a:xfrm>
            <a:off x="2491232" y="1447644"/>
            <a:ext cx="2093551" cy="658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lnSpc>
                <a:spcPct val="150000"/>
              </a:lnSpc>
              <a:defRPr/>
            </a:pPr>
            <a:r>
              <a:rPr lang="en-US" altLang="en-US" sz="2800" kern="0">
                <a:latin typeface="Arial" panose="020B0604020202020204" pitchFamily="34" charset="0"/>
                <a:ea typeface="Verdana" panose="020B0604030504040204" pitchFamily="34" charset="0"/>
              </a:rPr>
              <a:t>Urina</a:t>
            </a:r>
          </a:p>
        </p:txBody>
      </p:sp>
      <p:sp>
        <p:nvSpPr>
          <p:cNvPr id="9" name="Rectangle 8"/>
          <p:cNvSpPr>
            <a:spLocks noChangeArrowheads="1"/>
          </p:cNvSpPr>
          <p:nvPr/>
        </p:nvSpPr>
        <p:spPr bwMode="auto">
          <a:xfrm>
            <a:off x="4208098" y="4168037"/>
            <a:ext cx="3800604" cy="658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lnSpc>
                <a:spcPct val="150000"/>
              </a:lnSpc>
              <a:defRPr/>
            </a:pPr>
            <a:r>
              <a:rPr lang="en-US" altLang="en-US" sz="2800" kern="0" dirty="0" err="1">
                <a:latin typeface="Arial" panose="020B0604020202020204" pitchFamily="34" charset="0"/>
                <a:ea typeface="Verdana" panose="020B0604030504040204" pitchFamily="34" charset="0"/>
              </a:rPr>
              <a:t>Fezes</a:t>
            </a:r>
            <a:r>
              <a:rPr lang="en-US" altLang="en-US" sz="2800" kern="0" dirty="0">
                <a:latin typeface="Arial" panose="020B0604020202020204" pitchFamily="34" charset="0"/>
                <a:ea typeface="Verdana" panose="020B0604030504040204" pitchFamily="34" charset="0"/>
              </a:rPr>
              <a:t>, swab fecal</a:t>
            </a:r>
          </a:p>
        </p:txBody>
      </p:sp>
      <p:sp>
        <p:nvSpPr>
          <p:cNvPr id="11" name="Rectangle 10"/>
          <p:cNvSpPr>
            <a:spLocks noChangeArrowheads="1"/>
          </p:cNvSpPr>
          <p:nvPr/>
        </p:nvSpPr>
        <p:spPr bwMode="auto">
          <a:xfrm>
            <a:off x="6629400" y="1288294"/>
            <a:ext cx="352880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spcAft>
                <a:spcPts val="600"/>
              </a:spcAft>
              <a:defRPr/>
            </a:pPr>
            <a:r>
              <a:rPr lang="en-US" altLang="en-US" sz="2800" kern="0" dirty="0" err="1">
                <a:latin typeface="Arial" panose="020B0604020202020204" pitchFamily="34" charset="0"/>
                <a:ea typeface="Verdana" panose="020B0604030504040204" pitchFamily="34" charset="0"/>
              </a:rPr>
              <a:t>Líquido</a:t>
            </a:r>
            <a:r>
              <a:rPr lang="en-US" altLang="en-US" sz="2800" kern="0" dirty="0">
                <a:latin typeface="Arial" panose="020B0604020202020204" pitchFamily="34" charset="0"/>
                <a:ea typeface="Verdana" panose="020B0604030504040204" pitchFamily="34" charset="0"/>
              </a:rPr>
              <a:t> </a:t>
            </a:r>
            <a:r>
              <a:rPr lang="en-US" altLang="en-US" sz="2800" kern="0" dirty="0" err="1">
                <a:latin typeface="Arial" panose="020B0604020202020204" pitchFamily="34" charset="0"/>
                <a:ea typeface="Verdana" panose="020B0604030504040204" pitchFamily="34" charset="0"/>
              </a:rPr>
              <a:t>cefalorraquidiano</a:t>
            </a:r>
            <a:endParaRPr lang="en-US" altLang="en-US" sz="2800" kern="0" dirty="0">
              <a:latin typeface="Arial" panose="020B0604020202020204" pitchFamily="34" charset="0"/>
              <a:ea typeface="Verdana" panose="020B0604030504040204" pitchFamily="34" charset="0"/>
            </a:endParaRPr>
          </a:p>
        </p:txBody>
      </p:sp>
      <p:sp>
        <p:nvSpPr>
          <p:cNvPr id="21" name="Oval 40"/>
          <p:cNvSpPr>
            <a:spLocks noChangeArrowheads="1"/>
          </p:cNvSpPr>
          <p:nvPr/>
        </p:nvSpPr>
        <p:spPr bwMode="auto">
          <a:xfrm>
            <a:off x="8976819" y="2234219"/>
            <a:ext cx="13191" cy="14288"/>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round/>
                <a:headEnd/>
                <a:tailEnd/>
              </a14:hiddenLine>
            </a:ext>
          </a:extLst>
        </p:spPr>
        <p:txBody>
          <a:bodyPr lIns="91440" tIns="45720" rIns="91440" bIns="45720"/>
          <a:lstStyle/>
          <a:p>
            <a:pPr>
              <a:defRPr/>
            </a:pPr>
            <a:endParaRPr lang="en-US" sz="1350" kern="0">
              <a:latin typeface="Arial" panose="020B0604020202020204" pitchFamily="34" charset="0"/>
            </a:endParaRPr>
          </a:p>
        </p:txBody>
      </p:sp>
      <p:pic>
        <p:nvPicPr>
          <p:cNvPr id="22" name="Picture 28"/>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93898" y="2160722"/>
            <a:ext cx="2582902" cy="174653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3" name="Content Placeholder 6"/>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83297" y="4919040"/>
            <a:ext cx="3825405" cy="1513361"/>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4"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49692" y="2160722"/>
            <a:ext cx="2488218" cy="174045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3" name="Title 2">
            <a:extLst>
              <a:ext uri="{FF2B5EF4-FFF2-40B4-BE49-F238E27FC236}">
                <a16:creationId xmlns:a16="http://schemas.microsoft.com/office/drawing/2014/main" id="{2AFE724D-116B-48BA-8FC7-44B004ED4BD3}"/>
              </a:ext>
            </a:extLst>
          </p:cNvPr>
          <p:cNvSpPr>
            <a:spLocks noGrp="1"/>
          </p:cNvSpPr>
          <p:nvPr>
            <p:ph type="title"/>
          </p:nvPr>
        </p:nvSpPr>
        <p:spPr>
          <a:prstGeom prst="rect">
            <a:avLst/>
          </a:prstGeom>
        </p:spPr>
        <p:txBody>
          <a:bodyPr/>
          <a:lstStyle/>
          <a:p>
            <a:r>
              <a:rPr lang="en-US" dirty="0">
                <a:ea typeface="Tahoma" panose="020B0604030504040204" pitchFamily="34" charset="0"/>
                <a:cs typeface="Tahoma" panose="020B0604030504040204" pitchFamily="34" charset="0"/>
              </a:rPr>
              <a:t>Outros </a:t>
            </a:r>
            <a:r>
              <a:rPr lang="en-US" dirty="0" err="1">
                <a:ea typeface="Tahoma" panose="020B0604030504040204" pitchFamily="34" charset="0"/>
                <a:cs typeface="Tahoma" panose="020B0604030504040204" pitchFamily="34" charset="0"/>
              </a:rPr>
              <a:t>tipos</a:t>
            </a:r>
            <a:r>
              <a:rPr lang="en-US" dirty="0">
                <a:ea typeface="Tahoma" panose="020B0604030504040204" pitchFamily="34" charset="0"/>
                <a:cs typeface="Tahoma" panose="020B0604030504040204" pitchFamily="34" charset="0"/>
              </a:rPr>
              <a:t> de </a:t>
            </a:r>
            <a:r>
              <a:rPr lang="en-US" dirty="0" err="1">
                <a:ea typeface="Tahoma" panose="020B0604030504040204" pitchFamily="34" charset="0"/>
                <a:cs typeface="Tahoma" panose="020B0604030504040204" pitchFamily="34" charset="0"/>
              </a:rPr>
              <a:t>amostras</a:t>
            </a:r>
            <a:endParaRPr lang="en-US" dirty="0"/>
          </a:p>
        </p:txBody>
      </p:sp>
    </p:spTree>
    <p:extLst>
      <p:ext uri="{BB962C8B-B14F-4D97-AF65-F5344CB8AC3E}">
        <p14:creationId xmlns:p14="http://schemas.microsoft.com/office/powerpoint/2010/main" val="45537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770513-065C-40E3-BB7D-8C0EBE57B9A5}"/>
              </a:ext>
            </a:extLst>
          </p:cNvPr>
          <p:cNvSpPr>
            <a:spLocks noGrp="1"/>
          </p:cNvSpPr>
          <p:nvPr>
            <p:ph type="title"/>
          </p:nvPr>
        </p:nvSpPr>
        <p:spPr/>
        <p:txBody>
          <a:bodyPr/>
          <a:lstStyle/>
          <a:p>
            <a:r>
              <a:rPr lang="en-US" altLang="en-US" dirty="0">
                <a:ea typeface="Verdana" panose="020B0604030504040204" pitchFamily="34" charset="0"/>
                <a:cs typeface="Verdana" panose="020B0604030504040204" pitchFamily="34" charset="0"/>
              </a:rPr>
              <a:t>Lista de </a:t>
            </a:r>
            <a:r>
              <a:rPr lang="en-US" altLang="en-US" dirty="0" err="1">
                <a:ea typeface="Verdana" panose="020B0604030504040204" pitchFamily="34" charset="0"/>
                <a:cs typeface="Verdana" panose="020B0604030504040204" pitchFamily="34" charset="0"/>
              </a:rPr>
              <a:t>verificação</a:t>
            </a:r>
            <a:r>
              <a:rPr lang="en-US" altLang="en-US" dirty="0">
                <a:ea typeface="Verdana" panose="020B0604030504040204" pitchFamily="34" charset="0"/>
                <a:cs typeface="Verdana" panose="020B0604030504040204" pitchFamily="34" charset="0"/>
              </a:rPr>
              <a:t> da coleta de </a:t>
            </a:r>
            <a:r>
              <a:rPr lang="en-US" altLang="en-US" dirty="0" err="1">
                <a:ea typeface="Verdana" panose="020B0604030504040204" pitchFamily="34" charset="0"/>
                <a:cs typeface="Verdana" panose="020B0604030504040204" pitchFamily="34" charset="0"/>
              </a:rPr>
              <a:t>amostras</a:t>
            </a:r>
            <a:r>
              <a:rPr lang="en-US" altLang="en-US" dirty="0">
                <a:ea typeface="Verdana" panose="020B0604030504040204" pitchFamily="34" charset="0"/>
                <a:cs typeface="Verdana" panose="020B0604030504040204" pitchFamily="34" charset="0"/>
              </a:rPr>
              <a:t> de </a:t>
            </a:r>
            <a:r>
              <a:rPr lang="en-US" altLang="en-US" dirty="0" err="1">
                <a:ea typeface="Verdana" panose="020B0604030504040204" pitchFamily="34" charset="0"/>
                <a:cs typeface="Verdana" panose="020B0604030504040204" pitchFamily="34" charset="0"/>
              </a:rPr>
              <a:t>laboratório</a:t>
            </a:r>
            <a:endParaRPr lang="en-US" dirty="0"/>
          </a:p>
        </p:txBody>
      </p:sp>
      <p:sp>
        <p:nvSpPr>
          <p:cNvPr id="3" name="Content Placeholder 2">
            <a:extLst>
              <a:ext uri="{FF2B5EF4-FFF2-40B4-BE49-F238E27FC236}">
                <a16:creationId xmlns:a16="http://schemas.microsoft.com/office/drawing/2014/main" id="{6881C79A-C9ED-49D3-54A4-F2159C383BE3}"/>
              </a:ext>
            </a:extLst>
          </p:cNvPr>
          <p:cNvSpPr>
            <a:spLocks noGrp="1"/>
          </p:cNvSpPr>
          <p:nvPr>
            <p:ph sz="half" idx="2"/>
          </p:nvPr>
        </p:nvSpPr>
        <p:spPr/>
        <p:txBody>
          <a:bodyPr/>
          <a:lstStyle/>
          <a:p>
            <a:endParaRPr lang="pt-BR"/>
          </a:p>
        </p:txBody>
      </p:sp>
      <p:graphicFrame>
        <p:nvGraphicFramePr>
          <p:cNvPr id="9" name="Table 8">
            <a:extLst>
              <a:ext uri="{FF2B5EF4-FFF2-40B4-BE49-F238E27FC236}">
                <a16:creationId xmlns:a16="http://schemas.microsoft.com/office/drawing/2014/main" id="{42214EC2-B89B-4116-ABDA-869295A4D18D}"/>
              </a:ext>
            </a:extLst>
          </p:cNvPr>
          <p:cNvGraphicFramePr>
            <a:graphicFrameLocks noGrp="1"/>
          </p:cNvGraphicFramePr>
          <p:nvPr>
            <p:extLst>
              <p:ext uri="{D42A27DB-BD31-4B8C-83A1-F6EECF244321}">
                <p14:modId xmlns:p14="http://schemas.microsoft.com/office/powerpoint/2010/main" val="2337700541"/>
              </p:ext>
            </p:extLst>
          </p:nvPr>
        </p:nvGraphicFramePr>
        <p:xfrm>
          <a:off x="716280" y="1375410"/>
          <a:ext cx="10530840" cy="701040"/>
        </p:xfrm>
        <a:graphic>
          <a:graphicData uri="http://schemas.openxmlformats.org/drawingml/2006/table">
            <a:tbl>
              <a:tblPr firstRow="1" bandRow="1">
                <a:solidFill>
                  <a:schemeClr val="accent6"/>
                </a:solidFill>
                <a:tableStyleId>{5940675A-B579-460E-94D1-54222C63F5DA}</a:tableStyleId>
              </a:tblPr>
              <a:tblGrid>
                <a:gridCol w="2621280">
                  <a:extLst>
                    <a:ext uri="{9D8B030D-6E8A-4147-A177-3AD203B41FA5}">
                      <a16:colId xmlns:a16="http://schemas.microsoft.com/office/drawing/2014/main" val="1010844919"/>
                    </a:ext>
                  </a:extLst>
                </a:gridCol>
                <a:gridCol w="2667000">
                  <a:extLst>
                    <a:ext uri="{9D8B030D-6E8A-4147-A177-3AD203B41FA5}">
                      <a16:colId xmlns:a16="http://schemas.microsoft.com/office/drawing/2014/main" val="1991303041"/>
                    </a:ext>
                  </a:extLst>
                </a:gridCol>
                <a:gridCol w="2590800">
                  <a:extLst>
                    <a:ext uri="{9D8B030D-6E8A-4147-A177-3AD203B41FA5}">
                      <a16:colId xmlns:a16="http://schemas.microsoft.com/office/drawing/2014/main" val="702863141"/>
                    </a:ext>
                  </a:extLst>
                </a:gridCol>
                <a:gridCol w="2651760">
                  <a:extLst>
                    <a:ext uri="{9D8B030D-6E8A-4147-A177-3AD203B41FA5}">
                      <a16:colId xmlns:a16="http://schemas.microsoft.com/office/drawing/2014/main" val="1944380426"/>
                    </a:ext>
                  </a:extLst>
                </a:gridCol>
              </a:tblGrid>
              <a:tr h="370840">
                <a:tc>
                  <a:txBody>
                    <a:bodyPr/>
                    <a:lstStyle/>
                    <a:p>
                      <a:pPr algn="ctr"/>
                      <a:r>
                        <a:rPr lang="en-US" sz="2000" b="1" dirty="0" err="1">
                          <a:solidFill>
                            <a:schemeClr val="tx1"/>
                          </a:solidFill>
                          <a:latin typeface="Arial" panose="020B0604020202020204" pitchFamily="34" charset="0"/>
                          <a:cs typeface="Arial" panose="020B0604020202020204" pitchFamily="34" charset="0"/>
                        </a:rPr>
                        <a:t>Documentos</a:t>
                      </a:r>
                      <a:endParaRPr lang="en-US" sz="20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2000" b="1" dirty="0" err="1">
                          <a:solidFill>
                            <a:schemeClr val="tx1"/>
                          </a:solidFill>
                          <a:latin typeface="Arial" panose="020B0604020202020204" pitchFamily="34" charset="0"/>
                          <a:cs typeface="Arial" panose="020B0604020202020204" pitchFamily="34" charset="0"/>
                        </a:rPr>
                        <a:t>Equipamento</a:t>
                      </a:r>
                      <a:r>
                        <a:rPr lang="en-US" sz="2000" b="1" dirty="0">
                          <a:solidFill>
                            <a:schemeClr val="tx1"/>
                          </a:solidFill>
                          <a:latin typeface="Arial" panose="020B0604020202020204" pitchFamily="34" charset="0"/>
                          <a:cs typeface="Arial" panose="020B0604020202020204" pitchFamily="34" charset="0"/>
                        </a:rPr>
                        <a:t> de </a:t>
                      </a:r>
                      <a:r>
                        <a:rPr lang="en-US" sz="2000" b="1" dirty="0" err="1">
                          <a:solidFill>
                            <a:schemeClr val="tx1"/>
                          </a:solidFill>
                          <a:latin typeface="Arial" panose="020B0604020202020204" pitchFamily="34" charset="0"/>
                          <a:cs typeface="Arial" panose="020B0604020202020204" pitchFamily="34" charset="0"/>
                        </a:rPr>
                        <a:t>Proteção</a:t>
                      </a:r>
                      <a:r>
                        <a:rPr lang="en-US" sz="2000" b="1" dirty="0">
                          <a:solidFill>
                            <a:schemeClr val="tx1"/>
                          </a:solidFill>
                          <a:latin typeface="Arial" panose="020B0604020202020204" pitchFamily="34" charset="0"/>
                          <a:cs typeface="Arial" panose="020B0604020202020204" pitchFamily="34" charset="0"/>
                        </a:rPr>
                        <a:t> Individual</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2000" b="1" baseline="0" dirty="0">
                          <a:solidFill>
                            <a:schemeClr val="tx1"/>
                          </a:solidFill>
                          <a:latin typeface="Arial" panose="020B0604020202020204" pitchFamily="34" charset="0"/>
                          <a:cs typeface="Arial" panose="020B0604020202020204" pitchFamily="34" charset="0"/>
                        </a:rPr>
                        <a:t>Coleta de</a:t>
                      </a:r>
                      <a:r>
                        <a:rPr lang="en-US" sz="2000" b="1" dirty="0">
                          <a:solidFill>
                            <a:schemeClr val="tx1"/>
                          </a:solidFill>
                          <a:latin typeface="Arial" panose="020B0604020202020204" pitchFamily="34" charset="0"/>
                          <a:cs typeface="Arial" panose="020B0604020202020204" pitchFamily="34" charset="0"/>
                        </a:rPr>
                        <a:t> </a:t>
                      </a:r>
                      <a:r>
                        <a:rPr lang="en-US" sz="2000" b="1" dirty="0" err="1">
                          <a:solidFill>
                            <a:schemeClr val="tx1"/>
                          </a:solidFill>
                          <a:latin typeface="Arial" panose="020B0604020202020204" pitchFamily="34" charset="0"/>
                          <a:cs typeface="Arial" panose="020B0604020202020204" pitchFamily="34" charset="0"/>
                        </a:rPr>
                        <a:t>amostras</a:t>
                      </a:r>
                      <a:endParaRPr lang="en-US" sz="20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2000" b="1" dirty="0" err="1">
                          <a:solidFill>
                            <a:schemeClr val="tx1"/>
                          </a:solidFill>
                          <a:latin typeface="Arial" panose="020B0604020202020204" pitchFamily="34" charset="0"/>
                          <a:cs typeface="Arial" panose="020B0604020202020204" pitchFamily="34" charset="0"/>
                        </a:rPr>
                        <a:t>Embalagem</a:t>
                      </a:r>
                      <a:r>
                        <a:rPr lang="en-US" sz="2000" b="1" dirty="0">
                          <a:solidFill>
                            <a:schemeClr val="tx1"/>
                          </a:solidFill>
                          <a:latin typeface="Arial" panose="020B0604020202020204" pitchFamily="34" charset="0"/>
                          <a:cs typeface="Arial" panose="020B0604020202020204" pitchFamily="34" charset="0"/>
                        </a:rPr>
                        <a:t> e </a:t>
                      </a:r>
                      <a:r>
                        <a:rPr lang="en-US" sz="2000" b="1" dirty="0" err="1">
                          <a:solidFill>
                            <a:schemeClr val="tx1"/>
                          </a:solidFill>
                          <a:latin typeface="Arial" panose="020B0604020202020204" pitchFamily="34" charset="0"/>
                          <a:cs typeface="Arial" panose="020B0604020202020204" pitchFamily="34" charset="0"/>
                        </a:rPr>
                        <a:t>transporte</a:t>
                      </a:r>
                      <a:endParaRPr lang="en-US" sz="20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3586171203"/>
                  </a:ext>
                </a:extLst>
              </a:tr>
            </a:tbl>
          </a:graphicData>
        </a:graphic>
      </p:graphicFrame>
      <p:graphicFrame>
        <p:nvGraphicFramePr>
          <p:cNvPr id="10" name="Table 9">
            <a:extLst>
              <a:ext uri="{FF2B5EF4-FFF2-40B4-BE49-F238E27FC236}">
                <a16:creationId xmlns:a16="http://schemas.microsoft.com/office/drawing/2014/main" id="{8AB018F5-E430-48C1-8814-A25A3A93BFA7}"/>
              </a:ext>
            </a:extLst>
          </p:cNvPr>
          <p:cNvGraphicFramePr>
            <a:graphicFrameLocks noGrp="1"/>
          </p:cNvGraphicFramePr>
          <p:nvPr>
            <p:extLst>
              <p:ext uri="{D42A27DB-BD31-4B8C-83A1-F6EECF244321}">
                <p14:modId xmlns:p14="http://schemas.microsoft.com/office/powerpoint/2010/main" val="131630373"/>
              </p:ext>
            </p:extLst>
          </p:nvPr>
        </p:nvGraphicFramePr>
        <p:xfrm>
          <a:off x="716280" y="2076450"/>
          <a:ext cx="10515600" cy="4206240"/>
        </p:xfrm>
        <a:graphic>
          <a:graphicData uri="http://schemas.openxmlformats.org/drawingml/2006/table">
            <a:tbl>
              <a:tblPr firstRow="1" bandRow="1">
                <a:solidFill>
                  <a:schemeClr val="accent6"/>
                </a:solidFill>
                <a:tableStyleId>{5940675A-B579-460E-94D1-54222C63F5DA}</a:tableStyleId>
              </a:tblPr>
              <a:tblGrid>
                <a:gridCol w="2621280">
                  <a:extLst>
                    <a:ext uri="{9D8B030D-6E8A-4147-A177-3AD203B41FA5}">
                      <a16:colId xmlns:a16="http://schemas.microsoft.com/office/drawing/2014/main" val="1010844919"/>
                    </a:ext>
                  </a:extLst>
                </a:gridCol>
                <a:gridCol w="2667000">
                  <a:extLst>
                    <a:ext uri="{9D8B030D-6E8A-4147-A177-3AD203B41FA5}">
                      <a16:colId xmlns:a16="http://schemas.microsoft.com/office/drawing/2014/main" val="1991303041"/>
                    </a:ext>
                  </a:extLst>
                </a:gridCol>
                <a:gridCol w="2598420">
                  <a:extLst>
                    <a:ext uri="{9D8B030D-6E8A-4147-A177-3AD203B41FA5}">
                      <a16:colId xmlns:a16="http://schemas.microsoft.com/office/drawing/2014/main" val="702863141"/>
                    </a:ext>
                  </a:extLst>
                </a:gridCol>
                <a:gridCol w="2628900">
                  <a:extLst>
                    <a:ext uri="{9D8B030D-6E8A-4147-A177-3AD203B41FA5}">
                      <a16:colId xmlns:a16="http://schemas.microsoft.com/office/drawing/2014/main" val="1944380426"/>
                    </a:ext>
                  </a:extLst>
                </a:gridCol>
              </a:tblGrid>
              <a:tr h="4156710">
                <a:tc>
                  <a:txBody>
                    <a:bodyPr/>
                    <a:lstStyle/>
                    <a:p>
                      <a:pPr marL="233363" lvl="0" indent="-233363">
                        <a:spcBef>
                          <a:spcPts val="0"/>
                        </a:spcBef>
                        <a:spcAft>
                          <a:spcPts val="600"/>
                        </a:spcAft>
                        <a:buFont typeface="Arial" panose="020B0604020202020204" pitchFamily="34" charset="0"/>
                        <a:buChar char="•"/>
                      </a:pPr>
                      <a:r>
                        <a:rPr lang="en-US" sz="2000" dirty="0">
                          <a:solidFill>
                            <a:schemeClr val="tx1"/>
                          </a:solidFill>
                          <a:latin typeface="+mn-lt"/>
                          <a:ea typeface="Tahoma" panose="020B0604030504040204" pitchFamily="34" charset="0"/>
                          <a:cs typeface="Tahoma" panose="020B0604030504040204" pitchFamily="34" charset="0"/>
                        </a:rPr>
                        <a:t>POPs </a:t>
                      </a:r>
                      <a:r>
                        <a:rPr lang="en-US" sz="2000" dirty="0" err="1">
                          <a:solidFill>
                            <a:schemeClr val="tx1"/>
                          </a:solidFill>
                          <a:latin typeface="+mn-lt"/>
                          <a:ea typeface="Tahoma" panose="020B0604030504040204" pitchFamily="34" charset="0"/>
                          <a:cs typeface="Tahoma" panose="020B0604030504040204" pitchFamily="34" charset="0"/>
                        </a:rPr>
                        <a:t>detalhados</a:t>
                      </a:r>
                      <a:endParaRPr lang="en-US" sz="2000" dirty="0">
                        <a:solidFill>
                          <a:schemeClr val="tx1"/>
                        </a:solidFill>
                        <a:latin typeface="+mn-lt"/>
                        <a:ea typeface="Tahoma" panose="020B0604030504040204" pitchFamily="34" charset="0"/>
                        <a:cs typeface="Tahoma" panose="020B0604030504040204" pitchFamily="34" charset="0"/>
                      </a:endParaRPr>
                    </a:p>
                    <a:p>
                      <a:pPr marL="233363" lvl="0" indent="-233363">
                        <a:spcBef>
                          <a:spcPts val="0"/>
                        </a:spcBef>
                        <a:spcAft>
                          <a:spcPts val="600"/>
                        </a:spcAft>
                        <a:buFont typeface="Arial" panose="020B0604020202020204" pitchFamily="34" charset="0"/>
                        <a:buChar char="•"/>
                      </a:pPr>
                      <a:r>
                        <a:rPr lang="en-US" sz="2000" dirty="0" err="1">
                          <a:solidFill>
                            <a:schemeClr val="tx1"/>
                          </a:solidFill>
                          <a:latin typeface="+mn-lt"/>
                          <a:ea typeface="Tahoma" panose="020B0604030504040204" pitchFamily="34" charset="0"/>
                          <a:cs typeface="Tahoma" panose="020B0604030504040204" pitchFamily="34" charset="0"/>
                        </a:rPr>
                        <a:t>Diretrizes</a:t>
                      </a:r>
                      <a:endParaRPr lang="en-US" sz="2000" dirty="0">
                        <a:solidFill>
                          <a:schemeClr val="tx1"/>
                        </a:solidFill>
                        <a:latin typeface="+mn-lt"/>
                        <a:ea typeface="Tahoma" panose="020B0604030504040204" pitchFamily="34" charset="0"/>
                        <a:cs typeface="Tahoma" panose="020B0604030504040204" pitchFamily="34" charset="0"/>
                      </a:endParaRPr>
                    </a:p>
                    <a:p>
                      <a:pPr marL="233363" lvl="0" indent="-233363">
                        <a:spcBef>
                          <a:spcPts val="0"/>
                        </a:spcBef>
                        <a:spcAft>
                          <a:spcPts val="600"/>
                        </a:spcAft>
                        <a:buFont typeface="Arial" panose="020B0604020202020204" pitchFamily="34" charset="0"/>
                        <a:buChar char="•"/>
                      </a:pPr>
                      <a:r>
                        <a:rPr lang="en-US" sz="2000" dirty="0" err="1">
                          <a:solidFill>
                            <a:schemeClr val="tx1"/>
                          </a:solidFill>
                          <a:latin typeface="+mn-lt"/>
                          <a:ea typeface="Tahoma" panose="020B0604030504040204" pitchFamily="34" charset="0"/>
                          <a:cs typeface="Tahoma" panose="020B0604030504040204" pitchFamily="34" charset="0"/>
                        </a:rPr>
                        <a:t>Etiquetas</a:t>
                      </a:r>
                      <a:r>
                        <a:rPr lang="en-US" sz="2000" dirty="0">
                          <a:solidFill>
                            <a:schemeClr val="tx1"/>
                          </a:solidFill>
                          <a:latin typeface="+mn-lt"/>
                          <a:ea typeface="Tahoma" panose="020B0604030504040204" pitchFamily="34" charset="0"/>
                          <a:cs typeface="Tahoma" panose="020B0604030504040204" pitchFamily="34" charset="0"/>
                        </a:rPr>
                        <a:t> de </a:t>
                      </a:r>
                      <a:r>
                        <a:rPr lang="en-US" sz="2000" dirty="0" err="1">
                          <a:solidFill>
                            <a:schemeClr val="tx1"/>
                          </a:solidFill>
                          <a:latin typeface="+mn-lt"/>
                          <a:ea typeface="Tahoma" panose="020B0604030504040204" pitchFamily="34" charset="0"/>
                          <a:cs typeface="Tahoma" panose="020B0604030504040204" pitchFamily="34" charset="0"/>
                        </a:rPr>
                        <a:t>amostra</a:t>
                      </a:r>
                      <a:endParaRPr lang="en-US" sz="2000" dirty="0">
                        <a:solidFill>
                          <a:schemeClr val="tx1"/>
                        </a:solidFill>
                        <a:latin typeface="+mn-lt"/>
                        <a:ea typeface="Tahoma" panose="020B0604030504040204" pitchFamily="34" charset="0"/>
                        <a:cs typeface="Tahoma" panose="020B0604030504040204" pitchFamily="34" charset="0"/>
                      </a:endParaRPr>
                    </a:p>
                    <a:p>
                      <a:pPr marL="233363" lvl="0" indent="-233363">
                        <a:spcBef>
                          <a:spcPts val="0"/>
                        </a:spcBef>
                        <a:spcAft>
                          <a:spcPts val="600"/>
                        </a:spcAft>
                        <a:buFont typeface="Arial" panose="020B0604020202020204" pitchFamily="34" charset="0"/>
                        <a:buChar char="•"/>
                      </a:pPr>
                      <a:r>
                        <a:rPr lang="en-US" sz="2000" dirty="0" err="1">
                          <a:solidFill>
                            <a:schemeClr val="tx1"/>
                          </a:solidFill>
                          <a:latin typeface="+mn-lt"/>
                          <a:ea typeface="Tahoma" panose="020B0604030504040204" pitchFamily="34" charset="0"/>
                          <a:cs typeface="Tahoma" panose="020B0604030504040204" pitchFamily="34" charset="0"/>
                        </a:rPr>
                        <a:t>Formulários</a:t>
                      </a:r>
                      <a:r>
                        <a:rPr lang="en-US" sz="2000" dirty="0">
                          <a:solidFill>
                            <a:schemeClr val="tx1"/>
                          </a:solidFill>
                          <a:latin typeface="+mn-lt"/>
                          <a:ea typeface="Tahoma" panose="020B0604030504040204" pitchFamily="34" charset="0"/>
                          <a:cs typeface="Tahoma" panose="020B0604030504040204" pitchFamily="34" charset="0"/>
                        </a:rPr>
                        <a:t> de </a:t>
                      </a:r>
                      <a:r>
                        <a:rPr lang="en-US" sz="2000" dirty="0" err="1">
                          <a:solidFill>
                            <a:schemeClr val="tx1"/>
                          </a:solidFill>
                          <a:latin typeface="+mn-lt"/>
                          <a:ea typeface="Tahoma" panose="020B0604030504040204" pitchFamily="34" charset="0"/>
                          <a:cs typeface="Tahoma" panose="020B0604030504040204" pitchFamily="34" charset="0"/>
                        </a:rPr>
                        <a:t>identificação</a:t>
                      </a:r>
                      <a:r>
                        <a:rPr lang="en-US" sz="2000" dirty="0">
                          <a:solidFill>
                            <a:schemeClr val="tx1"/>
                          </a:solidFill>
                          <a:latin typeface="+mn-lt"/>
                          <a:ea typeface="Tahoma" panose="020B0604030504040204" pitchFamily="34" charset="0"/>
                          <a:cs typeface="Tahoma" panose="020B0604030504040204" pitchFamily="34" charset="0"/>
                        </a:rPr>
                        <a:t> do </a:t>
                      </a:r>
                      <a:r>
                        <a:rPr lang="en-US" sz="2000" dirty="0" err="1">
                          <a:solidFill>
                            <a:schemeClr val="tx1"/>
                          </a:solidFill>
                          <a:latin typeface="+mn-lt"/>
                          <a:ea typeface="Tahoma" panose="020B0604030504040204" pitchFamily="34" charset="0"/>
                          <a:cs typeface="Tahoma" panose="020B0604030504040204" pitchFamily="34" charset="0"/>
                        </a:rPr>
                        <a:t>caso</a:t>
                      </a:r>
                      <a:endParaRPr lang="en-US" sz="2000" dirty="0">
                        <a:solidFill>
                          <a:schemeClr val="tx1"/>
                        </a:solidFill>
                        <a:latin typeface="+mn-lt"/>
                        <a:ea typeface="Tahoma" panose="020B0604030504040204" pitchFamily="34" charset="0"/>
                        <a:cs typeface="Tahoma" panose="020B0604030504040204" pitchFamily="34" charset="0"/>
                      </a:endParaRPr>
                    </a:p>
                    <a:p>
                      <a:pPr marL="233363" lvl="0" indent="-233363">
                        <a:spcBef>
                          <a:spcPts val="0"/>
                        </a:spcBef>
                        <a:spcAft>
                          <a:spcPts val="600"/>
                        </a:spcAft>
                        <a:buFont typeface="Arial" panose="020B0604020202020204" pitchFamily="34" charset="0"/>
                        <a:buChar char="•"/>
                      </a:pPr>
                      <a:r>
                        <a:rPr lang="en-US" sz="2000" dirty="0">
                          <a:solidFill>
                            <a:schemeClr val="tx1"/>
                          </a:solidFill>
                          <a:latin typeface="+mn-lt"/>
                          <a:ea typeface="Tahoma" panose="020B0604030504040204" pitchFamily="34" charset="0"/>
                          <a:cs typeface="Tahoma" panose="020B0604030504040204" pitchFamily="34" charset="0"/>
                        </a:rPr>
                        <a:t>Lista de </a:t>
                      </a:r>
                      <a:r>
                        <a:rPr lang="en-US" sz="2000" dirty="0" err="1">
                          <a:solidFill>
                            <a:schemeClr val="tx1"/>
                          </a:solidFill>
                          <a:latin typeface="+mn-lt"/>
                          <a:ea typeface="Tahoma" panose="020B0604030504040204" pitchFamily="34" charset="0"/>
                          <a:cs typeface="Tahoma" panose="020B0604030504040204" pitchFamily="34" charset="0"/>
                        </a:rPr>
                        <a:t>casos</a:t>
                      </a:r>
                      <a:endParaRPr lang="en-US" sz="2000" dirty="0">
                        <a:solidFill>
                          <a:schemeClr val="tx1"/>
                        </a:solidFill>
                        <a:latin typeface="+mn-lt"/>
                        <a:ea typeface="Tahoma" panose="020B0604030504040204" pitchFamily="34" charset="0"/>
                        <a:cs typeface="Tahoma" panose="020B0604030504040204" pitchFamily="34" charset="0"/>
                      </a:endParaRPr>
                    </a:p>
                    <a:p>
                      <a:pPr marL="233363" lvl="0" indent="-233363">
                        <a:spcBef>
                          <a:spcPts val="0"/>
                        </a:spcBef>
                        <a:spcAft>
                          <a:spcPts val="600"/>
                        </a:spcAft>
                        <a:buFont typeface="Arial" panose="020B0604020202020204" pitchFamily="34" charset="0"/>
                        <a:buChar char="•"/>
                      </a:pPr>
                      <a:r>
                        <a:rPr lang="en-US" sz="2000" dirty="0" err="1">
                          <a:solidFill>
                            <a:schemeClr val="tx1"/>
                          </a:solidFill>
                          <a:latin typeface="+mn-lt"/>
                          <a:ea typeface="Tahoma" panose="020B0604030504040204" pitchFamily="34" charset="0"/>
                          <a:cs typeface="Tahoma" panose="020B0604030504040204" pitchFamily="34" charset="0"/>
                        </a:rPr>
                        <a:t>Códigos</a:t>
                      </a:r>
                      <a:r>
                        <a:rPr lang="en-US" sz="2000" dirty="0">
                          <a:solidFill>
                            <a:schemeClr val="tx1"/>
                          </a:solidFill>
                          <a:latin typeface="+mn-lt"/>
                          <a:ea typeface="Tahoma" panose="020B0604030504040204" pitchFamily="34" charset="0"/>
                          <a:cs typeface="Tahoma" panose="020B0604030504040204" pitchFamily="34" charset="0"/>
                        </a:rPr>
                        <a:t> de barras</a:t>
                      </a:r>
                    </a:p>
                    <a:p>
                      <a:pPr marL="233363" lvl="0" indent="-233363">
                        <a:spcBef>
                          <a:spcPts val="0"/>
                        </a:spcBef>
                        <a:spcAft>
                          <a:spcPts val="600"/>
                        </a:spcAft>
                        <a:buFont typeface="Arial" panose="020B0604020202020204" pitchFamily="34" charset="0"/>
                        <a:buChar char="•"/>
                      </a:pPr>
                      <a:r>
                        <a:rPr lang="en-US" sz="2000" dirty="0" err="1">
                          <a:solidFill>
                            <a:schemeClr val="tx1"/>
                          </a:solidFill>
                          <a:latin typeface="+mn-lt"/>
                          <a:ea typeface="Tahoma" panose="020B0604030504040204" pitchFamily="34" charset="0"/>
                          <a:cs typeface="Tahoma" panose="020B0604030504040204" pitchFamily="34" charset="0"/>
                        </a:rPr>
                        <a:t>Canetas</a:t>
                      </a:r>
                      <a:r>
                        <a:rPr lang="en-US" sz="2000" dirty="0">
                          <a:solidFill>
                            <a:schemeClr val="tx1"/>
                          </a:solidFill>
                          <a:latin typeface="+mn-lt"/>
                          <a:ea typeface="Tahoma" panose="020B0604030504040204" pitchFamily="34" charset="0"/>
                          <a:cs typeface="Tahoma" panose="020B0604030504040204" pitchFamily="34" charset="0"/>
                        </a:rPr>
                        <a:t> </a:t>
                      </a:r>
                      <a:r>
                        <a:rPr lang="en-US" sz="2000" dirty="0" err="1">
                          <a:solidFill>
                            <a:schemeClr val="tx1"/>
                          </a:solidFill>
                          <a:latin typeface="+mn-lt"/>
                          <a:ea typeface="Tahoma" panose="020B0604030504040204" pitchFamily="34" charset="0"/>
                          <a:cs typeface="Tahoma" panose="020B0604030504040204" pitchFamily="34" charset="0"/>
                        </a:rPr>
                        <a:t>marcadoras</a:t>
                      </a:r>
                      <a:r>
                        <a:rPr lang="en-US" sz="2000" dirty="0">
                          <a:solidFill>
                            <a:schemeClr val="tx1"/>
                          </a:solidFill>
                          <a:latin typeface="+mn-lt"/>
                          <a:ea typeface="Tahoma" panose="020B0604030504040204" pitchFamily="34" charset="0"/>
                          <a:cs typeface="Tahoma" panose="020B0604030504040204" pitchFamily="34" charset="0"/>
                        </a:rPr>
                        <a:t> </a:t>
                      </a:r>
                      <a:r>
                        <a:rPr lang="en-US" sz="2000" dirty="0" err="1">
                          <a:solidFill>
                            <a:schemeClr val="tx1"/>
                          </a:solidFill>
                          <a:latin typeface="+mn-lt"/>
                          <a:ea typeface="Tahoma" panose="020B0604030504040204" pitchFamily="34" charset="0"/>
                          <a:cs typeface="Tahoma" panose="020B0604030504040204" pitchFamily="34" charset="0"/>
                        </a:rPr>
                        <a:t>permanentes</a:t>
                      </a:r>
                      <a:endParaRPr lang="en-US" sz="2000" dirty="0">
                        <a:solidFill>
                          <a:schemeClr val="tx1"/>
                        </a:solidFill>
                        <a:latin typeface="+mn-lt"/>
                        <a:ea typeface="Tahoma" panose="020B0604030504040204" pitchFamily="34" charset="0"/>
                        <a:cs typeface="Tahom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33363" lvl="0" indent="-233363">
                        <a:spcAft>
                          <a:spcPts val="600"/>
                        </a:spcAft>
                        <a:buFont typeface="Arial" panose="020B0604020202020204" pitchFamily="34" charset="0"/>
                        <a:buChar char="•"/>
                      </a:pPr>
                      <a:r>
                        <a:rPr lang="en-US" sz="2000" dirty="0" err="1">
                          <a:solidFill>
                            <a:schemeClr val="tx1"/>
                          </a:solidFill>
                          <a:latin typeface="+mn-lt"/>
                          <a:ea typeface="Tahoma" panose="020B0604030504040204" pitchFamily="34" charset="0"/>
                          <a:cs typeface="Tahoma" panose="020B0604030504040204" pitchFamily="34" charset="0"/>
                        </a:rPr>
                        <a:t>Jalecos</a:t>
                      </a:r>
                      <a:endParaRPr lang="en-US" sz="2000" dirty="0">
                        <a:solidFill>
                          <a:schemeClr val="tx1"/>
                        </a:solidFill>
                        <a:latin typeface="+mn-lt"/>
                        <a:ea typeface="Tahoma" panose="020B0604030504040204" pitchFamily="34" charset="0"/>
                        <a:cs typeface="Tahoma" panose="020B0604030504040204" pitchFamily="34" charset="0"/>
                      </a:endParaRPr>
                    </a:p>
                    <a:p>
                      <a:pPr marL="233363" lvl="0" indent="-233363">
                        <a:spcAft>
                          <a:spcPts val="600"/>
                        </a:spcAft>
                        <a:buFont typeface="Arial" panose="020B0604020202020204" pitchFamily="34" charset="0"/>
                        <a:buChar char="•"/>
                      </a:pPr>
                      <a:r>
                        <a:rPr lang="en-US" sz="2000" dirty="0" err="1">
                          <a:solidFill>
                            <a:schemeClr val="tx1"/>
                          </a:solidFill>
                          <a:latin typeface="+mn-lt"/>
                          <a:ea typeface="Tahoma" panose="020B0604030504040204" pitchFamily="34" charset="0"/>
                          <a:cs typeface="Tahoma" panose="020B0604030504040204" pitchFamily="34" charset="0"/>
                        </a:rPr>
                        <a:t>Máscaras</a:t>
                      </a:r>
                      <a:endParaRPr lang="en-US" sz="2000" dirty="0">
                        <a:solidFill>
                          <a:schemeClr val="tx1"/>
                        </a:solidFill>
                        <a:latin typeface="+mn-lt"/>
                        <a:ea typeface="Tahoma" panose="020B0604030504040204" pitchFamily="34" charset="0"/>
                        <a:cs typeface="Tahoma" panose="020B0604030504040204" pitchFamily="34" charset="0"/>
                      </a:endParaRPr>
                    </a:p>
                    <a:p>
                      <a:pPr marL="233363" lvl="0" indent="-233363">
                        <a:spcAft>
                          <a:spcPts val="600"/>
                        </a:spcAft>
                        <a:buFont typeface="Arial" panose="020B0604020202020204" pitchFamily="34" charset="0"/>
                        <a:buChar char="•"/>
                      </a:pPr>
                      <a:r>
                        <a:rPr lang="en-US" sz="2000" dirty="0" err="1">
                          <a:solidFill>
                            <a:schemeClr val="tx1"/>
                          </a:solidFill>
                          <a:latin typeface="+mn-lt"/>
                          <a:ea typeface="Tahoma" panose="020B0604030504040204" pitchFamily="34" charset="0"/>
                          <a:cs typeface="Tahoma" panose="020B0604030504040204" pitchFamily="34" charset="0"/>
                        </a:rPr>
                        <a:t>Luvas</a:t>
                      </a:r>
                      <a:endParaRPr lang="en-US" sz="2000" dirty="0">
                        <a:solidFill>
                          <a:schemeClr val="tx1"/>
                        </a:solidFill>
                        <a:latin typeface="+mn-lt"/>
                        <a:ea typeface="Tahoma" panose="020B0604030504040204" pitchFamily="34" charset="0"/>
                        <a:cs typeface="Tahoma" panose="020B0604030504040204" pitchFamily="34" charset="0"/>
                      </a:endParaRPr>
                    </a:p>
                    <a:p>
                      <a:pPr marL="233363" lvl="0" indent="-233363">
                        <a:spcAft>
                          <a:spcPts val="600"/>
                        </a:spcAft>
                        <a:buFont typeface="Arial" panose="020B0604020202020204" pitchFamily="34" charset="0"/>
                        <a:buChar char="•"/>
                      </a:pPr>
                      <a:r>
                        <a:rPr lang="en-US" sz="2000" dirty="0" err="1">
                          <a:solidFill>
                            <a:schemeClr val="tx1"/>
                          </a:solidFill>
                          <a:latin typeface="+mn-lt"/>
                          <a:ea typeface="Tahoma" panose="020B0604030504040204" pitchFamily="34" charset="0"/>
                          <a:cs typeface="Tahoma" panose="020B0604030504040204" pitchFamily="34" charset="0"/>
                        </a:rPr>
                        <a:t>Cloro</a:t>
                      </a:r>
                      <a:endParaRPr lang="en-US" sz="2000" dirty="0">
                        <a:solidFill>
                          <a:schemeClr val="tx1"/>
                        </a:solidFill>
                        <a:latin typeface="+mn-lt"/>
                        <a:ea typeface="Tahoma" panose="020B0604030504040204" pitchFamily="34" charset="0"/>
                        <a:cs typeface="Tahoma" panose="020B0604030504040204" pitchFamily="34" charset="0"/>
                      </a:endParaRPr>
                    </a:p>
                    <a:p>
                      <a:pPr marL="233363" lvl="0" indent="-233363">
                        <a:spcAft>
                          <a:spcPts val="600"/>
                        </a:spcAft>
                        <a:buFont typeface="Arial" panose="020B0604020202020204" pitchFamily="34" charset="0"/>
                        <a:buChar char="•"/>
                      </a:pPr>
                      <a:r>
                        <a:rPr lang="en-US" sz="2000" dirty="0" err="1">
                          <a:solidFill>
                            <a:schemeClr val="tx1"/>
                          </a:solidFill>
                          <a:latin typeface="+mn-lt"/>
                          <a:ea typeface="Tahoma" panose="020B0604030504040204" pitchFamily="34" charset="0"/>
                          <a:cs typeface="Tahoma" panose="020B0604030504040204" pitchFamily="34" charset="0"/>
                        </a:rPr>
                        <a:t>Álcool</a:t>
                      </a:r>
                      <a:endParaRPr lang="en-US" sz="2000" dirty="0">
                        <a:solidFill>
                          <a:schemeClr val="tx1"/>
                        </a:solidFill>
                        <a:latin typeface="+mn-lt"/>
                        <a:ea typeface="Tahoma" panose="020B0604030504040204" pitchFamily="34" charset="0"/>
                        <a:cs typeface="Tahoma" panose="020B0604030504040204" pitchFamily="34" charset="0"/>
                      </a:endParaRPr>
                    </a:p>
                    <a:p>
                      <a:pPr marL="233363" lvl="0" indent="-233363">
                        <a:spcAft>
                          <a:spcPts val="600"/>
                        </a:spcAft>
                        <a:buFont typeface="Arial" panose="020B0604020202020204" pitchFamily="34" charset="0"/>
                        <a:buChar char="•"/>
                      </a:pPr>
                      <a:r>
                        <a:rPr lang="en-US" sz="2000" dirty="0" err="1">
                          <a:solidFill>
                            <a:schemeClr val="tx1"/>
                          </a:solidFill>
                          <a:latin typeface="+mn-lt"/>
                          <a:ea typeface="Tahoma" panose="020B0604030504040204" pitchFamily="34" charset="0"/>
                          <a:cs typeface="Tahoma" panose="020B0604030504040204" pitchFamily="34" charset="0"/>
                        </a:rPr>
                        <a:t>Sacos</a:t>
                      </a:r>
                      <a:r>
                        <a:rPr lang="en-US" sz="2000" dirty="0">
                          <a:solidFill>
                            <a:schemeClr val="tx1"/>
                          </a:solidFill>
                          <a:latin typeface="+mn-lt"/>
                          <a:ea typeface="Tahoma" panose="020B0604030504040204" pitchFamily="34" charset="0"/>
                          <a:cs typeface="Tahoma" panose="020B0604030504040204" pitchFamily="34" charset="0"/>
                        </a:rPr>
                        <a:t> de </a:t>
                      </a:r>
                      <a:r>
                        <a:rPr lang="en-US" sz="2000" dirty="0" err="1">
                          <a:solidFill>
                            <a:schemeClr val="tx1"/>
                          </a:solidFill>
                          <a:latin typeface="+mn-lt"/>
                          <a:ea typeface="Tahoma" panose="020B0604030504040204" pitchFamily="34" charset="0"/>
                          <a:cs typeface="Tahoma" panose="020B0604030504040204" pitchFamily="34" charset="0"/>
                        </a:rPr>
                        <a:t>risco</a:t>
                      </a:r>
                      <a:r>
                        <a:rPr lang="en-US" sz="2000" dirty="0">
                          <a:solidFill>
                            <a:schemeClr val="tx1"/>
                          </a:solidFill>
                          <a:latin typeface="+mn-lt"/>
                          <a:ea typeface="Tahoma" panose="020B0604030504040204" pitchFamily="34" charset="0"/>
                          <a:cs typeface="Tahoma" panose="020B0604030504040204" pitchFamily="34" charset="0"/>
                        </a:rPr>
                        <a:t> </a:t>
                      </a:r>
                      <a:r>
                        <a:rPr lang="en-US" sz="2000" dirty="0" err="1">
                          <a:solidFill>
                            <a:schemeClr val="tx1"/>
                          </a:solidFill>
                          <a:latin typeface="+mn-lt"/>
                          <a:ea typeface="Tahoma" panose="020B0604030504040204" pitchFamily="34" charset="0"/>
                          <a:cs typeface="Tahoma" panose="020B0604030504040204" pitchFamily="34" charset="0"/>
                        </a:rPr>
                        <a:t>biológico</a:t>
                      </a:r>
                      <a:endParaRPr lang="en-US" sz="2000" dirty="0">
                        <a:solidFill>
                          <a:schemeClr val="tx1"/>
                        </a:solidFill>
                        <a:latin typeface="+mn-lt"/>
                        <a:ea typeface="Tahoma" panose="020B0604030504040204" pitchFamily="34" charset="0"/>
                        <a:cs typeface="Tahoma" panose="020B0604030504040204" pitchFamily="34" charset="0"/>
                      </a:endParaRPr>
                    </a:p>
                    <a:p>
                      <a:pPr marL="233363" lvl="0" indent="-233363">
                        <a:spcAft>
                          <a:spcPts val="600"/>
                        </a:spcAft>
                        <a:buFont typeface="Arial" panose="020B0604020202020204" pitchFamily="34" charset="0"/>
                        <a:buChar char="•"/>
                      </a:pPr>
                      <a:r>
                        <a:rPr lang="en-US" sz="2000" dirty="0" err="1">
                          <a:solidFill>
                            <a:schemeClr val="tx1"/>
                          </a:solidFill>
                          <a:latin typeface="+mn-lt"/>
                          <a:ea typeface="Tahoma" panose="020B0604030504040204" pitchFamily="34" charset="0"/>
                          <a:cs typeface="Tahoma" panose="020B0604030504040204" pitchFamily="34" charset="0"/>
                        </a:rPr>
                        <a:t>Contentores</a:t>
                      </a:r>
                      <a:r>
                        <a:rPr lang="en-US" sz="2000" dirty="0">
                          <a:solidFill>
                            <a:schemeClr val="tx1"/>
                          </a:solidFill>
                          <a:latin typeface="+mn-lt"/>
                          <a:ea typeface="Tahoma" panose="020B0604030504040204" pitchFamily="34" charset="0"/>
                          <a:cs typeface="Tahoma" panose="020B0604030504040204" pitchFamily="34" charset="0"/>
                        </a:rPr>
                        <a:t> para </a:t>
                      </a:r>
                      <a:r>
                        <a:rPr lang="en-US" sz="2000" dirty="0" err="1">
                          <a:solidFill>
                            <a:schemeClr val="tx1"/>
                          </a:solidFill>
                          <a:latin typeface="+mn-lt"/>
                          <a:ea typeface="Tahoma" panose="020B0604030504040204" pitchFamily="34" charset="0"/>
                          <a:cs typeface="Tahoma" panose="020B0604030504040204" pitchFamily="34" charset="0"/>
                        </a:rPr>
                        <a:t>objetos</a:t>
                      </a:r>
                      <a:r>
                        <a:rPr lang="en-US" sz="2000" dirty="0">
                          <a:solidFill>
                            <a:schemeClr val="tx1"/>
                          </a:solidFill>
                          <a:latin typeface="+mn-lt"/>
                          <a:ea typeface="Tahoma" panose="020B0604030504040204" pitchFamily="34" charset="0"/>
                          <a:cs typeface="Tahoma" panose="020B0604030504040204" pitchFamily="34" charset="0"/>
                        </a:rPr>
                        <a:t> </a:t>
                      </a:r>
                      <a:r>
                        <a:rPr lang="en-US" sz="2000" dirty="0" err="1">
                          <a:solidFill>
                            <a:schemeClr val="tx1"/>
                          </a:solidFill>
                          <a:latin typeface="+mn-lt"/>
                          <a:ea typeface="Tahoma" panose="020B0604030504040204" pitchFamily="34" charset="0"/>
                          <a:cs typeface="Tahoma" panose="020B0604030504040204" pitchFamily="34" charset="0"/>
                        </a:rPr>
                        <a:t>cortantes</a:t>
                      </a:r>
                      <a:endParaRPr lang="en-US" sz="2000" dirty="0">
                        <a:solidFill>
                          <a:schemeClr val="tx1"/>
                        </a:solidFill>
                        <a:latin typeface="+mn-lt"/>
                        <a:ea typeface="Tahoma" panose="020B0604030504040204" pitchFamily="34" charset="0"/>
                        <a:cs typeface="Tahoma" panose="020B0604030504040204" pitchFamily="34" charset="0"/>
                      </a:endParaRPr>
                    </a:p>
                    <a:p>
                      <a:pPr marL="233363" lvl="0" indent="-233363">
                        <a:spcAft>
                          <a:spcPts val="600"/>
                        </a:spcAft>
                        <a:buFont typeface="Arial" panose="020B0604020202020204" pitchFamily="34" charset="0"/>
                        <a:buChar char="•"/>
                      </a:pPr>
                      <a:r>
                        <a:rPr lang="en-US" sz="2000" dirty="0" err="1">
                          <a:solidFill>
                            <a:schemeClr val="tx1"/>
                          </a:solidFill>
                          <a:latin typeface="+mn-lt"/>
                          <a:ea typeface="Tahoma" panose="020B0604030504040204" pitchFamily="34" charset="0"/>
                          <a:cs typeface="Tahoma" panose="020B0604030504040204" pitchFamily="34" charset="0"/>
                        </a:rPr>
                        <a:t>Materiais</a:t>
                      </a:r>
                      <a:r>
                        <a:rPr lang="en-US" sz="2000" dirty="0">
                          <a:solidFill>
                            <a:schemeClr val="tx1"/>
                          </a:solidFill>
                          <a:latin typeface="+mn-lt"/>
                          <a:ea typeface="Tahoma" panose="020B0604030504040204" pitchFamily="34" charset="0"/>
                          <a:cs typeface="Tahoma" panose="020B0604030504040204" pitchFamily="34" charset="0"/>
                        </a:rPr>
                        <a:t> </a:t>
                      </a:r>
                      <a:r>
                        <a:rPr lang="en-US" sz="2000" dirty="0" err="1">
                          <a:solidFill>
                            <a:schemeClr val="tx1"/>
                          </a:solidFill>
                          <a:latin typeface="+mn-lt"/>
                          <a:ea typeface="Tahoma" panose="020B0604030504040204" pitchFamily="34" charset="0"/>
                          <a:cs typeface="Tahoma" panose="020B0604030504040204" pitchFamily="34" charset="0"/>
                        </a:rPr>
                        <a:t>absorventes</a:t>
                      </a:r>
                      <a:endParaRPr lang="en-US" sz="2000" dirty="0">
                        <a:solidFill>
                          <a:schemeClr val="tx1"/>
                        </a:solidFill>
                        <a:latin typeface="+mn-lt"/>
                        <a:ea typeface="Tahoma" panose="020B0604030504040204" pitchFamily="34" charset="0"/>
                        <a:cs typeface="Tahoma" panose="020B060403050404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33363" lvl="0" indent="-233363">
                        <a:spcAft>
                          <a:spcPts val="600"/>
                        </a:spcAft>
                        <a:buFont typeface="Arial" panose="020B0604020202020204" pitchFamily="34" charset="0"/>
                        <a:buChar char="•"/>
                      </a:pPr>
                      <a:r>
                        <a:rPr lang="en-US" sz="2000" dirty="0">
                          <a:solidFill>
                            <a:schemeClr val="tx1"/>
                          </a:solidFill>
                          <a:latin typeface="+mn-lt"/>
                          <a:ea typeface="Tahoma" panose="020B0604030504040204" pitchFamily="34" charset="0"/>
                          <a:cs typeface="Tahoma" panose="020B0604030504040204" pitchFamily="34" charset="0"/>
                        </a:rPr>
                        <a:t>Racks</a:t>
                      </a:r>
                    </a:p>
                    <a:p>
                      <a:pPr marL="233363" lvl="0" indent="-233363">
                        <a:spcAft>
                          <a:spcPts val="600"/>
                        </a:spcAft>
                        <a:buFont typeface="Arial" panose="020B0604020202020204" pitchFamily="34" charset="0"/>
                        <a:buChar char="•"/>
                      </a:pPr>
                      <a:r>
                        <a:rPr lang="en-US" sz="2000" dirty="0">
                          <a:solidFill>
                            <a:schemeClr val="tx1"/>
                          </a:solidFill>
                          <a:latin typeface="+mn-lt"/>
                          <a:ea typeface="Tahoma" panose="020B0604030504040204" pitchFamily="34" charset="0"/>
                          <a:cs typeface="Tahoma" panose="020B0604030504040204" pitchFamily="34" charset="0"/>
                        </a:rPr>
                        <a:t>Agulhas</a:t>
                      </a:r>
                    </a:p>
                    <a:p>
                      <a:pPr marL="233363" lvl="0" indent="-233363">
                        <a:spcAft>
                          <a:spcPts val="600"/>
                        </a:spcAft>
                        <a:buFont typeface="Arial" panose="020B0604020202020204" pitchFamily="34" charset="0"/>
                        <a:buChar char="•"/>
                      </a:pPr>
                      <a:r>
                        <a:rPr lang="en-US" sz="2000" dirty="0" err="1">
                          <a:solidFill>
                            <a:schemeClr val="tx1"/>
                          </a:solidFill>
                          <a:latin typeface="+mn-lt"/>
                          <a:ea typeface="Tahoma" panose="020B0604030504040204" pitchFamily="34" charset="0"/>
                          <a:cs typeface="Tahoma" panose="020B0604030504040204" pitchFamily="34" charset="0"/>
                        </a:rPr>
                        <a:t>Torniquete</a:t>
                      </a:r>
                      <a:endParaRPr lang="en-US" sz="2000" dirty="0">
                        <a:solidFill>
                          <a:schemeClr val="tx1"/>
                        </a:solidFill>
                        <a:latin typeface="+mn-lt"/>
                        <a:ea typeface="Tahoma" panose="020B0604030504040204" pitchFamily="34" charset="0"/>
                        <a:cs typeface="Tahoma" panose="020B0604030504040204" pitchFamily="34" charset="0"/>
                      </a:endParaRPr>
                    </a:p>
                    <a:p>
                      <a:pPr marL="233363" lvl="0" indent="-233363">
                        <a:spcAft>
                          <a:spcPts val="600"/>
                        </a:spcAft>
                        <a:buFont typeface="Arial" panose="020B0604020202020204" pitchFamily="34" charset="0"/>
                        <a:buChar char="•"/>
                      </a:pPr>
                      <a:r>
                        <a:rPr lang="en-US" sz="2000" dirty="0">
                          <a:solidFill>
                            <a:schemeClr val="tx1"/>
                          </a:solidFill>
                          <a:latin typeface="+mn-lt"/>
                          <a:ea typeface="Tahoma" panose="020B0604030504040204" pitchFamily="34" charset="0"/>
                          <a:cs typeface="Tahoma" panose="020B0604030504040204" pitchFamily="34" charset="0"/>
                        </a:rPr>
                        <a:t>Gaze/</a:t>
                      </a:r>
                      <a:r>
                        <a:rPr lang="en-US" sz="2000" dirty="0" err="1">
                          <a:solidFill>
                            <a:schemeClr val="tx1"/>
                          </a:solidFill>
                          <a:latin typeface="+mn-lt"/>
                          <a:ea typeface="Tahoma" panose="020B0604030504040204" pitchFamily="34" charset="0"/>
                          <a:cs typeface="Tahoma" panose="020B0604030504040204" pitchFamily="34" charset="0"/>
                        </a:rPr>
                        <a:t>estopa</a:t>
                      </a:r>
                      <a:endParaRPr lang="en-US" sz="2000" dirty="0">
                        <a:solidFill>
                          <a:schemeClr val="tx1"/>
                        </a:solidFill>
                        <a:latin typeface="+mn-lt"/>
                        <a:ea typeface="Tahoma" panose="020B0604030504040204" pitchFamily="34" charset="0"/>
                        <a:cs typeface="Tahoma" panose="020B0604030504040204" pitchFamily="34" charset="0"/>
                      </a:endParaRPr>
                    </a:p>
                    <a:p>
                      <a:pPr marL="233363" lvl="0" indent="-233363">
                        <a:spcAft>
                          <a:spcPts val="600"/>
                        </a:spcAft>
                        <a:buFont typeface="Arial" panose="020B0604020202020204" pitchFamily="34" charset="0"/>
                        <a:buChar char="•"/>
                      </a:pPr>
                      <a:r>
                        <a:rPr lang="en-US" sz="2000" dirty="0">
                          <a:solidFill>
                            <a:schemeClr val="tx1"/>
                          </a:solidFill>
                          <a:latin typeface="+mn-lt"/>
                          <a:ea typeface="Tahoma" panose="020B0604030504040204" pitchFamily="34" charset="0"/>
                          <a:cs typeface="Tahoma" panose="020B0604030504040204" pitchFamily="34" charset="0"/>
                        </a:rPr>
                        <a:t>Kits de coleta de </a:t>
                      </a:r>
                      <a:r>
                        <a:rPr lang="en-US" sz="2000" dirty="0" err="1">
                          <a:solidFill>
                            <a:schemeClr val="tx1"/>
                          </a:solidFill>
                          <a:latin typeface="+mn-lt"/>
                          <a:ea typeface="Tahoma" panose="020B0604030504040204" pitchFamily="34" charset="0"/>
                          <a:cs typeface="Tahoma" panose="020B0604030504040204" pitchFamily="34" charset="0"/>
                        </a:rPr>
                        <a:t>amostras</a:t>
                      </a:r>
                      <a:endParaRPr lang="en-US" sz="2000" dirty="0">
                        <a:solidFill>
                          <a:schemeClr val="tx1"/>
                        </a:solidFill>
                        <a:latin typeface="+mn-lt"/>
                        <a:ea typeface="Tahoma" panose="020B0604030504040204" pitchFamily="34" charset="0"/>
                        <a:cs typeface="Tahoma" panose="020B0604030504040204" pitchFamily="34" charset="0"/>
                      </a:endParaRPr>
                    </a:p>
                    <a:p>
                      <a:pPr marL="233363" lvl="0" indent="-233363">
                        <a:spcAft>
                          <a:spcPts val="600"/>
                        </a:spcAft>
                        <a:buFont typeface="Arial" panose="020B0604020202020204" pitchFamily="34" charset="0"/>
                        <a:buChar char="•"/>
                      </a:pPr>
                      <a:r>
                        <a:rPr lang="en-US" sz="2000" dirty="0" err="1">
                          <a:solidFill>
                            <a:schemeClr val="tx1"/>
                          </a:solidFill>
                          <a:latin typeface="+mn-lt"/>
                          <a:ea typeface="Tahoma" panose="020B0604030504040204" pitchFamily="34" charset="0"/>
                          <a:cs typeface="Tahoma" panose="020B0604030504040204" pitchFamily="34" charset="0"/>
                        </a:rPr>
                        <a:t>Sacos</a:t>
                      </a:r>
                      <a:r>
                        <a:rPr lang="en-US" sz="2000" dirty="0">
                          <a:solidFill>
                            <a:schemeClr val="tx1"/>
                          </a:solidFill>
                          <a:latin typeface="+mn-lt"/>
                          <a:ea typeface="Tahoma" panose="020B0604030504040204" pitchFamily="34" charset="0"/>
                          <a:cs typeface="Tahoma" panose="020B0604030504040204" pitchFamily="34" charset="0"/>
                        </a:rPr>
                        <a:t> com </a:t>
                      </a:r>
                      <a:r>
                        <a:rPr lang="en-US" sz="2000" dirty="0" err="1">
                          <a:solidFill>
                            <a:schemeClr val="tx1"/>
                          </a:solidFill>
                          <a:latin typeface="+mn-lt"/>
                          <a:ea typeface="Tahoma" panose="020B0604030504040204" pitchFamily="34" charset="0"/>
                          <a:cs typeface="Tahoma" panose="020B0604030504040204" pitchFamily="34" charset="0"/>
                        </a:rPr>
                        <a:t>fecho</a:t>
                      </a:r>
                      <a:r>
                        <a:rPr lang="en-US" sz="2000" dirty="0">
                          <a:solidFill>
                            <a:schemeClr val="tx1"/>
                          </a:solidFill>
                          <a:latin typeface="+mn-lt"/>
                          <a:ea typeface="Tahoma" panose="020B0604030504040204" pitchFamily="34" charset="0"/>
                          <a:cs typeface="Tahoma" panose="020B0604030504040204" pitchFamily="34" charset="0"/>
                        </a:rPr>
                        <a:t> de </a:t>
                      </a:r>
                      <a:r>
                        <a:rPr lang="en-US" sz="2000" dirty="0" err="1">
                          <a:solidFill>
                            <a:schemeClr val="tx1"/>
                          </a:solidFill>
                          <a:latin typeface="+mn-lt"/>
                          <a:ea typeface="Tahoma" panose="020B0604030504040204" pitchFamily="34" charset="0"/>
                          <a:cs typeface="Tahoma" panose="020B0604030504040204" pitchFamily="34" charset="0"/>
                        </a:rPr>
                        <a:t>correr</a:t>
                      </a:r>
                      <a:r>
                        <a:rPr lang="en-US" sz="2000" dirty="0">
                          <a:solidFill>
                            <a:schemeClr val="tx1"/>
                          </a:solidFill>
                          <a:latin typeface="+mn-lt"/>
                          <a:ea typeface="Tahoma" panose="020B0604030504040204" pitchFamily="34" charset="0"/>
                          <a:cs typeface="Tahoma" panose="020B0604030504040204" pitchFamily="34" charset="0"/>
                        </a:rPr>
                        <a:t> para </a:t>
                      </a:r>
                      <a:r>
                        <a:rPr lang="en-US" sz="2000" dirty="0" err="1">
                          <a:solidFill>
                            <a:schemeClr val="tx1"/>
                          </a:solidFill>
                          <a:latin typeface="+mn-lt"/>
                          <a:ea typeface="Tahoma" panose="020B0604030504040204" pitchFamily="34" charset="0"/>
                          <a:cs typeface="Tahoma" panose="020B0604030504040204" pitchFamily="34" charset="0"/>
                        </a:rPr>
                        <a:t>risco</a:t>
                      </a:r>
                      <a:r>
                        <a:rPr lang="en-US" sz="2000" dirty="0">
                          <a:solidFill>
                            <a:schemeClr val="tx1"/>
                          </a:solidFill>
                          <a:latin typeface="+mn-lt"/>
                          <a:ea typeface="Tahoma" panose="020B0604030504040204" pitchFamily="34" charset="0"/>
                          <a:cs typeface="Tahoma" panose="020B0604030504040204" pitchFamily="34" charset="0"/>
                        </a:rPr>
                        <a:t> </a:t>
                      </a:r>
                      <a:r>
                        <a:rPr lang="en-US" sz="2000" dirty="0" err="1">
                          <a:solidFill>
                            <a:schemeClr val="tx1"/>
                          </a:solidFill>
                          <a:latin typeface="+mn-lt"/>
                          <a:ea typeface="Tahoma" panose="020B0604030504040204" pitchFamily="34" charset="0"/>
                          <a:cs typeface="Tahoma" panose="020B0604030504040204" pitchFamily="34" charset="0"/>
                        </a:rPr>
                        <a:t>biológico</a:t>
                      </a:r>
                      <a:endParaRPr lang="en-US" sz="2000" dirty="0">
                        <a:solidFill>
                          <a:schemeClr val="tx1"/>
                        </a:solidFill>
                        <a:latin typeface="+mn-lt"/>
                        <a:ea typeface="Tahoma" panose="020B0604030504040204" pitchFamily="34" charset="0"/>
                        <a:cs typeface="Tahoma" panose="020B0604030504040204" pitchFamily="34" charset="0"/>
                      </a:endParaRPr>
                    </a:p>
                    <a:p>
                      <a:pPr marL="233363" lvl="0" indent="-233363">
                        <a:spcAft>
                          <a:spcPts val="600"/>
                        </a:spcAft>
                        <a:buFont typeface="Arial" panose="020B0604020202020204" pitchFamily="34" charset="0"/>
                        <a:buChar char="•"/>
                      </a:pPr>
                      <a:r>
                        <a:rPr lang="en-US" sz="2000" dirty="0" err="1">
                          <a:solidFill>
                            <a:schemeClr val="tx1"/>
                          </a:solidFill>
                          <a:latin typeface="+mn-lt"/>
                          <a:ea typeface="Tahoma" panose="020B0604030504040204" pitchFamily="34" charset="0"/>
                          <a:cs typeface="Tahoma" panose="020B0604030504040204" pitchFamily="34" charset="0"/>
                        </a:rPr>
                        <a:t>Meios</a:t>
                      </a:r>
                      <a:r>
                        <a:rPr lang="en-US" sz="2000" dirty="0">
                          <a:solidFill>
                            <a:schemeClr val="tx1"/>
                          </a:solidFill>
                          <a:latin typeface="+mn-lt"/>
                          <a:ea typeface="Tahoma" panose="020B0604030504040204" pitchFamily="34" charset="0"/>
                          <a:cs typeface="Tahoma" panose="020B0604030504040204" pitchFamily="34" charset="0"/>
                        </a:rPr>
                        <a:t> de </a:t>
                      </a:r>
                      <a:r>
                        <a:rPr lang="en-US" sz="2000" dirty="0" err="1">
                          <a:solidFill>
                            <a:schemeClr val="tx1"/>
                          </a:solidFill>
                          <a:latin typeface="+mn-lt"/>
                          <a:ea typeface="Tahoma" panose="020B0604030504040204" pitchFamily="34" charset="0"/>
                          <a:cs typeface="Tahoma" panose="020B0604030504040204" pitchFamily="34" charset="0"/>
                        </a:rPr>
                        <a:t>transporte</a:t>
                      </a:r>
                      <a:endParaRPr lang="en-US" sz="2000" dirty="0">
                        <a:solidFill>
                          <a:schemeClr val="tx1"/>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33363" lvl="0" indent="-233363">
                        <a:spcAft>
                          <a:spcPts val="600"/>
                        </a:spcAft>
                        <a:buFont typeface="Arial" panose="020B0604020202020204" pitchFamily="34" charset="0"/>
                        <a:buChar char="•"/>
                      </a:pPr>
                      <a:r>
                        <a:rPr lang="en-US" sz="2000" dirty="0">
                          <a:solidFill>
                            <a:schemeClr val="tx1"/>
                          </a:solidFill>
                          <a:latin typeface="+mn-lt"/>
                          <a:ea typeface="Tahoma" panose="020B0604030504040204" pitchFamily="34" charset="0"/>
                          <a:cs typeface="Tahoma" panose="020B0604030504040204" pitchFamily="34" charset="0"/>
                        </a:rPr>
                        <a:t>Kits de </a:t>
                      </a:r>
                      <a:r>
                        <a:rPr lang="en-US" sz="2000" dirty="0" err="1">
                          <a:solidFill>
                            <a:schemeClr val="tx1"/>
                          </a:solidFill>
                          <a:latin typeface="+mn-lt"/>
                          <a:ea typeface="Tahoma" panose="020B0604030504040204" pitchFamily="34" charset="0"/>
                          <a:cs typeface="Tahoma" panose="020B0604030504040204" pitchFamily="34" charset="0"/>
                        </a:rPr>
                        <a:t>embalagem</a:t>
                      </a:r>
                      <a:r>
                        <a:rPr lang="en-US" sz="2000" dirty="0">
                          <a:solidFill>
                            <a:schemeClr val="tx1"/>
                          </a:solidFill>
                          <a:latin typeface="+mn-lt"/>
                          <a:ea typeface="Tahoma" panose="020B0604030504040204" pitchFamily="34" charset="0"/>
                          <a:cs typeface="Tahoma" panose="020B0604030504040204" pitchFamily="34" charset="0"/>
                        </a:rPr>
                        <a:t> </a:t>
                      </a:r>
                      <a:r>
                        <a:rPr lang="en-US" sz="2000" dirty="0" err="1">
                          <a:solidFill>
                            <a:schemeClr val="tx1"/>
                          </a:solidFill>
                          <a:latin typeface="+mn-lt"/>
                          <a:ea typeface="Tahoma" panose="020B0604030504040204" pitchFamily="34" charset="0"/>
                          <a:cs typeface="Tahoma" panose="020B0604030504040204" pitchFamily="34" charset="0"/>
                        </a:rPr>
                        <a:t>tripla</a:t>
                      </a:r>
                      <a:r>
                        <a:rPr lang="en-US" sz="2000" dirty="0">
                          <a:solidFill>
                            <a:schemeClr val="tx1"/>
                          </a:solidFill>
                          <a:latin typeface="+mn-lt"/>
                          <a:ea typeface="Tahoma" panose="020B0604030504040204" pitchFamily="34" charset="0"/>
                          <a:cs typeface="Tahoma" panose="020B0604030504040204" pitchFamily="34" charset="0"/>
                        </a:rPr>
                        <a:t> (IATA)</a:t>
                      </a:r>
                    </a:p>
                    <a:p>
                      <a:pPr marL="233363" lvl="0" indent="-233363">
                        <a:spcAft>
                          <a:spcPts val="600"/>
                        </a:spcAft>
                        <a:buFont typeface="Arial" panose="020B0604020202020204" pitchFamily="34" charset="0"/>
                        <a:buChar char="•"/>
                      </a:pPr>
                      <a:r>
                        <a:rPr lang="en-US" sz="2000" dirty="0" err="1">
                          <a:solidFill>
                            <a:schemeClr val="tx1"/>
                          </a:solidFill>
                          <a:latin typeface="+mn-lt"/>
                          <a:ea typeface="Tahoma" panose="020B0604030504040204" pitchFamily="34" charset="0"/>
                          <a:cs typeface="Tahoma" panose="020B0604030504040204" pitchFamily="34" charset="0"/>
                        </a:rPr>
                        <a:t>Etiquetas</a:t>
                      </a:r>
                      <a:r>
                        <a:rPr lang="en-US" sz="2000" dirty="0">
                          <a:solidFill>
                            <a:schemeClr val="tx1"/>
                          </a:solidFill>
                          <a:latin typeface="+mn-lt"/>
                          <a:ea typeface="Tahoma" panose="020B0604030504040204" pitchFamily="34" charset="0"/>
                          <a:cs typeface="Tahoma" panose="020B0604030504040204" pitchFamily="34" charset="0"/>
                        </a:rPr>
                        <a:t> de </a:t>
                      </a:r>
                      <a:r>
                        <a:rPr lang="en-US" sz="2000" dirty="0" err="1">
                          <a:solidFill>
                            <a:schemeClr val="tx1"/>
                          </a:solidFill>
                          <a:latin typeface="+mn-lt"/>
                          <a:ea typeface="Tahoma" panose="020B0604030504040204" pitchFamily="34" charset="0"/>
                          <a:cs typeface="Tahoma" panose="020B0604030504040204" pitchFamily="34" charset="0"/>
                        </a:rPr>
                        <a:t>expedição</a:t>
                      </a:r>
                      <a:endParaRPr lang="en-US" sz="2000" dirty="0">
                        <a:solidFill>
                          <a:schemeClr val="tx1"/>
                        </a:solidFill>
                        <a:latin typeface="+mn-lt"/>
                        <a:ea typeface="Tahoma" panose="020B0604030504040204" pitchFamily="34" charset="0"/>
                        <a:cs typeface="Tahoma" panose="020B0604030504040204" pitchFamily="34" charset="0"/>
                      </a:endParaRPr>
                    </a:p>
                    <a:p>
                      <a:pPr marL="233363" lvl="0" indent="-233363">
                        <a:spcAft>
                          <a:spcPts val="600"/>
                        </a:spcAft>
                        <a:buFont typeface="Arial" panose="020B0604020202020204" pitchFamily="34" charset="0"/>
                        <a:buChar char="•"/>
                      </a:pPr>
                      <a:r>
                        <a:rPr lang="en-US" sz="2000" dirty="0" err="1">
                          <a:solidFill>
                            <a:schemeClr val="tx1"/>
                          </a:solidFill>
                          <a:latin typeface="+mn-lt"/>
                          <a:ea typeface="Tahoma" panose="020B0604030504040204" pitchFamily="34" charset="0"/>
                          <a:cs typeface="Tahoma" panose="020B0604030504040204" pitchFamily="34" charset="0"/>
                        </a:rPr>
                        <a:t>Fita</a:t>
                      </a:r>
                      <a:r>
                        <a:rPr lang="en-US" sz="2000" dirty="0">
                          <a:solidFill>
                            <a:schemeClr val="tx1"/>
                          </a:solidFill>
                          <a:latin typeface="+mn-lt"/>
                          <a:ea typeface="Tahoma" panose="020B0604030504040204" pitchFamily="34" charset="0"/>
                          <a:cs typeface="Tahoma" panose="020B0604030504040204" pitchFamily="34" charset="0"/>
                        </a:rPr>
                        <a:t> </a:t>
                      </a:r>
                      <a:r>
                        <a:rPr lang="en-US" sz="2000" dirty="0" err="1">
                          <a:solidFill>
                            <a:schemeClr val="tx1"/>
                          </a:solidFill>
                          <a:latin typeface="+mn-lt"/>
                          <a:ea typeface="Tahoma" panose="020B0604030504040204" pitchFamily="34" charset="0"/>
                          <a:cs typeface="Tahoma" panose="020B0604030504040204" pitchFamily="34" charset="0"/>
                        </a:rPr>
                        <a:t>adesiva</a:t>
                      </a:r>
                      <a:endParaRPr lang="en-US" sz="2000" dirty="0">
                        <a:solidFill>
                          <a:schemeClr val="tx1"/>
                        </a:solidFill>
                        <a:latin typeface="+mn-lt"/>
                        <a:ea typeface="Tahoma" panose="020B0604030504040204" pitchFamily="34" charset="0"/>
                        <a:cs typeface="Tahoma" panose="020B0604030504040204" pitchFamily="34" charset="0"/>
                      </a:endParaRPr>
                    </a:p>
                    <a:p>
                      <a:pPr marL="233363" lvl="0" indent="-233363">
                        <a:spcAft>
                          <a:spcPts val="600"/>
                        </a:spcAft>
                        <a:buFont typeface="Arial" panose="020B0604020202020204" pitchFamily="34" charset="0"/>
                        <a:buChar char="•"/>
                      </a:pPr>
                      <a:r>
                        <a:rPr lang="en-US" sz="2000" dirty="0" err="1">
                          <a:solidFill>
                            <a:schemeClr val="tx1"/>
                          </a:solidFill>
                          <a:latin typeface="+mn-lt"/>
                          <a:ea typeface="Tahoma" panose="020B0604030504040204" pitchFamily="34" charset="0"/>
                          <a:cs typeface="Tahoma" panose="020B0604030504040204" pitchFamily="34" charset="0"/>
                        </a:rPr>
                        <a:t>Compressas</a:t>
                      </a:r>
                      <a:r>
                        <a:rPr lang="en-US" sz="2000" dirty="0">
                          <a:solidFill>
                            <a:schemeClr val="tx1"/>
                          </a:solidFill>
                          <a:latin typeface="+mn-lt"/>
                          <a:ea typeface="Tahoma" panose="020B0604030504040204" pitchFamily="34" charset="0"/>
                          <a:cs typeface="Tahoma" panose="020B0604030504040204" pitchFamily="34" charset="0"/>
                        </a:rPr>
                        <a:t> </a:t>
                      </a:r>
                      <a:r>
                        <a:rPr lang="en-US" sz="2000" dirty="0" err="1">
                          <a:solidFill>
                            <a:schemeClr val="tx1"/>
                          </a:solidFill>
                          <a:latin typeface="+mn-lt"/>
                          <a:ea typeface="Tahoma" panose="020B0604030504040204" pitchFamily="34" charset="0"/>
                          <a:cs typeface="Tahoma" panose="020B0604030504040204" pitchFamily="34" charset="0"/>
                        </a:rPr>
                        <a:t>frias</a:t>
                      </a:r>
                      <a:endParaRPr lang="en-US" sz="2000" dirty="0">
                        <a:solidFill>
                          <a:schemeClr val="tx1"/>
                        </a:solidFill>
                        <a:latin typeface="+mn-lt"/>
                        <a:ea typeface="Tahoma" panose="020B0604030504040204" pitchFamily="34" charset="0"/>
                        <a:cs typeface="Tahoma" panose="020B0604030504040204" pitchFamily="34" charset="0"/>
                      </a:endParaRPr>
                    </a:p>
                    <a:p>
                      <a:pPr marL="233363" lvl="0" indent="-233363">
                        <a:spcAft>
                          <a:spcPts val="600"/>
                        </a:spcAft>
                        <a:buFont typeface="Arial" panose="020B0604020202020204" pitchFamily="34" charset="0"/>
                        <a:buChar char="•"/>
                      </a:pPr>
                      <a:r>
                        <a:rPr lang="en-US" sz="2000" dirty="0">
                          <a:solidFill>
                            <a:schemeClr val="tx1"/>
                          </a:solidFill>
                          <a:latin typeface="+mn-lt"/>
                          <a:ea typeface="Tahoma" panose="020B0604030504040204" pitchFamily="34" charset="0"/>
                          <a:cs typeface="Tahoma" panose="020B0604030504040204" pitchFamily="34" charset="0"/>
                        </a:rPr>
                        <a:t>Caixa de </a:t>
                      </a:r>
                      <a:r>
                        <a:rPr lang="en-US" sz="2000" dirty="0" err="1">
                          <a:solidFill>
                            <a:schemeClr val="tx1"/>
                          </a:solidFill>
                          <a:latin typeface="+mn-lt"/>
                          <a:ea typeface="Tahoma" panose="020B0604030504040204" pitchFamily="34" charset="0"/>
                          <a:cs typeface="Tahoma" panose="020B0604030504040204" pitchFamily="34" charset="0"/>
                        </a:rPr>
                        <a:t>frio</a:t>
                      </a:r>
                      <a:endParaRPr lang="en-US" sz="2000" dirty="0">
                        <a:solidFill>
                          <a:schemeClr val="tx1"/>
                        </a:solidFill>
                        <a:latin typeface="+mn-lt"/>
                        <a:ea typeface="Tahoma" panose="020B0604030504040204" pitchFamily="34" charset="0"/>
                        <a:cs typeface="Tahoma" panose="020B0604030504040204" pitchFamily="34" charset="0"/>
                      </a:endParaRPr>
                    </a:p>
                    <a:p>
                      <a:pPr marL="233363" lvl="0" indent="-233363">
                        <a:spcAft>
                          <a:spcPts val="600"/>
                        </a:spcAft>
                        <a:buFont typeface="Arial" panose="020B0604020202020204" pitchFamily="34" charset="0"/>
                        <a:buChar char="•"/>
                      </a:pPr>
                      <a:r>
                        <a:rPr lang="en-US" sz="2000" dirty="0" err="1">
                          <a:solidFill>
                            <a:schemeClr val="tx1"/>
                          </a:solidFill>
                          <a:latin typeface="+mn-lt"/>
                          <a:ea typeface="Tahoma" panose="020B0604030504040204" pitchFamily="34" charset="0"/>
                          <a:cs typeface="Tahoma" panose="020B0604030504040204" pitchFamily="34" charset="0"/>
                        </a:rPr>
                        <a:t>Gelo</a:t>
                      </a:r>
                      <a:r>
                        <a:rPr lang="en-US" sz="2000" dirty="0">
                          <a:solidFill>
                            <a:schemeClr val="tx1"/>
                          </a:solidFill>
                          <a:latin typeface="+mn-lt"/>
                          <a:ea typeface="Tahoma" panose="020B0604030504040204" pitchFamily="34" charset="0"/>
                          <a:cs typeface="Tahoma" panose="020B0604030504040204" pitchFamily="34" charset="0"/>
                        </a:rPr>
                        <a:t> seco (</a:t>
                      </a:r>
                      <a:r>
                        <a:rPr lang="en-US" sz="2000" dirty="0" err="1">
                          <a:solidFill>
                            <a:schemeClr val="tx1"/>
                          </a:solidFill>
                          <a:latin typeface="+mn-lt"/>
                          <a:ea typeface="Tahoma" panose="020B0604030504040204" pitchFamily="34" charset="0"/>
                          <a:cs typeface="Tahoma" panose="020B0604030504040204" pitchFamily="34" charset="0"/>
                        </a:rPr>
                        <a:t>congelamento</a:t>
                      </a:r>
                      <a:r>
                        <a:rPr lang="en-US" sz="2000" dirty="0">
                          <a:solidFill>
                            <a:schemeClr val="tx1"/>
                          </a:solidFill>
                          <a:latin typeface="+mn-lt"/>
                          <a:ea typeface="Tahoma" panose="020B0604030504040204" pitchFamily="34" charset="0"/>
                          <a:cs typeface="Tahoma" panose="020B0604030504040204" pitchFamily="34" charset="0"/>
                        </a:rPr>
                        <a:t>)</a:t>
                      </a:r>
                      <a:endParaRPr lang="en-US" sz="2000" dirty="0">
                        <a:solidFill>
                          <a:schemeClr val="tx1"/>
                        </a:solidFill>
                        <a:latin typeface="+mn-lt"/>
                      </a:endParaRPr>
                    </a:p>
                    <a:p>
                      <a:pPr marL="233363" indent="-233363">
                        <a:spcAft>
                          <a:spcPts val="600"/>
                        </a:spcAft>
                        <a:buFont typeface="Arial" panose="020B0604020202020204" pitchFamily="34" charset="0"/>
                        <a:buChar char="•"/>
                      </a:pPr>
                      <a:endParaRPr lang="en-US" sz="2000" dirty="0">
                        <a:solidFill>
                          <a:schemeClr val="tx1"/>
                        </a:solidFill>
                        <a:latin typeface="+mn-lt"/>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76445600"/>
                  </a:ext>
                </a:extLst>
              </a:tr>
            </a:tbl>
          </a:graphicData>
        </a:graphic>
      </p:graphicFrame>
    </p:spTree>
    <p:extLst>
      <p:ext uri="{BB962C8B-B14F-4D97-AF65-F5344CB8AC3E}">
        <p14:creationId xmlns:p14="http://schemas.microsoft.com/office/powerpoint/2010/main" val="13860917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2" name="Straight Arrow Connector 141"/>
          <p:cNvCxnSpPr>
            <a:cxnSpLocks/>
            <a:stCxn id="136" idx="1"/>
            <a:endCxn id="141" idx="3"/>
          </p:cNvCxnSpPr>
          <p:nvPr/>
        </p:nvCxnSpPr>
        <p:spPr>
          <a:xfrm flipH="1">
            <a:off x="7244770" y="5428028"/>
            <a:ext cx="1528270" cy="76732"/>
          </a:xfrm>
          <a:prstGeom prst="straightConnector1">
            <a:avLst/>
          </a:prstGeom>
          <a:noFill/>
          <a:ln w="38100" cap="flat" cmpd="sng" algn="ctr">
            <a:solidFill>
              <a:sysClr val="windowText" lastClr="000000"/>
            </a:solidFill>
            <a:prstDash val="solid"/>
            <a:tailEnd type="triangle"/>
          </a:ln>
          <a:effectLst/>
        </p:spPr>
      </p:cxnSp>
      <p:cxnSp>
        <p:nvCxnSpPr>
          <p:cNvPr id="153" name="Straight Arrow Connector 152"/>
          <p:cNvCxnSpPr>
            <a:cxnSpLocks/>
            <a:stCxn id="79" idx="2"/>
            <a:endCxn id="131" idx="0"/>
          </p:cNvCxnSpPr>
          <p:nvPr/>
        </p:nvCxnSpPr>
        <p:spPr>
          <a:xfrm flipH="1">
            <a:off x="2472894" y="2715227"/>
            <a:ext cx="9602" cy="512835"/>
          </a:xfrm>
          <a:prstGeom prst="straightConnector1">
            <a:avLst/>
          </a:prstGeom>
          <a:noFill/>
          <a:ln w="38100" cap="flat" cmpd="sng" algn="ctr">
            <a:solidFill>
              <a:sysClr val="windowText" lastClr="000000"/>
            </a:solidFill>
            <a:prstDash val="solid"/>
            <a:tailEnd type="triangle"/>
          </a:ln>
          <a:effectLst/>
        </p:spPr>
      </p:cxnSp>
      <p:sp>
        <p:nvSpPr>
          <p:cNvPr id="134" name="TextBox 133"/>
          <p:cNvSpPr txBox="1"/>
          <p:nvPr/>
        </p:nvSpPr>
        <p:spPr>
          <a:xfrm>
            <a:off x="7179941" y="3704675"/>
            <a:ext cx="1502993" cy="1569660"/>
          </a:xfrm>
          <a:prstGeom prst="rect">
            <a:avLst/>
          </a:prstGeom>
          <a:noFill/>
        </p:spPr>
        <p:txBody>
          <a:bodyPr wrap="square" rtlCol="0">
            <a:spAutoFit/>
          </a:bodyPr>
          <a:lstStyle/>
          <a:p>
            <a:pPr algn="ctr" eaLnBrk="1" fontAlgn="auto" hangingPunct="1">
              <a:spcBef>
                <a:spcPts val="0"/>
              </a:spcBef>
              <a:spcAft>
                <a:spcPts val="0"/>
              </a:spcAft>
              <a:defRPr/>
            </a:pPr>
            <a:r>
              <a:rPr lang="en-US" sz="1600" kern="0" dirty="0" err="1">
                <a:solidFill>
                  <a:sysClr val="windowText" lastClr="000000"/>
                </a:solidFill>
                <a:latin typeface="Arial" panose="020B0604020202020204" pitchFamily="34" charset="0"/>
              </a:rPr>
              <a:t>Transporte</a:t>
            </a:r>
            <a:r>
              <a:rPr lang="en-US" sz="1600" kern="0" dirty="0">
                <a:solidFill>
                  <a:sysClr val="windowText" lastClr="000000"/>
                </a:solidFill>
                <a:latin typeface="Arial" panose="020B0604020202020204" pitchFamily="34" charset="0"/>
              </a:rPr>
              <a:t> para o </a:t>
            </a:r>
            <a:r>
              <a:rPr lang="en-US" sz="1600" kern="0" dirty="0" err="1">
                <a:solidFill>
                  <a:sysClr val="windowText" lastClr="000000"/>
                </a:solidFill>
                <a:latin typeface="Arial" panose="020B0604020202020204" pitchFamily="34" charset="0"/>
              </a:rPr>
              <a:t>laboratório</a:t>
            </a:r>
            <a:r>
              <a:rPr lang="en-US" sz="1600" kern="0" dirty="0">
                <a:solidFill>
                  <a:sysClr val="windowText" lastClr="000000"/>
                </a:solidFill>
                <a:latin typeface="Arial" panose="020B0604020202020204" pitchFamily="34" charset="0"/>
              </a:rPr>
              <a:t> </a:t>
            </a:r>
            <a:r>
              <a:rPr lang="en-US" sz="1600" kern="0" dirty="0" err="1">
                <a:solidFill>
                  <a:sysClr val="windowText" lastClr="000000"/>
                </a:solidFill>
                <a:latin typeface="Arial" panose="020B0604020202020204" pitchFamily="34" charset="0"/>
              </a:rPr>
              <a:t>todas</a:t>
            </a:r>
            <a:r>
              <a:rPr lang="en-US" sz="1600" kern="0" dirty="0">
                <a:solidFill>
                  <a:sysClr val="windowText" lastClr="000000"/>
                </a:solidFill>
                <a:latin typeface="Arial" panose="020B0604020202020204" pitchFamily="34" charset="0"/>
              </a:rPr>
              <a:t> as </a:t>
            </a:r>
            <a:r>
              <a:rPr lang="en-US" sz="1600" kern="0" dirty="0" err="1">
                <a:solidFill>
                  <a:sysClr val="windowText" lastClr="000000"/>
                </a:solidFill>
                <a:latin typeface="Arial" panose="020B0604020202020204" pitchFamily="34" charset="0"/>
              </a:rPr>
              <a:t>noites</a:t>
            </a:r>
            <a:r>
              <a:rPr lang="en-US" sz="1600" kern="0" dirty="0">
                <a:solidFill>
                  <a:sysClr val="windowText" lastClr="000000"/>
                </a:solidFill>
                <a:latin typeface="Arial" panose="020B0604020202020204" pitchFamily="34" charset="0"/>
              </a:rPr>
              <a:t> </a:t>
            </a:r>
            <a:r>
              <a:rPr lang="en-US" sz="1600" kern="0" dirty="0" err="1">
                <a:solidFill>
                  <a:sysClr val="windowText" lastClr="000000"/>
                </a:solidFill>
                <a:latin typeface="Arial" panose="020B0604020202020204" pitchFamily="34" charset="0"/>
              </a:rPr>
              <a:t>até</a:t>
            </a:r>
            <a:r>
              <a:rPr lang="en-US" sz="1600" kern="0" dirty="0">
                <a:solidFill>
                  <a:sysClr val="windowText" lastClr="000000"/>
                </a:solidFill>
                <a:latin typeface="Arial" panose="020B0604020202020204" pitchFamily="34" charset="0"/>
              </a:rPr>
              <a:t> </a:t>
            </a:r>
            <a:r>
              <a:rPr lang="en-US" sz="1600" kern="0" dirty="0" err="1">
                <a:solidFill>
                  <a:sysClr val="windowText" lastClr="000000"/>
                </a:solidFill>
                <a:latin typeface="Arial" panose="020B0604020202020204" pitchFamily="34" charset="0"/>
              </a:rPr>
              <a:t>às</a:t>
            </a:r>
            <a:r>
              <a:rPr lang="en-US" sz="1600" kern="0" dirty="0">
                <a:solidFill>
                  <a:sysClr val="windowText" lastClr="000000"/>
                </a:solidFill>
                <a:latin typeface="Arial" panose="020B0604020202020204" pitchFamily="34" charset="0"/>
              </a:rPr>
              <a:t> 17 horas</a:t>
            </a:r>
          </a:p>
        </p:txBody>
      </p:sp>
      <p:cxnSp>
        <p:nvCxnSpPr>
          <p:cNvPr id="135" name="Straight Arrow Connector 134"/>
          <p:cNvCxnSpPr>
            <a:cxnSpLocks/>
            <a:stCxn id="133" idx="2"/>
            <a:endCxn id="136" idx="0"/>
          </p:cNvCxnSpPr>
          <p:nvPr/>
        </p:nvCxnSpPr>
        <p:spPr>
          <a:xfrm>
            <a:off x="10002255" y="4114359"/>
            <a:ext cx="1" cy="879182"/>
          </a:xfrm>
          <a:prstGeom prst="straightConnector1">
            <a:avLst/>
          </a:prstGeom>
          <a:noFill/>
          <a:ln w="38100" cap="flat" cmpd="sng" algn="ctr">
            <a:solidFill>
              <a:sysClr val="windowText" lastClr="000000"/>
            </a:solidFill>
            <a:prstDash val="solid"/>
            <a:tailEnd type="triangle"/>
          </a:ln>
          <a:effectLst/>
        </p:spPr>
      </p:cxnSp>
      <p:cxnSp>
        <p:nvCxnSpPr>
          <p:cNvPr id="77" name="Straight Arrow Connector 76"/>
          <p:cNvCxnSpPr>
            <a:cxnSpLocks/>
            <a:stCxn id="138" idx="3"/>
            <a:endCxn id="141" idx="1"/>
          </p:cNvCxnSpPr>
          <p:nvPr/>
        </p:nvCxnSpPr>
        <p:spPr>
          <a:xfrm>
            <a:off x="3844494" y="5496497"/>
            <a:ext cx="307238" cy="8263"/>
          </a:xfrm>
          <a:prstGeom prst="straightConnector1">
            <a:avLst/>
          </a:prstGeom>
          <a:noFill/>
          <a:ln w="38100" cap="flat" cmpd="sng" algn="ctr">
            <a:solidFill>
              <a:sysClr val="windowText" lastClr="000000"/>
            </a:solidFill>
            <a:prstDash val="solid"/>
            <a:tailEnd type="triangle"/>
          </a:ln>
          <a:effectLst/>
        </p:spPr>
      </p:cxnSp>
      <p:cxnSp>
        <p:nvCxnSpPr>
          <p:cNvPr id="78" name="Straight Arrow Connector 77"/>
          <p:cNvCxnSpPr>
            <a:cxnSpLocks/>
            <a:stCxn id="131" idx="3"/>
            <a:endCxn id="137" idx="1"/>
          </p:cNvCxnSpPr>
          <p:nvPr/>
        </p:nvCxnSpPr>
        <p:spPr>
          <a:xfrm flipV="1">
            <a:off x="4660028" y="3551921"/>
            <a:ext cx="389091" cy="190186"/>
          </a:xfrm>
          <a:prstGeom prst="straightConnector1">
            <a:avLst/>
          </a:prstGeom>
          <a:noFill/>
          <a:ln w="38100" cap="flat" cmpd="sng" algn="ctr">
            <a:solidFill>
              <a:sysClr val="windowText" lastClr="000000"/>
            </a:solidFill>
            <a:prstDash val="solid"/>
            <a:tailEnd type="triangle"/>
          </a:ln>
          <a:effectLst/>
        </p:spPr>
      </p:cxnSp>
      <p:sp>
        <p:nvSpPr>
          <p:cNvPr id="79" name="Rounded Rectangle 78"/>
          <p:cNvSpPr/>
          <p:nvPr/>
        </p:nvSpPr>
        <p:spPr>
          <a:xfrm>
            <a:off x="888905" y="1410604"/>
            <a:ext cx="3187181" cy="1304623"/>
          </a:xfrm>
          <a:prstGeom prst="roundRect">
            <a:avLst/>
          </a:prstGeom>
          <a:solidFill>
            <a:sysClr val="window" lastClr="FFFFFF"/>
          </a:solidFill>
          <a:ln w="254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r>
              <a:rPr lang="en-US" kern="0" dirty="0">
                <a:solidFill>
                  <a:sysClr val="windowText" lastClr="000000"/>
                </a:solidFill>
                <a:latin typeface="Arial" panose="020B0604020202020204" pitchFamily="34" charset="0"/>
              </a:rPr>
              <a:t>O </a:t>
            </a:r>
            <a:r>
              <a:rPr lang="en-US" kern="0" dirty="0" err="1">
                <a:solidFill>
                  <a:sysClr val="windowText" lastClr="000000"/>
                </a:solidFill>
                <a:latin typeface="Arial" panose="020B0604020202020204" pitchFamily="34" charset="0"/>
              </a:rPr>
              <a:t>laboratório</a:t>
            </a:r>
            <a:r>
              <a:rPr lang="en-US" kern="0" dirty="0">
                <a:solidFill>
                  <a:sysClr val="windowText" lastClr="000000"/>
                </a:solidFill>
                <a:latin typeface="Arial" panose="020B0604020202020204" pitchFamily="34" charset="0"/>
              </a:rPr>
              <a:t> </a:t>
            </a:r>
            <a:r>
              <a:rPr lang="en-US" kern="0" dirty="0" err="1">
                <a:solidFill>
                  <a:sysClr val="windowText" lastClr="000000"/>
                </a:solidFill>
                <a:latin typeface="Arial" panose="020B0604020202020204" pitchFamily="34" charset="0"/>
              </a:rPr>
              <a:t>gera</a:t>
            </a:r>
            <a:r>
              <a:rPr lang="en-US" kern="0" dirty="0">
                <a:solidFill>
                  <a:sysClr val="windowText" lastClr="000000"/>
                </a:solidFill>
                <a:latin typeface="Arial" panose="020B0604020202020204" pitchFamily="34" charset="0"/>
              </a:rPr>
              <a:t> </a:t>
            </a:r>
            <a:r>
              <a:rPr lang="en-US" kern="0" dirty="0" err="1">
                <a:solidFill>
                  <a:sysClr val="windowText" lastClr="000000"/>
                </a:solidFill>
                <a:latin typeface="Arial" panose="020B0604020202020204" pitchFamily="34" charset="0"/>
              </a:rPr>
              <a:t>três</a:t>
            </a:r>
            <a:r>
              <a:rPr lang="en-US" kern="0" dirty="0">
                <a:solidFill>
                  <a:sysClr val="windowText" lastClr="000000"/>
                </a:solidFill>
                <a:latin typeface="Arial" panose="020B0604020202020204" pitchFamily="34" charset="0"/>
              </a:rPr>
              <a:t> </a:t>
            </a:r>
            <a:r>
              <a:rPr lang="en-US" kern="0" dirty="0" err="1">
                <a:solidFill>
                  <a:sysClr val="windowText" lastClr="000000"/>
                </a:solidFill>
                <a:latin typeface="Arial" panose="020B0604020202020204" pitchFamily="34" charset="0"/>
              </a:rPr>
              <a:t>etiquetas</a:t>
            </a:r>
            <a:r>
              <a:rPr lang="en-US" kern="0" dirty="0">
                <a:solidFill>
                  <a:sysClr val="windowText" lastClr="000000"/>
                </a:solidFill>
                <a:latin typeface="Arial" panose="020B0604020202020204" pitchFamily="34" charset="0"/>
              </a:rPr>
              <a:t> de </a:t>
            </a:r>
            <a:r>
              <a:rPr lang="en-US" kern="0" dirty="0" err="1">
                <a:solidFill>
                  <a:sysClr val="windowText" lastClr="000000"/>
                </a:solidFill>
                <a:latin typeface="Arial" panose="020B0604020202020204" pitchFamily="34" charset="0"/>
              </a:rPr>
              <a:t>identificação</a:t>
            </a:r>
            <a:r>
              <a:rPr lang="en-US" kern="0" dirty="0">
                <a:solidFill>
                  <a:sysClr val="windowText" lastClr="000000"/>
                </a:solidFill>
                <a:latin typeface="Arial" panose="020B0604020202020204" pitchFamily="34" charset="0"/>
              </a:rPr>
              <a:t> </a:t>
            </a:r>
            <a:r>
              <a:rPr lang="en-US" kern="0" dirty="0" err="1">
                <a:solidFill>
                  <a:sysClr val="windowText" lastClr="000000"/>
                </a:solidFill>
                <a:latin typeface="Arial" panose="020B0604020202020204" pitchFamily="34" charset="0"/>
              </a:rPr>
              <a:t>únicos</a:t>
            </a:r>
            <a:r>
              <a:rPr lang="en-US" kern="0" dirty="0">
                <a:solidFill>
                  <a:sysClr val="windowText" lastClr="000000"/>
                </a:solidFill>
                <a:latin typeface="Arial" panose="020B0604020202020204" pitchFamily="34" charset="0"/>
              </a:rPr>
              <a:t> </a:t>
            </a:r>
            <a:r>
              <a:rPr lang="en-US" kern="0" dirty="0" err="1">
                <a:solidFill>
                  <a:sysClr val="windowText" lastClr="000000"/>
                </a:solidFill>
                <a:latin typeface="Arial" panose="020B0604020202020204" pitchFamily="34" charset="0"/>
              </a:rPr>
              <a:t>por</a:t>
            </a:r>
            <a:r>
              <a:rPr lang="en-US" kern="0" dirty="0">
                <a:solidFill>
                  <a:sysClr val="windowText" lastClr="000000"/>
                </a:solidFill>
                <a:latin typeface="Arial" panose="020B0604020202020204" pitchFamily="34" charset="0"/>
              </a:rPr>
              <a:t> </a:t>
            </a:r>
            <a:r>
              <a:rPr lang="en-US" kern="0" dirty="0" err="1">
                <a:solidFill>
                  <a:sysClr val="windowText" lastClr="000000"/>
                </a:solidFill>
                <a:latin typeface="Arial" panose="020B0604020202020204" pitchFamily="34" charset="0"/>
              </a:rPr>
              <a:t>doente</a:t>
            </a:r>
            <a:r>
              <a:rPr lang="en-US" kern="0" dirty="0">
                <a:solidFill>
                  <a:sysClr val="windowText" lastClr="000000"/>
                </a:solidFill>
                <a:latin typeface="Arial" panose="020B0604020202020204" pitchFamily="34" charset="0"/>
              </a:rPr>
              <a:t> e </a:t>
            </a:r>
            <a:r>
              <a:rPr lang="en-US" kern="0" dirty="0" err="1">
                <a:solidFill>
                  <a:sysClr val="windowText" lastClr="000000"/>
                </a:solidFill>
                <a:latin typeface="Arial" panose="020B0604020202020204" pitchFamily="34" charset="0"/>
              </a:rPr>
              <a:t>distribui</a:t>
            </a:r>
            <a:r>
              <a:rPr lang="en-US" kern="0" dirty="0">
                <a:solidFill>
                  <a:sysClr val="windowText" lastClr="000000"/>
                </a:solidFill>
                <a:latin typeface="Arial" panose="020B0604020202020204" pitchFamily="34" charset="0"/>
              </a:rPr>
              <a:t> pela equipe</a:t>
            </a:r>
          </a:p>
        </p:txBody>
      </p:sp>
      <p:grpSp>
        <p:nvGrpSpPr>
          <p:cNvPr id="80" name="Group 79"/>
          <p:cNvGrpSpPr/>
          <p:nvPr/>
        </p:nvGrpSpPr>
        <p:grpSpPr>
          <a:xfrm>
            <a:off x="4526678" y="1453122"/>
            <a:ext cx="1066801" cy="714375"/>
            <a:chOff x="6705600" y="1828800"/>
            <a:chExt cx="1219201" cy="762000"/>
          </a:xfrm>
        </p:grpSpPr>
        <p:sp>
          <p:nvSpPr>
            <p:cNvPr id="81" name="Rounded Rectangle 80"/>
            <p:cNvSpPr/>
            <p:nvPr/>
          </p:nvSpPr>
          <p:spPr>
            <a:xfrm>
              <a:off x="6705600" y="1828800"/>
              <a:ext cx="1219200" cy="762000"/>
            </a:xfrm>
            <a:prstGeom prst="roundRect">
              <a:avLst/>
            </a:prstGeom>
            <a:solidFill>
              <a:sysClr val="window" lastClr="FFFFFF"/>
            </a:solidFill>
            <a:ln w="254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kern="0">
                <a:solidFill>
                  <a:sysClr val="window" lastClr="FFFFFF"/>
                </a:solidFill>
                <a:latin typeface="Arial" panose="020B0604020202020204" pitchFamily="34" charset="0"/>
              </a:endParaRPr>
            </a:p>
          </p:txBody>
        </p:sp>
        <p:sp>
          <p:nvSpPr>
            <p:cNvPr id="82" name="TextBox 81"/>
            <p:cNvSpPr txBox="1"/>
            <p:nvPr/>
          </p:nvSpPr>
          <p:spPr>
            <a:xfrm>
              <a:off x="6705601" y="1859280"/>
              <a:ext cx="1219200" cy="426784"/>
            </a:xfrm>
            <a:prstGeom prst="rect">
              <a:avLst/>
            </a:prstGeom>
            <a:noFill/>
          </p:spPr>
          <p:txBody>
            <a:bodyPr wrap="square" rtlCol="0">
              <a:spAutoFit/>
            </a:bodyPr>
            <a:lstStyle/>
            <a:p>
              <a:pPr algn="ctr" eaLnBrk="1" fontAlgn="auto" hangingPunct="1">
                <a:spcBef>
                  <a:spcPts val="0"/>
                </a:spcBef>
                <a:spcAft>
                  <a:spcPts val="0"/>
                </a:spcAft>
                <a:defRPr/>
              </a:pPr>
              <a:r>
                <a:rPr lang="en-US" sz="1000" kern="0">
                  <a:solidFill>
                    <a:sysClr val="windowText" lastClr="000000"/>
                  </a:solidFill>
                  <a:latin typeface="Arial" panose="020B0604020202020204" pitchFamily="34" charset="0"/>
                </a:rPr>
                <a:t>020116LUS0001</a:t>
              </a:r>
            </a:p>
          </p:txBody>
        </p:sp>
        <p:cxnSp>
          <p:nvCxnSpPr>
            <p:cNvPr id="83" name="Straight Connector 82"/>
            <p:cNvCxnSpPr/>
            <p:nvPr/>
          </p:nvCxnSpPr>
          <p:spPr>
            <a:xfrm>
              <a:off x="6858000" y="2133600"/>
              <a:ext cx="0" cy="332601"/>
            </a:xfrm>
            <a:prstGeom prst="line">
              <a:avLst/>
            </a:prstGeom>
            <a:noFill/>
            <a:ln w="3175" cap="flat" cmpd="sng" algn="ctr">
              <a:solidFill>
                <a:sysClr val="windowText" lastClr="000000"/>
              </a:solidFill>
              <a:prstDash val="solid"/>
            </a:ln>
            <a:effectLst/>
          </p:spPr>
        </p:cxnSp>
        <p:cxnSp>
          <p:nvCxnSpPr>
            <p:cNvPr id="84" name="Straight Connector 83"/>
            <p:cNvCxnSpPr/>
            <p:nvPr/>
          </p:nvCxnSpPr>
          <p:spPr>
            <a:xfrm>
              <a:off x="6934200" y="2133600"/>
              <a:ext cx="0" cy="332601"/>
            </a:xfrm>
            <a:prstGeom prst="line">
              <a:avLst/>
            </a:prstGeom>
            <a:noFill/>
            <a:ln w="57150" cap="flat" cmpd="sng" algn="ctr">
              <a:solidFill>
                <a:sysClr val="windowText" lastClr="000000"/>
              </a:solidFill>
              <a:prstDash val="solid"/>
            </a:ln>
            <a:effectLst/>
          </p:spPr>
        </p:cxnSp>
        <p:cxnSp>
          <p:nvCxnSpPr>
            <p:cNvPr id="85" name="Straight Connector 84"/>
            <p:cNvCxnSpPr/>
            <p:nvPr/>
          </p:nvCxnSpPr>
          <p:spPr>
            <a:xfrm>
              <a:off x="7010400" y="2133600"/>
              <a:ext cx="0" cy="332601"/>
            </a:xfrm>
            <a:prstGeom prst="line">
              <a:avLst/>
            </a:prstGeom>
            <a:noFill/>
            <a:ln w="28575" cap="flat" cmpd="sng" algn="ctr">
              <a:solidFill>
                <a:sysClr val="windowText" lastClr="000000"/>
              </a:solidFill>
              <a:prstDash val="solid"/>
            </a:ln>
            <a:effectLst/>
          </p:spPr>
        </p:cxnSp>
        <p:cxnSp>
          <p:nvCxnSpPr>
            <p:cNvPr id="86" name="Straight Connector 85"/>
            <p:cNvCxnSpPr/>
            <p:nvPr/>
          </p:nvCxnSpPr>
          <p:spPr>
            <a:xfrm>
              <a:off x="7086600" y="2133600"/>
              <a:ext cx="0" cy="332601"/>
            </a:xfrm>
            <a:prstGeom prst="line">
              <a:avLst/>
            </a:prstGeom>
            <a:noFill/>
            <a:ln w="3175" cap="flat" cmpd="sng" algn="ctr">
              <a:solidFill>
                <a:sysClr val="windowText" lastClr="000000"/>
              </a:solidFill>
              <a:prstDash val="solid"/>
            </a:ln>
            <a:effectLst/>
          </p:spPr>
        </p:cxnSp>
        <p:cxnSp>
          <p:nvCxnSpPr>
            <p:cNvPr id="87" name="Straight Connector 86"/>
            <p:cNvCxnSpPr/>
            <p:nvPr/>
          </p:nvCxnSpPr>
          <p:spPr>
            <a:xfrm>
              <a:off x="7162800" y="2133600"/>
              <a:ext cx="0" cy="332601"/>
            </a:xfrm>
            <a:prstGeom prst="line">
              <a:avLst/>
            </a:prstGeom>
            <a:noFill/>
            <a:ln w="28575" cap="flat" cmpd="sng" algn="ctr">
              <a:solidFill>
                <a:sysClr val="windowText" lastClr="000000"/>
              </a:solidFill>
              <a:prstDash val="solid"/>
            </a:ln>
            <a:effectLst/>
          </p:spPr>
        </p:cxnSp>
        <p:cxnSp>
          <p:nvCxnSpPr>
            <p:cNvPr id="88" name="Straight Connector 87"/>
            <p:cNvCxnSpPr/>
            <p:nvPr/>
          </p:nvCxnSpPr>
          <p:spPr>
            <a:xfrm>
              <a:off x="7239000" y="2133600"/>
              <a:ext cx="0" cy="332601"/>
            </a:xfrm>
            <a:prstGeom prst="line">
              <a:avLst/>
            </a:prstGeom>
            <a:noFill/>
            <a:ln w="12700" cap="flat" cmpd="sng" algn="ctr">
              <a:solidFill>
                <a:sysClr val="windowText" lastClr="000000"/>
              </a:solidFill>
              <a:prstDash val="solid"/>
            </a:ln>
            <a:effectLst/>
          </p:spPr>
        </p:cxnSp>
        <p:cxnSp>
          <p:nvCxnSpPr>
            <p:cNvPr id="89" name="Straight Connector 88"/>
            <p:cNvCxnSpPr/>
            <p:nvPr/>
          </p:nvCxnSpPr>
          <p:spPr>
            <a:xfrm>
              <a:off x="7315200" y="2133600"/>
              <a:ext cx="0" cy="332601"/>
            </a:xfrm>
            <a:prstGeom prst="line">
              <a:avLst/>
            </a:prstGeom>
            <a:noFill/>
            <a:ln w="57150" cap="flat" cmpd="sng" algn="ctr">
              <a:solidFill>
                <a:sysClr val="windowText" lastClr="000000"/>
              </a:solidFill>
              <a:prstDash val="solid"/>
            </a:ln>
            <a:effectLst/>
          </p:spPr>
        </p:cxnSp>
        <p:cxnSp>
          <p:nvCxnSpPr>
            <p:cNvPr id="90" name="Straight Connector 89"/>
            <p:cNvCxnSpPr/>
            <p:nvPr/>
          </p:nvCxnSpPr>
          <p:spPr>
            <a:xfrm>
              <a:off x="7391400" y="2133600"/>
              <a:ext cx="0" cy="332601"/>
            </a:xfrm>
            <a:prstGeom prst="line">
              <a:avLst/>
            </a:prstGeom>
            <a:noFill/>
            <a:ln w="3175" cap="flat" cmpd="sng" algn="ctr">
              <a:solidFill>
                <a:sysClr val="windowText" lastClr="000000"/>
              </a:solidFill>
              <a:prstDash val="solid"/>
            </a:ln>
            <a:effectLst/>
          </p:spPr>
        </p:cxnSp>
        <p:cxnSp>
          <p:nvCxnSpPr>
            <p:cNvPr id="91" name="Straight Connector 90"/>
            <p:cNvCxnSpPr/>
            <p:nvPr/>
          </p:nvCxnSpPr>
          <p:spPr>
            <a:xfrm>
              <a:off x="7467600" y="2133600"/>
              <a:ext cx="0" cy="332601"/>
            </a:xfrm>
            <a:prstGeom prst="line">
              <a:avLst/>
            </a:prstGeom>
            <a:noFill/>
            <a:ln w="28575" cap="flat" cmpd="sng" algn="ctr">
              <a:solidFill>
                <a:sysClr val="windowText" lastClr="000000"/>
              </a:solidFill>
              <a:prstDash val="solid"/>
            </a:ln>
            <a:effectLst/>
          </p:spPr>
        </p:cxnSp>
        <p:cxnSp>
          <p:nvCxnSpPr>
            <p:cNvPr id="92" name="Straight Connector 91"/>
            <p:cNvCxnSpPr/>
            <p:nvPr/>
          </p:nvCxnSpPr>
          <p:spPr>
            <a:xfrm>
              <a:off x="7543800" y="2133600"/>
              <a:ext cx="0" cy="332601"/>
            </a:xfrm>
            <a:prstGeom prst="line">
              <a:avLst/>
            </a:prstGeom>
            <a:noFill/>
            <a:ln w="28575" cap="flat" cmpd="sng" algn="ctr">
              <a:solidFill>
                <a:sysClr val="windowText" lastClr="000000"/>
              </a:solidFill>
              <a:prstDash val="solid"/>
            </a:ln>
            <a:effectLst/>
          </p:spPr>
        </p:cxnSp>
        <p:cxnSp>
          <p:nvCxnSpPr>
            <p:cNvPr id="93" name="Straight Connector 92"/>
            <p:cNvCxnSpPr/>
            <p:nvPr/>
          </p:nvCxnSpPr>
          <p:spPr>
            <a:xfrm>
              <a:off x="7620000" y="2133600"/>
              <a:ext cx="0" cy="332601"/>
            </a:xfrm>
            <a:prstGeom prst="line">
              <a:avLst/>
            </a:prstGeom>
            <a:noFill/>
            <a:ln w="12700" cap="flat" cmpd="sng" algn="ctr">
              <a:solidFill>
                <a:sysClr val="windowText" lastClr="000000"/>
              </a:solidFill>
              <a:prstDash val="solid"/>
            </a:ln>
            <a:effectLst/>
          </p:spPr>
        </p:cxnSp>
        <p:cxnSp>
          <p:nvCxnSpPr>
            <p:cNvPr id="94" name="Straight Connector 93"/>
            <p:cNvCxnSpPr/>
            <p:nvPr/>
          </p:nvCxnSpPr>
          <p:spPr>
            <a:xfrm>
              <a:off x="7696200" y="2133600"/>
              <a:ext cx="0" cy="332601"/>
            </a:xfrm>
            <a:prstGeom prst="line">
              <a:avLst/>
            </a:prstGeom>
            <a:noFill/>
            <a:ln w="57150" cap="flat" cmpd="sng" algn="ctr">
              <a:solidFill>
                <a:sysClr val="windowText" lastClr="000000"/>
              </a:solidFill>
              <a:prstDash val="solid"/>
            </a:ln>
            <a:effectLst/>
          </p:spPr>
        </p:cxnSp>
        <p:cxnSp>
          <p:nvCxnSpPr>
            <p:cNvPr id="95" name="Straight Connector 94"/>
            <p:cNvCxnSpPr/>
            <p:nvPr/>
          </p:nvCxnSpPr>
          <p:spPr>
            <a:xfrm>
              <a:off x="7772400" y="2133600"/>
              <a:ext cx="0" cy="332601"/>
            </a:xfrm>
            <a:prstGeom prst="line">
              <a:avLst/>
            </a:prstGeom>
            <a:noFill/>
            <a:ln w="28575" cap="flat" cmpd="sng" algn="ctr">
              <a:solidFill>
                <a:sysClr val="windowText" lastClr="000000"/>
              </a:solidFill>
              <a:prstDash val="solid"/>
            </a:ln>
            <a:effectLst/>
          </p:spPr>
        </p:cxnSp>
      </p:grpSp>
      <p:grpSp>
        <p:nvGrpSpPr>
          <p:cNvPr id="96" name="Group 95"/>
          <p:cNvGrpSpPr/>
          <p:nvPr/>
        </p:nvGrpSpPr>
        <p:grpSpPr>
          <a:xfrm>
            <a:off x="4831476" y="1757922"/>
            <a:ext cx="1066801" cy="714375"/>
            <a:chOff x="6705600" y="1828800"/>
            <a:chExt cx="1219201" cy="762000"/>
          </a:xfrm>
        </p:grpSpPr>
        <p:sp>
          <p:nvSpPr>
            <p:cNvPr id="97" name="Rounded Rectangle 96"/>
            <p:cNvSpPr/>
            <p:nvPr/>
          </p:nvSpPr>
          <p:spPr>
            <a:xfrm>
              <a:off x="6705600" y="1828800"/>
              <a:ext cx="1219200" cy="762000"/>
            </a:xfrm>
            <a:prstGeom prst="roundRect">
              <a:avLst/>
            </a:prstGeom>
            <a:solidFill>
              <a:sysClr val="window" lastClr="FFFFFF"/>
            </a:solidFill>
            <a:ln w="254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kern="0">
                <a:solidFill>
                  <a:sysClr val="window" lastClr="FFFFFF"/>
                </a:solidFill>
                <a:latin typeface="Arial" panose="020B0604020202020204" pitchFamily="34" charset="0"/>
              </a:endParaRPr>
            </a:p>
          </p:txBody>
        </p:sp>
        <p:sp>
          <p:nvSpPr>
            <p:cNvPr id="98" name="TextBox 97"/>
            <p:cNvSpPr txBox="1"/>
            <p:nvPr/>
          </p:nvSpPr>
          <p:spPr>
            <a:xfrm>
              <a:off x="6705601" y="1859280"/>
              <a:ext cx="1219200" cy="426784"/>
            </a:xfrm>
            <a:prstGeom prst="rect">
              <a:avLst/>
            </a:prstGeom>
            <a:noFill/>
          </p:spPr>
          <p:txBody>
            <a:bodyPr wrap="square" rtlCol="0">
              <a:spAutoFit/>
            </a:bodyPr>
            <a:lstStyle/>
            <a:p>
              <a:pPr algn="ctr" eaLnBrk="1" fontAlgn="auto" hangingPunct="1">
                <a:spcBef>
                  <a:spcPts val="0"/>
                </a:spcBef>
                <a:spcAft>
                  <a:spcPts val="0"/>
                </a:spcAft>
                <a:defRPr/>
              </a:pPr>
              <a:r>
                <a:rPr lang="en-US" sz="1000" kern="0">
                  <a:solidFill>
                    <a:sysClr val="windowText" lastClr="000000"/>
                  </a:solidFill>
                  <a:latin typeface="Arial" panose="020B0604020202020204" pitchFamily="34" charset="0"/>
                </a:rPr>
                <a:t>020116LUS0001</a:t>
              </a:r>
            </a:p>
          </p:txBody>
        </p:sp>
        <p:cxnSp>
          <p:nvCxnSpPr>
            <p:cNvPr id="99" name="Straight Connector 98"/>
            <p:cNvCxnSpPr/>
            <p:nvPr/>
          </p:nvCxnSpPr>
          <p:spPr>
            <a:xfrm>
              <a:off x="6858000" y="2133600"/>
              <a:ext cx="0" cy="332601"/>
            </a:xfrm>
            <a:prstGeom prst="line">
              <a:avLst/>
            </a:prstGeom>
            <a:noFill/>
            <a:ln w="3175" cap="flat" cmpd="sng" algn="ctr">
              <a:solidFill>
                <a:sysClr val="windowText" lastClr="000000"/>
              </a:solidFill>
              <a:prstDash val="solid"/>
            </a:ln>
            <a:effectLst/>
          </p:spPr>
        </p:cxnSp>
        <p:cxnSp>
          <p:nvCxnSpPr>
            <p:cNvPr id="100" name="Straight Connector 99"/>
            <p:cNvCxnSpPr/>
            <p:nvPr/>
          </p:nvCxnSpPr>
          <p:spPr>
            <a:xfrm>
              <a:off x="6934200" y="2133600"/>
              <a:ext cx="0" cy="332601"/>
            </a:xfrm>
            <a:prstGeom prst="line">
              <a:avLst/>
            </a:prstGeom>
            <a:noFill/>
            <a:ln w="57150" cap="flat" cmpd="sng" algn="ctr">
              <a:solidFill>
                <a:sysClr val="windowText" lastClr="000000"/>
              </a:solidFill>
              <a:prstDash val="solid"/>
            </a:ln>
            <a:effectLst/>
          </p:spPr>
        </p:cxnSp>
        <p:cxnSp>
          <p:nvCxnSpPr>
            <p:cNvPr id="101" name="Straight Connector 100"/>
            <p:cNvCxnSpPr/>
            <p:nvPr/>
          </p:nvCxnSpPr>
          <p:spPr>
            <a:xfrm>
              <a:off x="7010400" y="2133600"/>
              <a:ext cx="0" cy="332601"/>
            </a:xfrm>
            <a:prstGeom prst="line">
              <a:avLst/>
            </a:prstGeom>
            <a:noFill/>
            <a:ln w="28575" cap="flat" cmpd="sng" algn="ctr">
              <a:solidFill>
                <a:sysClr val="windowText" lastClr="000000"/>
              </a:solidFill>
              <a:prstDash val="solid"/>
            </a:ln>
            <a:effectLst/>
          </p:spPr>
        </p:cxnSp>
        <p:cxnSp>
          <p:nvCxnSpPr>
            <p:cNvPr id="102" name="Straight Connector 101"/>
            <p:cNvCxnSpPr/>
            <p:nvPr/>
          </p:nvCxnSpPr>
          <p:spPr>
            <a:xfrm>
              <a:off x="7086600" y="2133600"/>
              <a:ext cx="0" cy="332601"/>
            </a:xfrm>
            <a:prstGeom prst="line">
              <a:avLst/>
            </a:prstGeom>
            <a:noFill/>
            <a:ln w="3175" cap="flat" cmpd="sng" algn="ctr">
              <a:solidFill>
                <a:sysClr val="windowText" lastClr="000000"/>
              </a:solidFill>
              <a:prstDash val="solid"/>
            </a:ln>
            <a:effectLst/>
          </p:spPr>
        </p:cxnSp>
        <p:cxnSp>
          <p:nvCxnSpPr>
            <p:cNvPr id="103" name="Straight Connector 102"/>
            <p:cNvCxnSpPr/>
            <p:nvPr/>
          </p:nvCxnSpPr>
          <p:spPr>
            <a:xfrm>
              <a:off x="7162800" y="2133600"/>
              <a:ext cx="0" cy="332601"/>
            </a:xfrm>
            <a:prstGeom prst="line">
              <a:avLst/>
            </a:prstGeom>
            <a:noFill/>
            <a:ln w="28575" cap="flat" cmpd="sng" algn="ctr">
              <a:solidFill>
                <a:sysClr val="windowText" lastClr="000000"/>
              </a:solidFill>
              <a:prstDash val="solid"/>
            </a:ln>
            <a:effectLst/>
          </p:spPr>
        </p:cxnSp>
        <p:cxnSp>
          <p:nvCxnSpPr>
            <p:cNvPr id="104" name="Straight Connector 103"/>
            <p:cNvCxnSpPr/>
            <p:nvPr/>
          </p:nvCxnSpPr>
          <p:spPr>
            <a:xfrm>
              <a:off x="7239000" y="2133600"/>
              <a:ext cx="0" cy="332601"/>
            </a:xfrm>
            <a:prstGeom prst="line">
              <a:avLst/>
            </a:prstGeom>
            <a:noFill/>
            <a:ln w="12700" cap="flat" cmpd="sng" algn="ctr">
              <a:solidFill>
                <a:sysClr val="windowText" lastClr="000000"/>
              </a:solidFill>
              <a:prstDash val="solid"/>
            </a:ln>
            <a:effectLst/>
          </p:spPr>
        </p:cxnSp>
        <p:cxnSp>
          <p:nvCxnSpPr>
            <p:cNvPr id="105" name="Straight Connector 104"/>
            <p:cNvCxnSpPr/>
            <p:nvPr/>
          </p:nvCxnSpPr>
          <p:spPr>
            <a:xfrm>
              <a:off x="7315200" y="2133600"/>
              <a:ext cx="0" cy="332601"/>
            </a:xfrm>
            <a:prstGeom prst="line">
              <a:avLst/>
            </a:prstGeom>
            <a:noFill/>
            <a:ln w="57150" cap="flat" cmpd="sng" algn="ctr">
              <a:solidFill>
                <a:sysClr val="windowText" lastClr="000000"/>
              </a:solidFill>
              <a:prstDash val="solid"/>
            </a:ln>
            <a:effectLst/>
          </p:spPr>
        </p:cxnSp>
        <p:cxnSp>
          <p:nvCxnSpPr>
            <p:cNvPr id="106" name="Straight Connector 105"/>
            <p:cNvCxnSpPr/>
            <p:nvPr/>
          </p:nvCxnSpPr>
          <p:spPr>
            <a:xfrm>
              <a:off x="7391400" y="2133600"/>
              <a:ext cx="0" cy="332601"/>
            </a:xfrm>
            <a:prstGeom prst="line">
              <a:avLst/>
            </a:prstGeom>
            <a:noFill/>
            <a:ln w="3175" cap="flat" cmpd="sng" algn="ctr">
              <a:solidFill>
                <a:sysClr val="windowText" lastClr="000000"/>
              </a:solidFill>
              <a:prstDash val="solid"/>
            </a:ln>
            <a:effectLst/>
          </p:spPr>
        </p:cxnSp>
        <p:cxnSp>
          <p:nvCxnSpPr>
            <p:cNvPr id="107" name="Straight Connector 106"/>
            <p:cNvCxnSpPr/>
            <p:nvPr/>
          </p:nvCxnSpPr>
          <p:spPr>
            <a:xfrm>
              <a:off x="7467600" y="2133600"/>
              <a:ext cx="0" cy="332601"/>
            </a:xfrm>
            <a:prstGeom prst="line">
              <a:avLst/>
            </a:prstGeom>
            <a:noFill/>
            <a:ln w="28575" cap="flat" cmpd="sng" algn="ctr">
              <a:solidFill>
                <a:sysClr val="windowText" lastClr="000000"/>
              </a:solidFill>
              <a:prstDash val="solid"/>
            </a:ln>
            <a:effectLst/>
          </p:spPr>
        </p:cxnSp>
        <p:cxnSp>
          <p:nvCxnSpPr>
            <p:cNvPr id="108" name="Straight Connector 107"/>
            <p:cNvCxnSpPr/>
            <p:nvPr/>
          </p:nvCxnSpPr>
          <p:spPr>
            <a:xfrm>
              <a:off x="7543800" y="2133600"/>
              <a:ext cx="0" cy="332601"/>
            </a:xfrm>
            <a:prstGeom prst="line">
              <a:avLst/>
            </a:prstGeom>
            <a:noFill/>
            <a:ln w="28575" cap="flat" cmpd="sng" algn="ctr">
              <a:solidFill>
                <a:sysClr val="windowText" lastClr="000000"/>
              </a:solidFill>
              <a:prstDash val="solid"/>
            </a:ln>
            <a:effectLst/>
          </p:spPr>
        </p:cxnSp>
        <p:cxnSp>
          <p:nvCxnSpPr>
            <p:cNvPr id="109" name="Straight Connector 108"/>
            <p:cNvCxnSpPr/>
            <p:nvPr/>
          </p:nvCxnSpPr>
          <p:spPr>
            <a:xfrm>
              <a:off x="7620000" y="2133600"/>
              <a:ext cx="0" cy="332601"/>
            </a:xfrm>
            <a:prstGeom prst="line">
              <a:avLst/>
            </a:prstGeom>
            <a:noFill/>
            <a:ln w="12700" cap="flat" cmpd="sng" algn="ctr">
              <a:solidFill>
                <a:sysClr val="windowText" lastClr="000000"/>
              </a:solidFill>
              <a:prstDash val="solid"/>
            </a:ln>
            <a:effectLst/>
          </p:spPr>
        </p:cxnSp>
        <p:cxnSp>
          <p:nvCxnSpPr>
            <p:cNvPr id="110" name="Straight Connector 109"/>
            <p:cNvCxnSpPr/>
            <p:nvPr/>
          </p:nvCxnSpPr>
          <p:spPr>
            <a:xfrm>
              <a:off x="7696200" y="2133600"/>
              <a:ext cx="0" cy="332601"/>
            </a:xfrm>
            <a:prstGeom prst="line">
              <a:avLst/>
            </a:prstGeom>
            <a:noFill/>
            <a:ln w="57150" cap="flat" cmpd="sng" algn="ctr">
              <a:solidFill>
                <a:sysClr val="windowText" lastClr="000000"/>
              </a:solidFill>
              <a:prstDash val="solid"/>
            </a:ln>
            <a:effectLst/>
          </p:spPr>
        </p:cxnSp>
        <p:cxnSp>
          <p:nvCxnSpPr>
            <p:cNvPr id="111" name="Straight Connector 110"/>
            <p:cNvCxnSpPr/>
            <p:nvPr/>
          </p:nvCxnSpPr>
          <p:spPr>
            <a:xfrm>
              <a:off x="7772400" y="2133600"/>
              <a:ext cx="0" cy="332601"/>
            </a:xfrm>
            <a:prstGeom prst="line">
              <a:avLst/>
            </a:prstGeom>
            <a:noFill/>
            <a:ln w="28575" cap="flat" cmpd="sng" algn="ctr">
              <a:solidFill>
                <a:sysClr val="windowText" lastClr="000000"/>
              </a:solidFill>
              <a:prstDash val="solid"/>
            </a:ln>
            <a:effectLst/>
          </p:spPr>
        </p:cxnSp>
      </p:grpSp>
      <p:grpSp>
        <p:nvGrpSpPr>
          <p:cNvPr id="112" name="Group 111"/>
          <p:cNvGrpSpPr/>
          <p:nvPr/>
        </p:nvGrpSpPr>
        <p:grpSpPr>
          <a:xfrm>
            <a:off x="5136276" y="2062722"/>
            <a:ext cx="1066801" cy="714375"/>
            <a:chOff x="6705600" y="1828800"/>
            <a:chExt cx="1219201" cy="762000"/>
          </a:xfrm>
        </p:grpSpPr>
        <p:sp>
          <p:nvSpPr>
            <p:cNvPr id="113" name="Rounded Rectangle 112"/>
            <p:cNvSpPr/>
            <p:nvPr/>
          </p:nvSpPr>
          <p:spPr>
            <a:xfrm>
              <a:off x="6705600" y="1828800"/>
              <a:ext cx="1219200" cy="762000"/>
            </a:xfrm>
            <a:prstGeom prst="roundRect">
              <a:avLst/>
            </a:prstGeom>
            <a:solidFill>
              <a:sysClr val="window" lastClr="FFFFFF"/>
            </a:solidFill>
            <a:ln w="254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kern="0">
                <a:solidFill>
                  <a:sysClr val="window" lastClr="FFFFFF"/>
                </a:solidFill>
                <a:latin typeface="Arial" panose="020B0604020202020204" pitchFamily="34" charset="0"/>
              </a:endParaRPr>
            </a:p>
          </p:txBody>
        </p:sp>
        <p:sp>
          <p:nvSpPr>
            <p:cNvPr id="114" name="TextBox 113"/>
            <p:cNvSpPr txBox="1"/>
            <p:nvPr/>
          </p:nvSpPr>
          <p:spPr>
            <a:xfrm>
              <a:off x="6705601" y="1859280"/>
              <a:ext cx="1219200" cy="426784"/>
            </a:xfrm>
            <a:prstGeom prst="rect">
              <a:avLst/>
            </a:prstGeom>
            <a:noFill/>
          </p:spPr>
          <p:txBody>
            <a:bodyPr wrap="square" rtlCol="0">
              <a:spAutoFit/>
            </a:bodyPr>
            <a:lstStyle/>
            <a:p>
              <a:pPr algn="ctr" eaLnBrk="1" fontAlgn="auto" hangingPunct="1">
                <a:spcBef>
                  <a:spcPts val="0"/>
                </a:spcBef>
                <a:spcAft>
                  <a:spcPts val="0"/>
                </a:spcAft>
                <a:defRPr/>
              </a:pPr>
              <a:r>
                <a:rPr lang="en-US" sz="1000" kern="0">
                  <a:solidFill>
                    <a:sysClr val="windowText" lastClr="000000"/>
                  </a:solidFill>
                  <a:latin typeface="Arial" panose="020B0604020202020204" pitchFamily="34" charset="0"/>
                </a:rPr>
                <a:t>020116LUS0001</a:t>
              </a:r>
            </a:p>
          </p:txBody>
        </p:sp>
        <p:cxnSp>
          <p:nvCxnSpPr>
            <p:cNvPr id="115" name="Straight Connector 114"/>
            <p:cNvCxnSpPr/>
            <p:nvPr/>
          </p:nvCxnSpPr>
          <p:spPr>
            <a:xfrm>
              <a:off x="6858000" y="2133600"/>
              <a:ext cx="0" cy="332601"/>
            </a:xfrm>
            <a:prstGeom prst="line">
              <a:avLst/>
            </a:prstGeom>
            <a:noFill/>
            <a:ln w="3175" cap="flat" cmpd="sng" algn="ctr">
              <a:solidFill>
                <a:sysClr val="windowText" lastClr="000000"/>
              </a:solidFill>
              <a:prstDash val="solid"/>
            </a:ln>
            <a:effectLst/>
          </p:spPr>
        </p:cxnSp>
        <p:cxnSp>
          <p:nvCxnSpPr>
            <p:cNvPr id="116" name="Straight Connector 115"/>
            <p:cNvCxnSpPr/>
            <p:nvPr/>
          </p:nvCxnSpPr>
          <p:spPr>
            <a:xfrm>
              <a:off x="6934200" y="2133600"/>
              <a:ext cx="0" cy="332601"/>
            </a:xfrm>
            <a:prstGeom prst="line">
              <a:avLst/>
            </a:prstGeom>
            <a:noFill/>
            <a:ln w="57150" cap="flat" cmpd="sng" algn="ctr">
              <a:solidFill>
                <a:sysClr val="windowText" lastClr="000000"/>
              </a:solidFill>
              <a:prstDash val="solid"/>
            </a:ln>
            <a:effectLst/>
          </p:spPr>
        </p:cxnSp>
        <p:cxnSp>
          <p:nvCxnSpPr>
            <p:cNvPr id="117" name="Straight Connector 116"/>
            <p:cNvCxnSpPr/>
            <p:nvPr/>
          </p:nvCxnSpPr>
          <p:spPr>
            <a:xfrm>
              <a:off x="7010400" y="2133600"/>
              <a:ext cx="0" cy="332601"/>
            </a:xfrm>
            <a:prstGeom prst="line">
              <a:avLst/>
            </a:prstGeom>
            <a:noFill/>
            <a:ln w="28575" cap="flat" cmpd="sng" algn="ctr">
              <a:solidFill>
                <a:sysClr val="windowText" lastClr="000000"/>
              </a:solidFill>
              <a:prstDash val="solid"/>
            </a:ln>
            <a:effectLst/>
          </p:spPr>
        </p:cxnSp>
        <p:cxnSp>
          <p:nvCxnSpPr>
            <p:cNvPr id="118" name="Straight Connector 117"/>
            <p:cNvCxnSpPr/>
            <p:nvPr/>
          </p:nvCxnSpPr>
          <p:spPr>
            <a:xfrm>
              <a:off x="7086600" y="2133600"/>
              <a:ext cx="0" cy="332601"/>
            </a:xfrm>
            <a:prstGeom prst="line">
              <a:avLst/>
            </a:prstGeom>
            <a:noFill/>
            <a:ln w="3175" cap="flat" cmpd="sng" algn="ctr">
              <a:solidFill>
                <a:sysClr val="windowText" lastClr="000000"/>
              </a:solidFill>
              <a:prstDash val="solid"/>
            </a:ln>
            <a:effectLst/>
          </p:spPr>
        </p:cxnSp>
        <p:cxnSp>
          <p:nvCxnSpPr>
            <p:cNvPr id="119" name="Straight Connector 118"/>
            <p:cNvCxnSpPr/>
            <p:nvPr/>
          </p:nvCxnSpPr>
          <p:spPr>
            <a:xfrm>
              <a:off x="7162800" y="2133600"/>
              <a:ext cx="0" cy="332601"/>
            </a:xfrm>
            <a:prstGeom prst="line">
              <a:avLst/>
            </a:prstGeom>
            <a:noFill/>
            <a:ln w="28575" cap="flat" cmpd="sng" algn="ctr">
              <a:solidFill>
                <a:sysClr val="windowText" lastClr="000000"/>
              </a:solidFill>
              <a:prstDash val="solid"/>
            </a:ln>
            <a:effectLst/>
          </p:spPr>
        </p:cxnSp>
        <p:cxnSp>
          <p:nvCxnSpPr>
            <p:cNvPr id="120" name="Straight Connector 119"/>
            <p:cNvCxnSpPr/>
            <p:nvPr/>
          </p:nvCxnSpPr>
          <p:spPr>
            <a:xfrm>
              <a:off x="7239000" y="2133600"/>
              <a:ext cx="0" cy="332601"/>
            </a:xfrm>
            <a:prstGeom prst="line">
              <a:avLst/>
            </a:prstGeom>
            <a:noFill/>
            <a:ln w="12700" cap="flat" cmpd="sng" algn="ctr">
              <a:solidFill>
                <a:sysClr val="windowText" lastClr="000000"/>
              </a:solidFill>
              <a:prstDash val="solid"/>
            </a:ln>
            <a:effectLst/>
          </p:spPr>
        </p:cxnSp>
        <p:cxnSp>
          <p:nvCxnSpPr>
            <p:cNvPr id="121" name="Straight Connector 120"/>
            <p:cNvCxnSpPr/>
            <p:nvPr/>
          </p:nvCxnSpPr>
          <p:spPr>
            <a:xfrm>
              <a:off x="7315200" y="2133600"/>
              <a:ext cx="0" cy="332601"/>
            </a:xfrm>
            <a:prstGeom prst="line">
              <a:avLst/>
            </a:prstGeom>
            <a:noFill/>
            <a:ln w="57150" cap="flat" cmpd="sng" algn="ctr">
              <a:solidFill>
                <a:sysClr val="windowText" lastClr="000000"/>
              </a:solidFill>
              <a:prstDash val="solid"/>
            </a:ln>
            <a:effectLst/>
          </p:spPr>
        </p:cxnSp>
        <p:cxnSp>
          <p:nvCxnSpPr>
            <p:cNvPr id="122" name="Straight Connector 121"/>
            <p:cNvCxnSpPr/>
            <p:nvPr/>
          </p:nvCxnSpPr>
          <p:spPr>
            <a:xfrm>
              <a:off x="7391400" y="2133600"/>
              <a:ext cx="0" cy="332601"/>
            </a:xfrm>
            <a:prstGeom prst="line">
              <a:avLst/>
            </a:prstGeom>
            <a:noFill/>
            <a:ln w="3175" cap="flat" cmpd="sng" algn="ctr">
              <a:solidFill>
                <a:sysClr val="windowText" lastClr="000000"/>
              </a:solidFill>
              <a:prstDash val="solid"/>
            </a:ln>
            <a:effectLst/>
          </p:spPr>
        </p:cxnSp>
        <p:cxnSp>
          <p:nvCxnSpPr>
            <p:cNvPr id="123" name="Straight Connector 122"/>
            <p:cNvCxnSpPr/>
            <p:nvPr/>
          </p:nvCxnSpPr>
          <p:spPr>
            <a:xfrm>
              <a:off x="7467600" y="2133600"/>
              <a:ext cx="0" cy="332601"/>
            </a:xfrm>
            <a:prstGeom prst="line">
              <a:avLst/>
            </a:prstGeom>
            <a:noFill/>
            <a:ln w="28575" cap="flat" cmpd="sng" algn="ctr">
              <a:solidFill>
                <a:sysClr val="windowText" lastClr="000000"/>
              </a:solidFill>
              <a:prstDash val="solid"/>
            </a:ln>
            <a:effectLst/>
          </p:spPr>
        </p:cxnSp>
        <p:cxnSp>
          <p:nvCxnSpPr>
            <p:cNvPr id="124" name="Straight Connector 123"/>
            <p:cNvCxnSpPr/>
            <p:nvPr/>
          </p:nvCxnSpPr>
          <p:spPr>
            <a:xfrm>
              <a:off x="7543800" y="2133600"/>
              <a:ext cx="0" cy="332601"/>
            </a:xfrm>
            <a:prstGeom prst="line">
              <a:avLst/>
            </a:prstGeom>
            <a:noFill/>
            <a:ln w="28575" cap="flat" cmpd="sng" algn="ctr">
              <a:solidFill>
                <a:sysClr val="windowText" lastClr="000000"/>
              </a:solidFill>
              <a:prstDash val="solid"/>
            </a:ln>
            <a:effectLst/>
          </p:spPr>
        </p:cxnSp>
        <p:cxnSp>
          <p:nvCxnSpPr>
            <p:cNvPr id="125" name="Straight Connector 124"/>
            <p:cNvCxnSpPr/>
            <p:nvPr/>
          </p:nvCxnSpPr>
          <p:spPr>
            <a:xfrm>
              <a:off x="7620000" y="2133600"/>
              <a:ext cx="0" cy="332601"/>
            </a:xfrm>
            <a:prstGeom prst="line">
              <a:avLst/>
            </a:prstGeom>
            <a:noFill/>
            <a:ln w="12700" cap="flat" cmpd="sng" algn="ctr">
              <a:solidFill>
                <a:sysClr val="windowText" lastClr="000000"/>
              </a:solidFill>
              <a:prstDash val="solid"/>
            </a:ln>
            <a:effectLst/>
          </p:spPr>
        </p:cxnSp>
        <p:cxnSp>
          <p:nvCxnSpPr>
            <p:cNvPr id="126" name="Straight Connector 125"/>
            <p:cNvCxnSpPr/>
            <p:nvPr/>
          </p:nvCxnSpPr>
          <p:spPr>
            <a:xfrm>
              <a:off x="7696200" y="2133600"/>
              <a:ext cx="0" cy="332601"/>
            </a:xfrm>
            <a:prstGeom prst="line">
              <a:avLst/>
            </a:prstGeom>
            <a:noFill/>
            <a:ln w="57150" cap="flat" cmpd="sng" algn="ctr">
              <a:solidFill>
                <a:sysClr val="windowText" lastClr="000000"/>
              </a:solidFill>
              <a:prstDash val="solid"/>
            </a:ln>
            <a:effectLst/>
          </p:spPr>
        </p:cxnSp>
        <p:cxnSp>
          <p:nvCxnSpPr>
            <p:cNvPr id="127" name="Straight Connector 126"/>
            <p:cNvCxnSpPr/>
            <p:nvPr/>
          </p:nvCxnSpPr>
          <p:spPr>
            <a:xfrm>
              <a:off x="7772400" y="2133600"/>
              <a:ext cx="0" cy="332601"/>
            </a:xfrm>
            <a:prstGeom prst="line">
              <a:avLst/>
            </a:prstGeom>
            <a:noFill/>
            <a:ln w="28575" cap="flat" cmpd="sng" algn="ctr">
              <a:solidFill>
                <a:sysClr val="windowText" lastClr="000000"/>
              </a:solidFill>
              <a:prstDash val="solid"/>
            </a:ln>
            <a:effectLst/>
          </p:spPr>
        </p:cxnSp>
      </p:grpSp>
      <p:sp>
        <p:nvSpPr>
          <p:cNvPr id="128" name="TextBox 127"/>
          <p:cNvSpPr txBox="1"/>
          <p:nvPr/>
        </p:nvSpPr>
        <p:spPr>
          <a:xfrm>
            <a:off x="5593477" y="1376921"/>
            <a:ext cx="3497820" cy="369332"/>
          </a:xfrm>
          <a:prstGeom prst="rect">
            <a:avLst/>
          </a:prstGeom>
          <a:noFill/>
        </p:spPr>
        <p:txBody>
          <a:bodyPr wrap="square" rtlCol="0">
            <a:spAutoFit/>
          </a:bodyPr>
          <a:lstStyle/>
          <a:p>
            <a:pPr eaLnBrk="1" fontAlgn="auto" hangingPunct="1">
              <a:spcBef>
                <a:spcPts val="0"/>
              </a:spcBef>
              <a:spcAft>
                <a:spcPts val="0"/>
              </a:spcAft>
              <a:defRPr/>
            </a:pPr>
            <a:r>
              <a:rPr lang="en-US" kern="0" dirty="0" err="1">
                <a:solidFill>
                  <a:sysClr val="windowText" lastClr="000000"/>
                </a:solidFill>
                <a:latin typeface="Arial" panose="020B0604020202020204" pitchFamily="34" charset="0"/>
              </a:rPr>
              <a:t>Etiqueta</a:t>
            </a:r>
            <a:r>
              <a:rPr lang="en-US" kern="0" dirty="0">
                <a:solidFill>
                  <a:sysClr val="windowText" lastClr="000000"/>
                </a:solidFill>
                <a:latin typeface="Arial" panose="020B0604020202020204" pitchFamily="34" charset="0"/>
              </a:rPr>
              <a:t> de </a:t>
            </a:r>
            <a:r>
              <a:rPr lang="en-US" kern="0" dirty="0" err="1">
                <a:solidFill>
                  <a:sysClr val="windowText" lastClr="000000"/>
                </a:solidFill>
                <a:latin typeface="Arial" panose="020B0604020202020204" pitchFamily="34" charset="0"/>
              </a:rPr>
              <a:t>laboratório</a:t>
            </a:r>
            <a:endParaRPr lang="en-US" kern="0" dirty="0">
              <a:solidFill>
                <a:sysClr val="windowText" lastClr="000000"/>
              </a:solidFill>
              <a:latin typeface="Arial" panose="020B0604020202020204" pitchFamily="34" charset="0"/>
            </a:endParaRPr>
          </a:p>
        </p:txBody>
      </p:sp>
      <p:sp>
        <p:nvSpPr>
          <p:cNvPr id="129" name="TextBox 128"/>
          <p:cNvSpPr txBox="1"/>
          <p:nvPr/>
        </p:nvSpPr>
        <p:spPr>
          <a:xfrm>
            <a:off x="5945904" y="1771376"/>
            <a:ext cx="3612655" cy="369332"/>
          </a:xfrm>
          <a:prstGeom prst="rect">
            <a:avLst/>
          </a:prstGeom>
          <a:noFill/>
        </p:spPr>
        <p:txBody>
          <a:bodyPr wrap="square" rtlCol="0">
            <a:spAutoFit/>
          </a:bodyPr>
          <a:lstStyle/>
          <a:p>
            <a:pPr eaLnBrk="1" fontAlgn="auto" hangingPunct="1">
              <a:spcBef>
                <a:spcPts val="0"/>
              </a:spcBef>
              <a:spcAft>
                <a:spcPts val="0"/>
              </a:spcAft>
              <a:defRPr/>
            </a:pPr>
            <a:r>
              <a:rPr lang="en-US" kern="0" dirty="0" err="1">
                <a:solidFill>
                  <a:sysClr val="windowText" lastClr="000000"/>
                </a:solidFill>
                <a:latin typeface="Arial" panose="020B0604020202020204" pitchFamily="34" charset="0"/>
              </a:rPr>
              <a:t>Etiqueta</a:t>
            </a:r>
            <a:r>
              <a:rPr lang="en-US" kern="0" dirty="0">
                <a:solidFill>
                  <a:sysClr val="windowText" lastClr="000000"/>
                </a:solidFill>
                <a:latin typeface="Arial" panose="020B0604020202020204" pitchFamily="34" charset="0"/>
              </a:rPr>
              <a:t> da </a:t>
            </a:r>
            <a:r>
              <a:rPr lang="en-US" kern="0" dirty="0" err="1">
                <a:solidFill>
                  <a:sysClr val="windowText" lastClr="000000"/>
                </a:solidFill>
                <a:latin typeface="Arial" panose="020B0604020202020204" pitchFamily="34" charset="0"/>
              </a:rPr>
              <a:t>Ficha</a:t>
            </a:r>
            <a:r>
              <a:rPr lang="en-US" kern="0" dirty="0">
                <a:solidFill>
                  <a:sysClr val="windowText" lastClr="000000"/>
                </a:solidFill>
                <a:latin typeface="Arial" panose="020B0604020202020204" pitchFamily="34" charset="0"/>
              </a:rPr>
              <a:t> de </a:t>
            </a:r>
            <a:r>
              <a:rPr lang="en-US" kern="0" dirty="0" err="1">
                <a:solidFill>
                  <a:sysClr val="windowText" lastClr="000000"/>
                </a:solidFill>
                <a:latin typeface="Arial" panose="020B0604020202020204" pitchFamily="34" charset="0"/>
              </a:rPr>
              <a:t>investigação</a:t>
            </a:r>
            <a:endParaRPr lang="en-US" kern="0" dirty="0">
              <a:solidFill>
                <a:sysClr val="windowText" lastClr="000000"/>
              </a:solidFill>
              <a:latin typeface="Arial" panose="020B0604020202020204" pitchFamily="34" charset="0"/>
            </a:endParaRPr>
          </a:p>
        </p:txBody>
      </p:sp>
      <p:sp>
        <p:nvSpPr>
          <p:cNvPr id="130" name="TextBox 129"/>
          <p:cNvSpPr txBox="1"/>
          <p:nvPr/>
        </p:nvSpPr>
        <p:spPr>
          <a:xfrm>
            <a:off x="6231650" y="2191274"/>
            <a:ext cx="2422978" cy="369332"/>
          </a:xfrm>
          <a:prstGeom prst="rect">
            <a:avLst/>
          </a:prstGeom>
          <a:noFill/>
        </p:spPr>
        <p:txBody>
          <a:bodyPr wrap="square" rtlCol="0">
            <a:spAutoFit/>
          </a:bodyPr>
          <a:lstStyle/>
          <a:p>
            <a:pPr eaLnBrk="1" fontAlgn="auto" hangingPunct="1">
              <a:spcBef>
                <a:spcPts val="0"/>
              </a:spcBef>
              <a:spcAft>
                <a:spcPts val="0"/>
              </a:spcAft>
              <a:defRPr/>
            </a:pPr>
            <a:r>
              <a:rPr lang="en-US" kern="0" dirty="0" err="1">
                <a:solidFill>
                  <a:sysClr val="windowText" lastClr="000000"/>
                </a:solidFill>
                <a:latin typeface="Arial" panose="020B0604020202020204" pitchFamily="34" charset="0"/>
              </a:rPr>
              <a:t>Etiqueta</a:t>
            </a:r>
            <a:r>
              <a:rPr lang="en-US" kern="0" dirty="0">
                <a:solidFill>
                  <a:sysClr val="windowText" lastClr="000000"/>
                </a:solidFill>
                <a:latin typeface="Arial" panose="020B0604020202020204" pitchFamily="34" charset="0"/>
              </a:rPr>
              <a:t> extra</a:t>
            </a:r>
          </a:p>
        </p:txBody>
      </p:sp>
      <p:sp>
        <p:nvSpPr>
          <p:cNvPr id="131" name="Rounded Rectangle 130"/>
          <p:cNvSpPr/>
          <p:nvPr/>
        </p:nvSpPr>
        <p:spPr>
          <a:xfrm>
            <a:off x="285760" y="3228062"/>
            <a:ext cx="4374268" cy="1028090"/>
          </a:xfrm>
          <a:prstGeom prst="roundRect">
            <a:avLst/>
          </a:prstGeom>
          <a:solidFill>
            <a:sysClr val="window" lastClr="FFFFFF"/>
          </a:solidFill>
          <a:ln w="254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r>
              <a:rPr lang="en-US" kern="0" dirty="0" err="1">
                <a:solidFill>
                  <a:sysClr val="windowText" lastClr="000000"/>
                </a:solidFill>
                <a:latin typeface="Arial" panose="020B0604020202020204" pitchFamily="34" charset="0"/>
              </a:rPr>
              <a:t>Os</a:t>
            </a:r>
            <a:r>
              <a:rPr lang="en-US" kern="0" dirty="0">
                <a:solidFill>
                  <a:sysClr val="windowText" lastClr="000000"/>
                </a:solidFill>
                <a:latin typeface="Arial" panose="020B0604020202020204" pitchFamily="34" charset="0"/>
              </a:rPr>
              <a:t> </a:t>
            </a:r>
            <a:r>
              <a:rPr lang="en-US" kern="0" dirty="0" err="1">
                <a:solidFill>
                  <a:sysClr val="windowText" lastClr="000000"/>
                </a:solidFill>
                <a:latin typeface="Arial" panose="020B0604020202020204" pitchFamily="34" charset="0"/>
              </a:rPr>
              <a:t>membros</a:t>
            </a:r>
            <a:r>
              <a:rPr lang="en-US" kern="0" dirty="0">
                <a:solidFill>
                  <a:sysClr val="windowText" lastClr="000000"/>
                </a:solidFill>
                <a:latin typeface="Arial" panose="020B0604020202020204" pitchFamily="34" charset="0"/>
              </a:rPr>
              <a:t> da equipe </a:t>
            </a:r>
            <a:r>
              <a:rPr lang="en-US" kern="0" dirty="0" err="1">
                <a:solidFill>
                  <a:sysClr val="windowText" lastClr="000000"/>
                </a:solidFill>
                <a:latin typeface="Arial" panose="020B0604020202020204" pitchFamily="34" charset="0"/>
              </a:rPr>
              <a:t>preenchem</a:t>
            </a:r>
            <a:r>
              <a:rPr lang="en-US" kern="0" dirty="0">
                <a:solidFill>
                  <a:sysClr val="windowText" lastClr="000000"/>
                </a:solidFill>
                <a:latin typeface="Arial" panose="020B0604020202020204" pitchFamily="34" charset="0"/>
              </a:rPr>
              <a:t> a </a:t>
            </a:r>
            <a:r>
              <a:rPr lang="en-US" kern="0" dirty="0" err="1">
                <a:solidFill>
                  <a:sysClr val="windowText" lastClr="000000"/>
                </a:solidFill>
                <a:latin typeface="Arial" panose="020B0604020202020204" pitchFamily="34" charset="0"/>
              </a:rPr>
              <a:t>ficha</a:t>
            </a:r>
            <a:r>
              <a:rPr lang="en-US" kern="0" dirty="0">
                <a:solidFill>
                  <a:sysClr val="windowText" lastClr="000000"/>
                </a:solidFill>
                <a:latin typeface="Arial" panose="020B0604020202020204" pitchFamily="34" charset="0"/>
              </a:rPr>
              <a:t> de </a:t>
            </a:r>
            <a:r>
              <a:rPr lang="en-US" kern="0" dirty="0" err="1">
                <a:solidFill>
                  <a:sysClr val="windowText" lastClr="000000"/>
                </a:solidFill>
                <a:latin typeface="Arial" panose="020B0604020202020204" pitchFamily="34" charset="0"/>
              </a:rPr>
              <a:t>investigação</a:t>
            </a:r>
            <a:r>
              <a:rPr lang="en-US" kern="0" dirty="0">
                <a:solidFill>
                  <a:sysClr val="windowText" lastClr="000000"/>
                </a:solidFill>
                <a:latin typeface="Arial" panose="020B0604020202020204" pitchFamily="34" charset="0"/>
              </a:rPr>
              <a:t>, </a:t>
            </a:r>
            <a:r>
              <a:rPr lang="en-US" kern="0" dirty="0" err="1">
                <a:solidFill>
                  <a:sysClr val="windowText" lastClr="000000"/>
                </a:solidFill>
                <a:latin typeface="Arial" panose="020B0604020202020204" pitchFamily="34" charset="0"/>
              </a:rPr>
              <a:t>coletam</a:t>
            </a:r>
            <a:r>
              <a:rPr lang="en-US" kern="0" dirty="0">
                <a:solidFill>
                  <a:sysClr val="windowText" lastClr="000000"/>
                </a:solidFill>
                <a:latin typeface="Arial" panose="020B0604020202020204" pitchFamily="34" charset="0"/>
              </a:rPr>
              <a:t> </a:t>
            </a:r>
            <a:r>
              <a:rPr lang="en-US" kern="0" dirty="0" err="1">
                <a:solidFill>
                  <a:sysClr val="windowText" lastClr="000000"/>
                </a:solidFill>
                <a:latin typeface="Arial" panose="020B0604020202020204" pitchFamily="34" charset="0"/>
              </a:rPr>
              <a:t>amostras</a:t>
            </a:r>
            <a:r>
              <a:rPr lang="en-US" kern="0" dirty="0">
                <a:solidFill>
                  <a:sysClr val="windowText" lastClr="000000"/>
                </a:solidFill>
                <a:latin typeface="Arial" panose="020B0604020202020204" pitchFamily="34" charset="0"/>
              </a:rPr>
              <a:t> e </a:t>
            </a:r>
            <a:r>
              <a:rPr lang="en-US" kern="0" dirty="0" err="1">
                <a:solidFill>
                  <a:sysClr val="windowText" lastClr="000000"/>
                </a:solidFill>
                <a:latin typeface="Arial" panose="020B0604020202020204" pitchFamily="34" charset="0"/>
              </a:rPr>
              <a:t>armazenam</a:t>
            </a:r>
            <a:r>
              <a:rPr lang="en-US" kern="0" dirty="0">
                <a:solidFill>
                  <a:sysClr val="windowText" lastClr="000000"/>
                </a:solidFill>
                <a:latin typeface="Arial" panose="020B0604020202020204" pitchFamily="34" charset="0"/>
              </a:rPr>
              <a:t> </a:t>
            </a:r>
            <a:r>
              <a:rPr lang="en-US" kern="0" dirty="0" err="1">
                <a:solidFill>
                  <a:sysClr val="windowText" lastClr="000000"/>
                </a:solidFill>
                <a:latin typeface="Arial" panose="020B0604020202020204" pitchFamily="34" charset="0"/>
              </a:rPr>
              <a:t>numa</a:t>
            </a:r>
            <a:r>
              <a:rPr lang="en-US" kern="0" dirty="0">
                <a:solidFill>
                  <a:sysClr val="windowText" lastClr="000000"/>
                </a:solidFill>
                <a:latin typeface="Arial" panose="020B0604020202020204" pitchFamily="34" charset="0"/>
              </a:rPr>
              <a:t> </a:t>
            </a:r>
            <a:r>
              <a:rPr lang="en-US" kern="0" dirty="0" err="1">
                <a:solidFill>
                  <a:sysClr val="windowText" lastClr="000000"/>
                </a:solidFill>
                <a:latin typeface="Arial" panose="020B0604020202020204" pitchFamily="34" charset="0"/>
              </a:rPr>
              <a:t>caixa</a:t>
            </a:r>
            <a:r>
              <a:rPr lang="en-US" kern="0" dirty="0">
                <a:solidFill>
                  <a:sysClr val="windowText" lastClr="000000"/>
                </a:solidFill>
                <a:latin typeface="Arial" panose="020B0604020202020204" pitchFamily="34" charset="0"/>
              </a:rPr>
              <a:t> </a:t>
            </a:r>
            <a:r>
              <a:rPr lang="en-US" kern="0" dirty="0" err="1">
                <a:solidFill>
                  <a:sysClr val="windowText" lastClr="000000"/>
                </a:solidFill>
                <a:latin typeface="Arial" panose="020B0604020202020204" pitchFamily="34" charset="0"/>
              </a:rPr>
              <a:t>frigorífica</a:t>
            </a:r>
            <a:endParaRPr lang="en-US" kern="0" dirty="0">
              <a:solidFill>
                <a:sysClr val="windowText" lastClr="000000"/>
              </a:solidFill>
              <a:latin typeface="Arial" panose="020B0604020202020204" pitchFamily="34" charset="0"/>
            </a:endParaRPr>
          </a:p>
        </p:txBody>
      </p:sp>
      <p:cxnSp>
        <p:nvCxnSpPr>
          <p:cNvPr id="132" name="Straight Arrow Connector 131"/>
          <p:cNvCxnSpPr>
            <a:cxnSpLocks/>
            <a:stCxn id="137" idx="3"/>
            <a:endCxn id="133" idx="1"/>
          </p:cNvCxnSpPr>
          <p:nvPr/>
        </p:nvCxnSpPr>
        <p:spPr>
          <a:xfrm>
            <a:off x="7142881" y="3551921"/>
            <a:ext cx="1382447" cy="23830"/>
          </a:xfrm>
          <a:prstGeom prst="straightConnector1">
            <a:avLst/>
          </a:prstGeom>
          <a:noFill/>
          <a:ln w="38100" cap="flat" cmpd="sng" algn="ctr">
            <a:solidFill>
              <a:sysClr val="windowText" lastClr="000000"/>
            </a:solidFill>
            <a:prstDash val="solid"/>
            <a:tailEnd type="triangle"/>
          </a:ln>
          <a:effectLst/>
        </p:spPr>
      </p:cxnSp>
      <p:sp>
        <p:nvSpPr>
          <p:cNvPr id="133" name="Rounded Rectangle 132"/>
          <p:cNvSpPr/>
          <p:nvPr/>
        </p:nvSpPr>
        <p:spPr>
          <a:xfrm>
            <a:off x="8525328" y="3037142"/>
            <a:ext cx="2953853" cy="1077217"/>
          </a:xfrm>
          <a:prstGeom prst="roundRect">
            <a:avLst/>
          </a:prstGeom>
          <a:solidFill>
            <a:sysClr val="window" lastClr="FFFFFF"/>
          </a:solidFill>
          <a:ln w="254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r>
              <a:rPr lang="en-US" kern="0" dirty="0">
                <a:solidFill>
                  <a:sysClr val="windowText" lastClr="000000"/>
                </a:solidFill>
                <a:latin typeface="Arial" panose="020B0604020202020204" pitchFamily="34" charset="0"/>
              </a:rPr>
              <a:t>O </a:t>
            </a:r>
            <a:r>
              <a:rPr lang="en-US" kern="0" dirty="0" err="1">
                <a:solidFill>
                  <a:sysClr val="windowText" lastClr="000000"/>
                </a:solidFill>
                <a:latin typeface="Arial" panose="020B0604020202020204" pitchFamily="34" charset="0"/>
              </a:rPr>
              <a:t>laboratório</a:t>
            </a:r>
            <a:r>
              <a:rPr lang="en-US" kern="0" dirty="0">
                <a:solidFill>
                  <a:sysClr val="windowText" lastClr="000000"/>
                </a:solidFill>
                <a:latin typeface="Arial" panose="020B0604020202020204" pitchFamily="34" charset="0"/>
              </a:rPr>
              <a:t> </a:t>
            </a:r>
            <a:r>
              <a:rPr lang="en-US" kern="0" dirty="0" err="1">
                <a:solidFill>
                  <a:sysClr val="windowText" lastClr="000000"/>
                </a:solidFill>
                <a:latin typeface="Arial" panose="020B0604020202020204" pitchFamily="34" charset="0"/>
              </a:rPr>
              <a:t>analisa</a:t>
            </a:r>
            <a:r>
              <a:rPr lang="en-US" kern="0" dirty="0">
                <a:solidFill>
                  <a:sysClr val="windowText" lastClr="000000"/>
                </a:solidFill>
                <a:latin typeface="Arial" panose="020B0604020202020204" pitchFamily="34" charset="0"/>
              </a:rPr>
              <a:t> as </a:t>
            </a:r>
            <a:r>
              <a:rPr lang="en-US" kern="0" dirty="0" err="1">
                <a:solidFill>
                  <a:sysClr val="windowText" lastClr="000000"/>
                </a:solidFill>
                <a:latin typeface="Arial" panose="020B0604020202020204" pitchFamily="34" charset="0"/>
              </a:rPr>
              <a:t>amostras</a:t>
            </a:r>
            <a:r>
              <a:rPr lang="en-US" kern="0" dirty="0">
                <a:solidFill>
                  <a:sysClr val="windowText" lastClr="000000"/>
                </a:solidFill>
                <a:latin typeface="Arial" panose="020B0604020202020204" pitchFamily="34" charset="0"/>
              </a:rPr>
              <a:t> &lt;18 horas </a:t>
            </a:r>
            <a:r>
              <a:rPr lang="en-US" kern="0" dirty="0" err="1">
                <a:solidFill>
                  <a:sysClr val="windowText" lastClr="000000"/>
                </a:solidFill>
                <a:latin typeface="Arial" panose="020B0604020202020204" pitchFamily="34" charset="0"/>
              </a:rPr>
              <a:t>após</a:t>
            </a:r>
            <a:r>
              <a:rPr lang="en-US" kern="0" dirty="0">
                <a:solidFill>
                  <a:sysClr val="windowText" lastClr="000000"/>
                </a:solidFill>
                <a:latin typeface="Arial" panose="020B0604020202020204" pitchFamily="34" charset="0"/>
              </a:rPr>
              <a:t> a </a:t>
            </a:r>
            <a:r>
              <a:rPr lang="en-US" kern="0" dirty="0" err="1">
                <a:solidFill>
                  <a:sysClr val="windowText" lastClr="000000"/>
                </a:solidFill>
                <a:latin typeface="Arial" panose="020B0604020202020204" pitchFamily="34" charset="0"/>
              </a:rPr>
              <a:t>recepção</a:t>
            </a:r>
            <a:endParaRPr lang="en-US" kern="0" dirty="0">
              <a:solidFill>
                <a:sysClr val="windowText" lastClr="000000"/>
              </a:solidFill>
              <a:latin typeface="Arial" panose="020B0604020202020204" pitchFamily="34" charset="0"/>
            </a:endParaRPr>
          </a:p>
        </p:txBody>
      </p:sp>
      <p:sp>
        <p:nvSpPr>
          <p:cNvPr id="136" name="Rounded Rectangle 135"/>
          <p:cNvSpPr/>
          <p:nvPr/>
        </p:nvSpPr>
        <p:spPr>
          <a:xfrm>
            <a:off x="8773040" y="4993541"/>
            <a:ext cx="2458431" cy="868973"/>
          </a:xfrm>
          <a:prstGeom prst="roundRect">
            <a:avLst/>
          </a:prstGeom>
          <a:solidFill>
            <a:sysClr val="window" lastClr="FFFFFF"/>
          </a:solidFill>
          <a:ln w="254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r>
              <a:rPr lang="en-US" kern="0" dirty="0" err="1">
                <a:solidFill>
                  <a:sysClr val="windowText" lastClr="000000"/>
                </a:solidFill>
                <a:latin typeface="Arial" panose="020B0604020202020204" pitchFamily="34" charset="0"/>
              </a:rPr>
              <a:t>Resultados</a:t>
            </a:r>
            <a:r>
              <a:rPr lang="en-US" kern="0" dirty="0">
                <a:solidFill>
                  <a:sysClr val="windowText" lastClr="000000"/>
                </a:solidFill>
                <a:latin typeface="Arial" panose="020B0604020202020204" pitchFamily="34" charset="0"/>
              </a:rPr>
              <a:t> </a:t>
            </a:r>
            <a:r>
              <a:rPr lang="en-US" kern="0" dirty="0" err="1">
                <a:solidFill>
                  <a:sysClr val="windowText" lastClr="000000"/>
                </a:solidFill>
                <a:latin typeface="Arial" panose="020B0604020202020204" pitchFamily="34" charset="0"/>
              </a:rPr>
              <a:t>enviados</a:t>
            </a:r>
            <a:r>
              <a:rPr lang="en-US" kern="0" dirty="0">
                <a:solidFill>
                  <a:sysClr val="windowText" lastClr="000000"/>
                </a:solidFill>
                <a:latin typeface="Arial" panose="020B0604020202020204" pitchFamily="34" charset="0"/>
              </a:rPr>
              <a:t> </a:t>
            </a:r>
            <a:r>
              <a:rPr lang="en-US" kern="0" dirty="0" err="1">
                <a:solidFill>
                  <a:sysClr val="windowText" lastClr="000000"/>
                </a:solidFill>
                <a:latin typeface="Arial" panose="020B0604020202020204" pitchFamily="34" charset="0"/>
              </a:rPr>
              <a:t>por</a:t>
            </a:r>
            <a:r>
              <a:rPr lang="en-US" kern="0" dirty="0">
                <a:solidFill>
                  <a:sysClr val="windowText" lastClr="000000"/>
                </a:solidFill>
                <a:latin typeface="Arial" panose="020B0604020202020204" pitchFamily="34" charset="0"/>
              </a:rPr>
              <a:t> e-mail à </a:t>
            </a:r>
            <a:r>
              <a:rPr lang="en-US" kern="0" dirty="0" err="1">
                <a:solidFill>
                  <a:sysClr val="windowText" lastClr="000000"/>
                </a:solidFill>
                <a:latin typeface="Arial" panose="020B0604020202020204" pitchFamily="34" charset="0"/>
              </a:rPr>
              <a:t>Unidade</a:t>
            </a:r>
            <a:r>
              <a:rPr lang="en-US" kern="0" dirty="0">
                <a:solidFill>
                  <a:sysClr val="windowText" lastClr="000000"/>
                </a:solidFill>
                <a:latin typeface="Arial" panose="020B0604020202020204" pitchFamily="34" charset="0"/>
              </a:rPr>
              <a:t>, com </a:t>
            </a:r>
            <a:r>
              <a:rPr lang="en-US" kern="0" dirty="0" err="1">
                <a:solidFill>
                  <a:sysClr val="windowText" lastClr="000000"/>
                </a:solidFill>
                <a:latin typeface="Arial" panose="020B0604020202020204" pitchFamily="34" charset="0"/>
              </a:rPr>
              <a:t>Identificação</a:t>
            </a:r>
            <a:endParaRPr lang="en-US" kern="0" dirty="0">
              <a:solidFill>
                <a:sysClr val="windowText" lastClr="000000"/>
              </a:solidFill>
              <a:latin typeface="Arial" panose="020B0604020202020204" pitchFamily="34" charset="0"/>
            </a:endParaRPr>
          </a:p>
        </p:txBody>
      </p:sp>
      <p:sp>
        <p:nvSpPr>
          <p:cNvPr id="137" name="Rounded Rectangle 136"/>
          <p:cNvSpPr/>
          <p:nvPr/>
        </p:nvSpPr>
        <p:spPr>
          <a:xfrm>
            <a:off x="5049119" y="2873383"/>
            <a:ext cx="2093762" cy="1357076"/>
          </a:xfrm>
          <a:prstGeom prst="roundRect">
            <a:avLst/>
          </a:prstGeom>
          <a:solidFill>
            <a:sysClr val="window" lastClr="FFFFFF"/>
          </a:solidFill>
          <a:ln w="254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r>
              <a:rPr lang="en-US" kern="0" dirty="0" err="1">
                <a:solidFill>
                  <a:sysClr val="windowText" lastClr="000000"/>
                </a:solidFill>
                <a:latin typeface="Arial" panose="020B0604020202020204" pitchFamily="34" charset="0"/>
              </a:rPr>
              <a:t>Amostras</a:t>
            </a:r>
            <a:r>
              <a:rPr lang="en-US" kern="0" dirty="0">
                <a:solidFill>
                  <a:sysClr val="windowText" lastClr="000000"/>
                </a:solidFill>
                <a:latin typeface="Arial" panose="020B0604020202020204" pitchFamily="34" charset="0"/>
              </a:rPr>
              <a:t> de </a:t>
            </a:r>
            <a:r>
              <a:rPr lang="en-US" kern="0" dirty="0" err="1">
                <a:solidFill>
                  <a:sysClr val="windowText" lastClr="000000"/>
                </a:solidFill>
                <a:latin typeface="Arial" panose="020B0604020202020204" pitchFamily="34" charset="0"/>
              </a:rPr>
              <a:t>laboratório</a:t>
            </a:r>
            <a:r>
              <a:rPr lang="en-US" kern="0" dirty="0">
                <a:solidFill>
                  <a:sysClr val="windowText" lastClr="000000"/>
                </a:solidFill>
                <a:latin typeface="Arial" panose="020B0604020202020204" pitchFamily="34" charset="0"/>
              </a:rPr>
              <a:t> </a:t>
            </a:r>
            <a:r>
              <a:rPr lang="en-US" kern="0" dirty="0" err="1">
                <a:solidFill>
                  <a:sysClr val="windowText" lastClr="000000"/>
                </a:solidFill>
                <a:latin typeface="Arial" panose="020B0604020202020204" pitchFamily="34" charset="0"/>
              </a:rPr>
              <a:t>etiquetados</a:t>
            </a:r>
            <a:r>
              <a:rPr lang="en-US" kern="0" dirty="0">
                <a:solidFill>
                  <a:sysClr val="windowText" lastClr="000000"/>
                </a:solidFill>
                <a:latin typeface="Arial" panose="020B0604020202020204" pitchFamily="34" charset="0"/>
              </a:rPr>
              <a:t> </a:t>
            </a:r>
            <a:r>
              <a:rPr lang="en-US" kern="0" dirty="0" err="1">
                <a:solidFill>
                  <a:sysClr val="windowText" lastClr="000000"/>
                </a:solidFill>
                <a:latin typeface="Arial" panose="020B0604020202020204" pitchFamily="34" charset="0"/>
              </a:rPr>
              <a:t>adequadamente</a:t>
            </a:r>
            <a:endParaRPr lang="en-US" kern="0" dirty="0">
              <a:solidFill>
                <a:sysClr val="windowText" lastClr="000000"/>
              </a:solidFill>
              <a:latin typeface="Arial" panose="020B0604020202020204" pitchFamily="34" charset="0"/>
            </a:endParaRPr>
          </a:p>
        </p:txBody>
      </p:sp>
      <p:sp>
        <p:nvSpPr>
          <p:cNvPr id="138" name="Rounded Rectangle 137"/>
          <p:cNvSpPr/>
          <p:nvPr/>
        </p:nvSpPr>
        <p:spPr>
          <a:xfrm>
            <a:off x="1101294" y="4957888"/>
            <a:ext cx="2743200" cy="1077218"/>
          </a:xfrm>
          <a:prstGeom prst="roundRect">
            <a:avLst/>
          </a:prstGeom>
          <a:solidFill>
            <a:sysClr val="window" lastClr="FFFFFF"/>
          </a:solidFill>
          <a:ln w="254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r>
              <a:rPr lang="en-US" kern="0" dirty="0" err="1">
                <a:solidFill>
                  <a:sysClr val="windowText" lastClr="000000"/>
                </a:solidFill>
                <a:latin typeface="Arial" panose="020B0604020202020204" pitchFamily="34" charset="0"/>
              </a:rPr>
              <a:t>Fichas</a:t>
            </a:r>
            <a:r>
              <a:rPr lang="en-US" kern="0" dirty="0">
                <a:solidFill>
                  <a:sysClr val="windowText" lastClr="000000"/>
                </a:solidFill>
                <a:latin typeface="Arial" panose="020B0604020202020204" pitchFamily="34" charset="0"/>
              </a:rPr>
              <a:t> de </a:t>
            </a:r>
            <a:r>
              <a:rPr lang="en-US" kern="0" dirty="0" err="1">
                <a:solidFill>
                  <a:sysClr val="windowText" lastClr="000000"/>
                </a:solidFill>
                <a:latin typeface="Arial" panose="020B0604020202020204" pitchFamily="34" charset="0"/>
              </a:rPr>
              <a:t>investigação</a:t>
            </a:r>
            <a:r>
              <a:rPr lang="en-US" kern="0" dirty="0">
                <a:solidFill>
                  <a:sysClr val="windowText" lastClr="000000"/>
                </a:solidFill>
                <a:latin typeface="Arial" panose="020B0604020202020204" pitchFamily="34" charset="0"/>
              </a:rPr>
              <a:t> </a:t>
            </a:r>
            <a:r>
              <a:rPr lang="en-US" kern="0" dirty="0" err="1">
                <a:solidFill>
                  <a:sysClr val="windowText" lastClr="000000"/>
                </a:solidFill>
                <a:latin typeface="Arial" panose="020B0604020202020204" pitchFamily="34" charset="0"/>
              </a:rPr>
              <a:t>enviadas</a:t>
            </a:r>
            <a:r>
              <a:rPr lang="en-US" kern="0" dirty="0">
                <a:solidFill>
                  <a:sysClr val="windowText" lastClr="000000"/>
                </a:solidFill>
                <a:latin typeface="Arial" panose="020B0604020202020204" pitchFamily="34" charset="0"/>
              </a:rPr>
              <a:t> à </a:t>
            </a:r>
            <a:r>
              <a:rPr lang="en-US" kern="0" dirty="0" err="1">
                <a:solidFill>
                  <a:sysClr val="windowText" lastClr="000000"/>
                </a:solidFill>
                <a:latin typeface="Arial" panose="020B0604020202020204" pitchFamily="34" charset="0"/>
              </a:rPr>
              <a:t>Unidade</a:t>
            </a:r>
            <a:r>
              <a:rPr lang="en-US" kern="0" dirty="0">
                <a:solidFill>
                  <a:sysClr val="windowText" lastClr="000000"/>
                </a:solidFill>
                <a:latin typeface="Arial" panose="020B0604020202020204" pitchFamily="34" charset="0"/>
              </a:rPr>
              <a:t> no final de </a:t>
            </a:r>
            <a:r>
              <a:rPr lang="en-US" kern="0" dirty="0" err="1">
                <a:solidFill>
                  <a:sysClr val="windowText" lastClr="000000"/>
                </a:solidFill>
                <a:latin typeface="Arial" panose="020B0604020202020204" pitchFamily="34" charset="0"/>
              </a:rPr>
              <a:t>cada</a:t>
            </a:r>
            <a:r>
              <a:rPr lang="en-US" kern="0" dirty="0">
                <a:solidFill>
                  <a:sysClr val="windowText" lastClr="000000"/>
                </a:solidFill>
                <a:latin typeface="Arial" panose="020B0604020202020204" pitchFamily="34" charset="0"/>
              </a:rPr>
              <a:t> </a:t>
            </a:r>
            <a:r>
              <a:rPr lang="en-US" kern="0" dirty="0" err="1">
                <a:solidFill>
                  <a:sysClr val="windowText" lastClr="000000"/>
                </a:solidFill>
                <a:latin typeface="Arial" panose="020B0604020202020204" pitchFamily="34" charset="0"/>
              </a:rPr>
              <a:t>dia</a:t>
            </a:r>
            <a:endParaRPr lang="en-US" kern="0" dirty="0">
              <a:solidFill>
                <a:sysClr val="windowText" lastClr="000000"/>
              </a:solidFill>
              <a:latin typeface="Arial" panose="020B0604020202020204" pitchFamily="34" charset="0"/>
            </a:endParaRPr>
          </a:p>
        </p:txBody>
      </p:sp>
      <p:cxnSp>
        <p:nvCxnSpPr>
          <p:cNvPr id="139" name="Straight Arrow Connector 138"/>
          <p:cNvCxnSpPr>
            <a:cxnSpLocks/>
            <a:stCxn id="131" idx="2"/>
            <a:endCxn id="138" idx="0"/>
          </p:cNvCxnSpPr>
          <p:nvPr/>
        </p:nvCxnSpPr>
        <p:spPr>
          <a:xfrm>
            <a:off x="2472894" y="4256152"/>
            <a:ext cx="0" cy="701736"/>
          </a:xfrm>
          <a:prstGeom prst="straightConnector1">
            <a:avLst/>
          </a:prstGeom>
          <a:noFill/>
          <a:ln w="38100" cap="flat" cmpd="sng" algn="ctr">
            <a:solidFill>
              <a:sysClr val="windowText" lastClr="000000"/>
            </a:solidFill>
            <a:prstDash val="solid"/>
            <a:tailEnd type="triangle"/>
          </a:ln>
          <a:effectLst/>
        </p:spPr>
      </p:cxnSp>
      <p:sp>
        <p:nvSpPr>
          <p:cNvPr id="140" name="TextBox 139"/>
          <p:cNvSpPr txBox="1"/>
          <p:nvPr/>
        </p:nvSpPr>
        <p:spPr>
          <a:xfrm>
            <a:off x="-140000" y="4206411"/>
            <a:ext cx="1547942" cy="1077218"/>
          </a:xfrm>
          <a:prstGeom prst="rect">
            <a:avLst/>
          </a:prstGeom>
          <a:noFill/>
        </p:spPr>
        <p:txBody>
          <a:bodyPr wrap="square" rtlCol="0">
            <a:spAutoFit/>
          </a:bodyPr>
          <a:lstStyle/>
          <a:p>
            <a:pPr algn="ctr" eaLnBrk="1" fontAlgn="auto" hangingPunct="1">
              <a:spcBef>
                <a:spcPts val="0"/>
              </a:spcBef>
              <a:spcAft>
                <a:spcPts val="0"/>
              </a:spcAft>
              <a:defRPr/>
            </a:pPr>
            <a:r>
              <a:rPr lang="en-US" sz="1600" kern="0" dirty="0">
                <a:solidFill>
                  <a:sysClr val="windowText" lastClr="000000"/>
                </a:solidFill>
                <a:latin typeface="Arial" panose="020B0604020202020204" pitchFamily="34" charset="0"/>
              </a:rPr>
              <a:t>A </a:t>
            </a:r>
            <a:r>
              <a:rPr lang="en-US" sz="1600" kern="0" dirty="0" err="1">
                <a:solidFill>
                  <a:sysClr val="windowText" lastClr="000000"/>
                </a:solidFill>
                <a:latin typeface="Arial" panose="020B0604020202020204" pitchFamily="34" charset="0"/>
              </a:rPr>
              <a:t>ficha</a:t>
            </a:r>
            <a:r>
              <a:rPr lang="en-US" sz="1600" kern="0" dirty="0">
                <a:solidFill>
                  <a:sysClr val="windowText" lastClr="000000"/>
                </a:solidFill>
                <a:latin typeface="Arial" panose="020B0604020202020204" pitchFamily="34" charset="0"/>
              </a:rPr>
              <a:t> de </a:t>
            </a:r>
            <a:r>
              <a:rPr lang="en-US" sz="1600" kern="0" dirty="0" err="1">
                <a:solidFill>
                  <a:sysClr val="windowText" lastClr="000000"/>
                </a:solidFill>
                <a:latin typeface="Arial" panose="020B0604020202020204" pitchFamily="34" charset="0"/>
              </a:rPr>
              <a:t>investigação</a:t>
            </a:r>
            <a:r>
              <a:rPr lang="en-US" sz="1600" kern="0" dirty="0">
                <a:solidFill>
                  <a:sysClr val="windowText" lastClr="000000"/>
                </a:solidFill>
                <a:latin typeface="Arial" panose="020B0604020202020204" pitchFamily="34" charset="0"/>
              </a:rPr>
              <a:t> </a:t>
            </a:r>
            <a:r>
              <a:rPr lang="en-US" sz="1600" kern="0" dirty="0" err="1">
                <a:solidFill>
                  <a:sysClr val="windowText" lastClr="000000"/>
                </a:solidFill>
                <a:latin typeface="Arial" panose="020B0604020202020204" pitchFamily="34" charset="0"/>
              </a:rPr>
              <a:t>recebe</a:t>
            </a:r>
            <a:r>
              <a:rPr lang="en-US" sz="1600" kern="0" dirty="0">
                <a:solidFill>
                  <a:sysClr val="windowText" lastClr="000000"/>
                </a:solidFill>
                <a:latin typeface="Arial" panose="020B0604020202020204" pitchFamily="34" charset="0"/>
              </a:rPr>
              <a:t> </a:t>
            </a:r>
            <a:r>
              <a:rPr lang="en-US" sz="1600" kern="0" dirty="0" err="1">
                <a:solidFill>
                  <a:sysClr val="windowText" lastClr="000000"/>
                </a:solidFill>
                <a:latin typeface="Arial" panose="020B0604020202020204" pitchFamily="34" charset="0"/>
              </a:rPr>
              <a:t>uma</a:t>
            </a:r>
            <a:r>
              <a:rPr lang="en-US" sz="1600" kern="0" dirty="0">
                <a:solidFill>
                  <a:sysClr val="windowText" lastClr="000000"/>
                </a:solidFill>
                <a:latin typeface="Arial" panose="020B0604020202020204" pitchFamily="34" charset="0"/>
              </a:rPr>
              <a:t> </a:t>
            </a:r>
            <a:r>
              <a:rPr lang="en-US" sz="1600" kern="0" dirty="0" err="1">
                <a:solidFill>
                  <a:sysClr val="windowText" lastClr="000000"/>
                </a:solidFill>
                <a:latin typeface="Arial" panose="020B0604020202020204" pitchFamily="34" charset="0"/>
              </a:rPr>
              <a:t>etiqueta</a:t>
            </a:r>
            <a:endParaRPr lang="en-US" sz="1600" kern="0" dirty="0">
              <a:solidFill>
                <a:sysClr val="windowText" lastClr="000000"/>
              </a:solidFill>
              <a:latin typeface="Arial" panose="020B0604020202020204" pitchFamily="34" charset="0"/>
            </a:endParaRPr>
          </a:p>
        </p:txBody>
      </p:sp>
      <p:sp>
        <p:nvSpPr>
          <p:cNvPr id="141" name="Rounded Rectangle 140"/>
          <p:cNvSpPr/>
          <p:nvPr/>
        </p:nvSpPr>
        <p:spPr>
          <a:xfrm>
            <a:off x="4151732" y="4837020"/>
            <a:ext cx="3093038" cy="1335480"/>
          </a:xfrm>
          <a:prstGeom prst="roundRect">
            <a:avLst/>
          </a:prstGeom>
          <a:solidFill>
            <a:sysClr val="window" lastClr="FFFFFF"/>
          </a:solidFill>
          <a:ln w="254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r>
              <a:rPr lang="en-US" kern="0" dirty="0" err="1">
                <a:solidFill>
                  <a:sysClr val="windowText" lastClr="000000"/>
                </a:solidFill>
                <a:latin typeface="Arial" panose="020B0604020202020204" pitchFamily="34" charset="0"/>
              </a:rPr>
              <a:t>Os</a:t>
            </a:r>
            <a:r>
              <a:rPr lang="en-US" kern="0" dirty="0">
                <a:solidFill>
                  <a:sysClr val="windowText" lastClr="000000"/>
                </a:solidFill>
                <a:latin typeface="Arial" panose="020B0604020202020204" pitchFamily="34" charset="0"/>
              </a:rPr>
              <a:t> </a:t>
            </a:r>
            <a:r>
              <a:rPr lang="en-US" kern="0" dirty="0" err="1">
                <a:solidFill>
                  <a:sysClr val="windowText" lastClr="000000"/>
                </a:solidFill>
                <a:latin typeface="Arial" panose="020B0604020202020204" pitchFamily="34" charset="0"/>
              </a:rPr>
              <a:t>doentes</a:t>
            </a:r>
            <a:r>
              <a:rPr lang="en-US" kern="0" dirty="0">
                <a:solidFill>
                  <a:sysClr val="windowText" lastClr="000000"/>
                </a:solidFill>
                <a:latin typeface="Arial" panose="020B0604020202020204" pitchFamily="34" charset="0"/>
              </a:rPr>
              <a:t> </a:t>
            </a:r>
            <a:r>
              <a:rPr lang="en-US" kern="0" dirty="0" err="1">
                <a:solidFill>
                  <a:sysClr val="windowText" lastClr="000000"/>
                </a:solidFill>
                <a:latin typeface="Arial" panose="020B0604020202020204" pitchFamily="34" charset="0"/>
              </a:rPr>
              <a:t>são</a:t>
            </a:r>
            <a:r>
              <a:rPr lang="en-US" kern="0" dirty="0">
                <a:solidFill>
                  <a:sysClr val="windowText" lastClr="000000"/>
                </a:solidFill>
                <a:latin typeface="Arial" panose="020B0604020202020204" pitchFamily="34" charset="0"/>
              </a:rPr>
              <a:t> </a:t>
            </a:r>
            <a:r>
              <a:rPr lang="en-US" kern="0" dirty="0" err="1">
                <a:solidFill>
                  <a:sysClr val="windowText" lastClr="000000"/>
                </a:solidFill>
                <a:latin typeface="Arial" panose="020B0604020202020204" pitchFamily="34" charset="0"/>
              </a:rPr>
              <a:t>notificados</a:t>
            </a:r>
            <a:r>
              <a:rPr lang="en-US" kern="0" dirty="0">
                <a:solidFill>
                  <a:sysClr val="windowText" lastClr="000000"/>
                </a:solidFill>
                <a:latin typeface="Arial" panose="020B0604020202020204" pitchFamily="34" charset="0"/>
              </a:rPr>
              <a:t> do </a:t>
            </a:r>
            <a:r>
              <a:rPr lang="en-US" kern="0" dirty="0" err="1">
                <a:solidFill>
                  <a:sysClr val="windowText" lastClr="000000"/>
                </a:solidFill>
                <a:latin typeface="Arial" panose="020B0604020202020204" pitchFamily="34" charset="0"/>
              </a:rPr>
              <a:t>seu</a:t>
            </a:r>
            <a:r>
              <a:rPr lang="en-US" kern="0" dirty="0">
                <a:solidFill>
                  <a:sysClr val="windowText" lastClr="000000"/>
                </a:solidFill>
                <a:latin typeface="Arial" panose="020B0604020202020204" pitchFamily="34" charset="0"/>
              </a:rPr>
              <a:t> </a:t>
            </a:r>
            <a:r>
              <a:rPr lang="en-US" kern="0" dirty="0" err="1">
                <a:solidFill>
                  <a:sysClr val="windowText" lastClr="000000"/>
                </a:solidFill>
                <a:latin typeface="Arial" panose="020B0604020202020204" pitchFamily="34" charset="0"/>
              </a:rPr>
              <a:t>estado</a:t>
            </a:r>
            <a:r>
              <a:rPr lang="en-US" kern="0" dirty="0">
                <a:solidFill>
                  <a:sysClr val="windowText" lastClr="000000"/>
                </a:solidFill>
                <a:latin typeface="Arial" panose="020B0604020202020204" pitchFamily="34" charset="0"/>
              </a:rPr>
              <a:t>;</a:t>
            </a:r>
            <a:br>
              <a:rPr lang="en-US" kern="0" dirty="0">
                <a:solidFill>
                  <a:sysClr val="windowText" lastClr="000000"/>
                </a:solidFill>
                <a:latin typeface="Arial" panose="020B0604020202020204" pitchFamily="34" charset="0"/>
              </a:rPr>
            </a:br>
            <a:r>
              <a:rPr lang="en-US" kern="0" dirty="0">
                <a:solidFill>
                  <a:sysClr val="windowText" lastClr="000000"/>
                </a:solidFill>
                <a:latin typeface="Arial" panose="020B0604020202020204" pitchFamily="34" charset="0"/>
              </a:rPr>
              <a:t>Dados </a:t>
            </a:r>
            <a:r>
              <a:rPr lang="en-US" kern="0" dirty="0" err="1">
                <a:solidFill>
                  <a:sysClr val="windowText" lastClr="000000"/>
                </a:solidFill>
                <a:latin typeface="Arial" panose="020B0604020202020204" pitchFamily="34" charset="0"/>
              </a:rPr>
              <a:t>introduzidos</a:t>
            </a:r>
            <a:r>
              <a:rPr lang="en-US" kern="0" dirty="0">
                <a:solidFill>
                  <a:sysClr val="windowText" lastClr="000000"/>
                </a:solidFill>
                <a:latin typeface="Arial" panose="020B0604020202020204" pitchFamily="34" charset="0"/>
              </a:rPr>
              <a:t> e </a:t>
            </a:r>
            <a:r>
              <a:rPr lang="en-US" kern="0" dirty="0" err="1">
                <a:solidFill>
                  <a:sysClr val="windowText" lastClr="000000"/>
                </a:solidFill>
                <a:latin typeface="Arial" panose="020B0604020202020204" pitchFamily="34" charset="0"/>
              </a:rPr>
              <a:t>analisados</a:t>
            </a:r>
            <a:r>
              <a:rPr lang="en-US" kern="0" dirty="0">
                <a:solidFill>
                  <a:sysClr val="windowText" lastClr="000000"/>
                </a:solidFill>
                <a:latin typeface="Arial" panose="020B0604020202020204" pitchFamily="34" charset="0"/>
              </a:rPr>
              <a:t> pela equipe</a:t>
            </a:r>
          </a:p>
        </p:txBody>
      </p:sp>
      <p:sp>
        <p:nvSpPr>
          <p:cNvPr id="2" name="Title 1">
            <a:extLst>
              <a:ext uri="{FF2B5EF4-FFF2-40B4-BE49-F238E27FC236}">
                <a16:creationId xmlns:a16="http://schemas.microsoft.com/office/drawing/2014/main" id="{EE62AD93-15C6-4595-93E3-818083AB3F5B}"/>
              </a:ext>
            </a:extLst>
          </p:cNvPr>
          <p:cNvSpPr>
            <a:spLocks noGrp="1"/>
          </p:cNvSpPr>
          <p:nvPr>
            <p:ph type="title"/>
          </p:nvPr>
        </p:nvSpPr>
        <p:spPr>
          <a:prstGeom prst="rect">
            <a:avLst/>
          </a:prstGeom>
        </p:spPr>
        <p:txBody>
          <a:bodyPr/>
          <a:lstStyle/>
          <a:p>
            <a:r>
              <a:rPr lang="en-US" dirty="0" err="1"/>
              <a:t>Exemplo</a:t>
            </a:r>
            <a:r>
              <a:rPr lang="en-US" dirty="0"/>
              <a:t>: </a:t>
            </a:r>
            <a:r>
              <a:rPr lang="en-US" dirty="0" err="1"/>
              <a:t>Protocolo</a:t>
            </a:r>
            <a:r>
              <a:rPr lang="en-US" dirty="0"/>
              <a:t> de coleta de </a:t>
            </a:r>
            <a:r>
              <a:rPr lang="en-US" dirty="0" err="1"/>
              <a:t>amostras</a:t>
            </a:r>
            <a:endParaRPr lang="en-US" dirty="0"/>
          </a:p>
        </p:txBody>
      </p:sp>
    </p:spTree>
    <p:extLst>
      <p:ext uri="{BB962C8B-B14F-4D97-AF65-F5344CB8AC3E}">
        <p14:creationId xmlns:p14="http://schemas.microsoft.com/office/powerpoint/2010/main" val="805299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sz="half" idx="2"/>
          </p:nvPr>
        </p:nvSpPr>
        <p:spPr>
          <a:xfrm>
            <a:off x="838200" y="1478857"/>
            <a:ext cx="7970134" cy="4639309"/>
          </a:xfrm>
        </p:spPr>
        <p:txBody>
          <a:bodyPr/>
          <a:lstStyle/>
          <a:p>
            <a:pPr marL="0" indent="0">
              <a:buNone/>
              <a:defRPr/>
            </a:pPr>
            <a:r>
              <a:rPr lang="en-US" sz="2400" b="1" dirty="0">
                <a:latin typeface="Arial" panose="020B0604020202020204" pitchFamily="34" charset="0"/>
                <a:ea typeface="Tahoma" panose="020B0604030504040204" pitchFamily="34" charset="0"/>
                <a:cs typeface="Arial" panose="020B0604020202020204" pitchFamily="34" charset="0"/>
              </a:rPr>
              <a:t>Deve </a:t>
            </a:r>
            <a:r>
              <a:rPr lang="en-US" sz="2400" b="1" dirty="0" err="1">
                <a:latin typeface="Arial" panose="020B0604020202020204" pitchFamily="34" charset="0"/>
                <a:ea typeface="Tahoma" panose="020B0604030504040204" pitchFamily="34" charset="0"/>
                <a:cs typeface="Arial" panose="020B0604020202020204" pitchFamily="34" charset="0"/>
              </a:rPr>
              <a:t>conter</a:t>
            </a:r>
            <a:r>
              <a:rPr lang="en-US" sz="2400" b="1" dirty="0">
                <a:latin typeface="Arial" panose="020B0604020202020204" pitchFamily="34" charset="0"/>
                <a:ea typeface="Tahoma" panose="020B0604030504040204" pitchFamily="34" charset="0"/>
                <a:cs typeface="Arial" panose="020B0604020202020204" pitchFamily="34" charset="0"/>
              </a:rPr>
              <a:t>:</a:t>
            </a:r>
          </a:p>
          <a:p>
            <a:pPr marL="172720" lvl="1" indent="-169545">
              <a:buClrTx/>
              <a:buFont typeface="Arial" panose="020B0604020202020204" pitchFamily="34" charset="0"/>
              <a:buChar char="•"/>
              <a:defRPr/>
            </a:pPr>
            <a:r>
              <a:rPr lang="en-US" sz="2400" dirty="0">
                <a:latin typeface="Arial" panose="020B0604020202020204" pitchFamily="34" charset="0"/>
                <a:ea typeface="Tahoma" panose="020B0604030504040204" pitchFamily="34" charset="0"/>
                <a:cs typeface="Arial" panose="020B0604020202020204" pitchFamily="34" charset="0"/>
              </a:rPr>
              <a:t>Nome do </a:t>
            </a:r>
            <a:r>
              <a:rPr lang="en-US" sz="2400" dirty="0" err="1">
                <a:latin typeface="Arial" panose="020B0604020202020204" pitchFamily="34" charset="0"/>
                <a:ea typeface="Tahoma" panose="020B0604030504040204" pitchFamily="34" charset="0"/>
                <a:cs typeface="Arial" panose="020B0604020202020204" pitchFamily="34" charset="0"/>
              </a:rPr>
              <a:t>doente</a:t>
            </a:r>
            <a:endParaRPr lang="en-US" sz="2400" dirty="0">
              <a:latin typeface="Arial" panose="020B0604020202020204" pitchFamily="34" charset="0"/>
              <a:ea typeface="Tahoma" panose="020B0604030504040204" pitchFamily="34" charset="0"/>
              <a:cs typeface="Arial" panose="020B0604020202020204" pitchFamily="34" charset="0"/>
            </a:endParaRPr>
          </a:p>
          <a:p>
            <a:pPr marL="172720" lvl="1" indent="-169545">
              <a:buClrTx/>
              <a:buFont typeface="Arial" panose="020B0604020202020204" pitchFamily="34" charset="0"/>
              <a:buChar char="•"/>
              <a:defRPr/>
            </a:pPr>
            <a:r>
              <a:rPr lang="en-US" sz="2400" dirty="0" err="1">
                <a:latin typeface="Arial"/>
                <a:ea typeface="Tahoma"/>
                <a:cs typeface="Arial"/>
              </a:rPr>
              <a:t>Identificação</a:t>
            </a:r>
            <a:r>
              <a:rPr lang="en-US" sz="2400" dirty="0">
                <a:latin typeface="Arial"/>
                <a:ea typeface="Tahoma"/>
                <a:cs typeface="Arial"/>
              </a:rPr>
              <a:t> </a:t>
            </a:r>
            <a:r>
              <a:rPr lang="en-US" sz="2400" dirty="0" err="1">
                <a:latin typeface="Arial"/>
                <a:ea typeface="Tahoma"/>
                <a:cs typeface="Arial"/>
              </a:rPr>
              <a:t>única</a:t>
            </a:r>
            <a:r>
              <a:rPr lang="en-US" sz="2400" dirty="0">
                <a:latin typeface="Arial"/>
                <a:ea typeface="Tahoma"/>
                <a:cs typeface="Arial"/>
              </a:rPr>
              <a:t> (</a:t>
            </a:r>
            <a:r>
              <a:rPr lang="en-US" sz="2400" dirty="0" err="1">
                <a:latin typeface="Arial"/>
                <a:ea typeface="Tahoma"/>
                <a:cs typeface="Arial"/>
              </a:rPr>
              <a:t>número</a:t>
            </a:r>
            <a:r>
              <a:rPr lang="en-US" sz="2400" dirty="0">
                <a:latin typeface="Arial"/>
                <a:ea typeface="Tahoma"/>
                <a:cs typeface="Arial"/>
              </a:rPr>
              <a:t> de </a:t>
            </a:r>
            <a:r>
              <a:rPr lang="en-US" sz="2400" dirty="0" err="1">
                <a:latin typeface="Arial"/>
                <a:ea typeface="Tahoma"/>
                <a:cs typeface="Arial"/>
              </a:rPr>
              <a:t>registro</a:t>
            </a:r>
            <a:r>
              <a:rPr lang="en-US" sz="2400" dirty="0">
                <a:latin typeface="Arial"/>
                <a:ea typeface="Tahoma"/>
                <a:cs typeface="Arial"/>
              </a:rPr>
              <a:t> </a:t>
            </a:r>
            <a:r>
              <a:rPr lang="en-US" sz="2400" dirty="0" err="1">
                <a:latin typeface="Arial"/>
                <a:ea typeface="Tahoma"/>
                <a:cs typeface="Arial"/>
              </a:rPr>
              <a:t>médico</a:t>
            </a:r>
            <a:r>
              <a:rPr lang="en-US" sz="2400" dirty="0">
                <a:latin typeface="Arial"/>
                <a:ea typeface="Tahoma"/>
                <a:cs typeface="Arial"/>
              </a:rPr>
              <a:t> etc.)</a:t>
            </a:r>
          </a:p>
          <a:p>
            <a:pPr marL="172720" lvl="1" indent="-169545">
              <a:buClrTx/>
              <a:buFont typeface="Arial" panose="020B0604020202020204" pitchFamily="34" charset="0"/>
              <a:buChar char="•"/>
              <a:defRPr/>
            </a:pPr>
            <a:r>
              <a:rPr lang="en-US" sz="2400" dirty="0">
                <a:latin typeface="Arial" panose="020B0604020202020204" pitchFamily="34" charset="0"/>
                <a:ea typeface="Tahoma" panose="020B0604030504040204" pitchFamily="34" charset="0"/>
                <a:cs typeface="Arial" panose="020B0604020202020204" pitchFamily="34" charset="0"/>
              </a:rPr>
              <a:t>Fonte </a:t>
            </a:r>
            <a:r>
              <a:rPr lang="en-US" sz="2400" dirty="0" err="1">
                <a:latin typeface="Arial" panose="020B0604020202020204" pitchFamily="34" charset="0"/>
                <a:ea typeface="Tahoma" panose="020B0604030504040204" pitchFamily="34" charset="0"/>
                <a:cs typeface="Arial" panose="020B0604020202020204" pitchFamily="34" charset="0"/>
              </a:rPr>
              <a:t>legível</a:t>
            </a:r>
            <a:r>
              <a:rPr lang="en-US" sz="2400" dirty="0">
                <a:latin typeface="Arial" panose="020B0604020202020204" pitchFamily="34" charset="0"/>
                <a:ea typeface="Tahoma" panose="020B0604030504040204" pitchFamily="34" charset="0"/>
                <a:cs typeface="Arial" panose="020B0604020202020204" pitchFamily="34" charset="0"/>
              </a:rPr>
              <a:t> </a:t>
            </a:r>
          </a:p>
          <a:p>
            <a:pPr marL="172720" lvl="1" indent="-169545">
              <a:buClrTx/>
              <a:buFont typeface="Arial" panose="020B0604020202020204" pitchFamily="34" charset="0"/>
              <a:buChar char="•"/>
              <a:defRPr/>
            </a:pPr>
            <a:r>
              <a:rPr lang="en-US" sz="2400" dirty="0">
                <a:latin typeface="Arial" panose="020B0604020202020204" pitchFamily="34" charset="0"/>
                <a:ea typeface="Tahoma" panose="020B0604030504040204" pitchFamily="34" charset="0"/>
                <a:cs typeface="Arial" panose="020B0604020202020204" pitchFamily="34" charset="0"/>
              </a:rPr>
              <a:t>Data e hora da coleta </a:t>
            </a:r>
          </a:p>
          <a:p>
            <a:pPr marL="0" indent="0">
              <a:buNone/>
              <a:defRPr/>
            </a:pPr>
            <a:r>
              <a:rPr lang="en-US" sz="2400" b="1" dirty="0" err="1"/>
              <a:t>Deveria</a:t>
            </a:r>
            <a:r>
              <a:rPr lang="en-US" sz="2400" b="1" dirty="0"/>
              <a:t>:</a:t>
            </a:r>
            <a:endParaRPr lang="en-US" sz="2400" b="1" dirty="0">
              <a:latin typeface="Arial" panose="020B0604020202020204" pitchFamily="34" charset="0"/>
              <a:cs typeface="Arial" panose="020B0604020202020204" pitchFamily="34" charset="0"/>
            </a:endParaRPr>
          </a:p>
          <a:p>
            <a:pPr marL="231775" lvl="1" indent="-169545">
              <a:buClrTx/>
              <a:buFont typeface="Arial" panose="020B0604020202020204" pitchFamily="34" charset="0"/>
              <a:buChar char="•"/>
              <a:defRPr/>
            </a:pPr>
            <a:r>
              <a:rPr lang="en-US" sz="2400" dirty="0">
                <a:latin typeface="Arial" panose="020B0604020202020204" pitchFamily="34" charset="0"/>
                <a:cs typeface="Arial" panose="020B0604020202020204" pitchFamily="34" charset="0"/>
              </a:rPr>
              <a:t>Ser um </a:t>
            </a:r>
            <a:r>
              <a:rPr lang="en-US" sz="2400" dirty="0" err="1">
                <a:latin typeface="Arial" panose="020B0604020202020204" pitchFamily="34" charset="0"/>
                <a:cs typeface="Arial" panose="020B0604020202020204" pitchFamily="34" charset="0"/>
              </a:rPr>
              <a:t>código</a:t>
            </a:r>
            <a:r>
              <a:rPr lang="en-US" sz="2400" dirty="0">
                <a:latin typeface="Arial" panose="020B0604020202020204" pitchFamily="34" charset="0"/>
                <a:cs typeface="Arial" panose="020B0604020202020204" pitchFamily="34" charset="0"/>
              </a:rPr>
              <a:t> de barras </a:t>
            </a:r>
            <a:r>
              <a:rPr lang="en-US" sz="2400" dirty="0" err="1">
                <a:latin typeface="Arial" panose="020B0604020202020204" pitchFamily="34" charset="0"/>
                <a:cs typeface="Arial" panose="020B0604020202020204" pitchFamily="34" charset="0"/>
              </a:rPr>
              <a:t>ou</a:t>
            </a:r>
            <a:r>
              <a:rPr lang="en-US" sz="2400" dirty="0">
                <a:latin typeface="Arial" panose="020B0604020202020204" pitchFamily="34" charset="0"/>
                <a:cs typeface="Arial" panose="020B0604020202020204" pitchFamily="34" charset="0"/>
              </a:rPr>
              <a:t> um </a:t>
            </a:r>
            <a:r>
              <a:rPr lang="en-US" sz="2400" dirty="0" err="1">
                <a:latin typeface="Arial" panose="020B0604020202020204" pitchFamily="34" charset="0"/>
                <a:cs typeface="Arial" panose="020B0604020202020204" pitchFamily="34" charset="0"/>
              </a:rPr>
              <a:t>marcador</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permanente</a:t>
            </a:r>
            <a:endParaRPr lang="en-US" sz="2400" dirty="0">
              <a:latin typeface="Arial" panose="020B0604020202020204" pitchFamily="34" charset="0"/>
              <a:cs typeface="Arial" panose="020B0604020202020204" pitchFamily="34" charset="0"/>
            </a:endParaRPr>
          </a:p>
          <a:p>
            <a:pPr marL="231775" lvl="1" indent="-169545">
              <a:buClrTx/>
              <a:buFont typeface="Arial" panose="020B0604020202020204" pitchFamily="34" charset="0"/>
              <a:buChar char="•"/>
              <a:defRPr/>
            </a:pPr>
            <a:r>
              <a:rPr lang="en-US" sz="2400" dirty="0" err="1">
                <a:latin typeface="Arial" panose="020B0604020202020204" pitchFamily="34" charset="0"/>
                <a:cs typeface="Arial" panose="020B0604020202020204" pitchFamily="34" charset="0"/>
              </a:rPr>
              <a:t>Aderir</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ao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recipiente</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em</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condições</a:t>
            </a:r>
            <a:r>
              <a:rPr lang="en-US" sz="2400" dirty="0">
                <a:latin typeface="Arial" panose="020B0604020202020204" pitchFamily="34" charset="0"/>
                <a:cs typeface="Arial" panose="020B0604020202020204" pitchFamily="34" charset="0"/>
              </a:rPr>
              <a:t> de </a:t>
            </a:r>
            <a:r>
              <a:rPr lang="en-US" sz="2400" dirty="0" err="1">
                <a:latin typeface="Arial" panose="020B0604020202020204" pitchFamily="34" charset="0"/>
                <a:cs typeface="Arial" panose="020B0604020202020204" pitchFamily="34" charset="0"/>
              </a:rPr>
              <a:t>congelação</a:t>
            </a:r>
            <a:endParaRPr lang="en-US" sz="2400" dirty="0">
              <a:latin typeface="Arial" panose="020B0604020202020204" pitchFamily="34" charset="0"/>
              <a:cs typeface="Arial" panose="020B0604020202020204" pitchFamily="34" charset="0"/>
            </a:endParaRPr>
          </a:p>
          <a:p>
            <a:pPr marL="231775" lvl="1" indent="-169545">
              <a:buClrTx/>
              <a:buFont typeface="Arial" panose="020B0604020202020204" pitchFamily="34" charset="0"/>
              <a:buChar char="•"/>
              <a:defRPr/>
            </a:pPr>
            <a:r>
              <a:rPr lang="en-US" sz="2400" dirty="0">
                <a:latin typeface="Arial" panose="020B0604020202020204" pitchFamily="34" charset="0"/>
                <a:cs typeface="Arial" panose="020B0604020202020204" pitchFamily="34" charset="0"/>
              </a:rPr>
              <a:t>Ser </a:t>
            </a:r>
            <a:r>
              <a:rPr lang="en-US" sz="2400" dirty="0" err="1">
                <a:latin typeface="Arial" panose="020B0604020202020204" pitchFamily="34" charset="0"/>
                <a:cs typeface="Arial" panose="020B0604020202020204" pitchFamily="34" charset="0"/>
              </a:rPr>
              <a:t>colocado</a:t>
            </a:r>
            <a:r>
              <a:rPr lang="en-US" sz="2400" dirty="0">
                <a:latin typeface="Arial" panose="020B0604020202020204" pitchFamily="34" charset="0"/>
                <a:cs typeface="Arial" panose="020B0604020202020204" pitchFamily="34" charset="0"/>
              </a:rPr>
              <a:t> no </a:t>
            </a:r>
            <a:r>
              <a:rPr lang="en-US" sz="2400" dirty="0" err="1">
                <a:latin typeface="Arial" panose="020B0604020202020204" pitchFamily="34" charset="0"/>
                <a:cs typeface="Arial" panose="020B0604020202020204" pitchFamily="34" charset="0"/>
              </a:rPr>
              <a:t>recipiente</a:t>
            </a:r>
            <a:r>
              <a:rPr lang="en-US" sz="2400" dirty="0">
                <a:latin typeface="Arial" panose="020B0604020202020204" pitchFamily="34" charset="0"/>
                <a:cs typeface="Arial" panose="020B0604020202020204" pitchFamily="34" charset="0"/>
              </a:rPr>
              <a:t> e </a:t>
            </a:r>
            <a:r>
              <a:rPr lang="en-US" sz="2400" dirty="0" err="1">
                <a:latin typeface="Arial" panose="020B0604020202020204" pitchFamily="34" charset="0"/>
                <a:cs typeface="Arial" panose="020B0604020202020204" pitchFamily="34" charset="0"/>
              </a:rPr>
              <a:t>não</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na</a:t>
            </a:r>
            <a:r>
              <a:rPr lang="en-US" sz="2400" dirty="0">
                <a:latin typeface="Arial" panose="020B0604020202020204" pitchFamily="34" charset="0"/>
                <a:cs typeface="Arial" panose="020B0604020202020204" pitchFamily="34" charset="0"/>
              </a:rPr>
              <a:t> </a:t>
            </a:r>
            <a:r>
              <a:rPr lang="en-US" sz="2400" dirty="0" err="1">
                <a:latin typeface="Arial" panose="020B0604020202020204" pitchFamily="34" charset="0"/>
                <a:cs typeface="Arial" panose="020B0604020202020204" pitchFamily="34" charset="0"/>
              </a:rPr>
              <a:t>tampa</a:t>
            </a:r>
            <a:endParaRPr lang="en-US" sz="2400" dirty="0">
              <a:latin typeface="Arial" panose="020B0604020202020204" pitchFamily="34" charset="0"/>
              <a:cs typeface="Arial" panose="020B0604020202020204" pitchFamily="34" charset="0"/>
            </a:endParaRPr>
          </a:p>
          <a:p>
            <a:pPr marL="0" indent="0">
              <a:buNone/>
              <a:defRPr/>
            </a:pPr>
            <a:endParaRPr lang="en-US" sz="2400" dirty="0"/>
          </a:p>
          <a:p>
            <a:pPr marL="287020" indent="-287020"/>
            <a:endParaRPr lang="en-US" dirty="0"/>
          </a:p>
        </p:txBody>
      </p:sp>
      <p:sp>
        <p:nvSpPr>
          <p:cNvPr id="2" name="Title 1">
            <a:extLst>
              <a:ext uri="{FF2B5EF4-FFF2-40B4-BE49-F238E27FC236}">
                <a16:creationId xmlns:a16="http://schemas.microsoft.com/office/drawing/2014/main" id="{463DDDA9-5532-455B-9E9D-7BA9172A39C0}"/>
              </a:ext>
            </a:extLst>
          </p:cNvPr>
          <p:cNvSpPr>
            <a:spLocks noGrp="1"/>
          </p:cNvSpPr>
          <p:nvPr>
            <p:ph type="title"/>
          </p:nvPr>
        </p:nvSpPr>
        <p:spPr>
          <a:prstGeom prst="rect">
            <a:avLst/>
          </a:prstGeom>
        </p:spPr>
        <p:txBody>
          <a:bodyPr/>
          <a:lstStyle/>
          <a:p>
            <a:r>
              <a:rPr lang="en-US" dirty="0" err="1"/>
              <a:t>Etiquetas</a:t>
            </a:r>
            <a:r>
              <a:rPr lang="en-US" dirty="0"/>
              <a:t> de </a:t>
            </a:r>
            <a:r>
              <a:rPr lang="en-US" dirty="0" err="1"/>
              <a:t>amostras</a:t>
            </a:r>
            <a:endParaRPr lang="en-US" dirty="0"/>
          </a:p>
        </p:txBody>
      </p:sp>
      <p:sp>
        <p:nvSpPr>
          <p:cNvPr id="8" name="Text Box 1"/>
          <p:cNvSpPr txBox="1"/>
          <p:nvPr/>
        </p:nvSpPr>
        <p:spPr>
          <a:xfrm>
            <a:off x="8328313" y="1450653"/>
            <a:ext cx="3404562" cy="1228478"/>
          </a:xfrm>
          <a:prstGeom prst="rect">
            <a:avLst/>
          </a:prstGeom>
          <a:solidFill>
            <a:schemeClr val="bg2"/>
          </a:solidFill>
          <a:ln w="38100">
            <a:solidFill>
              <a:schemeClr val="tx1"/>
            </a:solidFill>
          </a:ln>
        </p:spPr>
        <p:txBody>
          <a:bodyPr wrap="square">
            <a:spAutoFit/>
          </a:bodyPr>
          <a:lstStyle/>
          <a:p>
            <a:pPr>
              <a:lnSpc>
                <a:spcPct val="107000"/>
              </a:lnSpc>
              <a:spcAft>
                <a:spcPts val="600"/>
              </a:spcAft>
              <a:defRPr/>
            </a:pPr>
            <a:r>
              <a:rPr lang="en-US" sz="1400" dirty="0">
                <a:effectLst>
                  <a:outerShdw blurRad="38100" dist="25400" dir="5400000" algn="ctr">
                    <a:srgbClr val="6E747A">
                      <a:alpha val="43000"/>
                    </a:srgbClr>
                  </a:outerShdw>
                </a:effectLst>
                <a:latin typeface="Arial" panose="020B0604020202020204" pitchFamily="34" charset="0"/>
                <a:ea typeface="Calibri" panose="020F0502020204030204" pitchFamily="34" charset="0"/>
              </a:rPr>
              <a:t>Tipo de </a:t>
            </a:r>
            <a:r>
              <a:rPr lang="en-US" sz="1400" dirty="0" err="1">
                <a:effectLst>
                  <a:outerShdw blurRad="38100" dist="25400" dir="5400000" algn="ctr">
                    <a:srgbClr val="6E747A">
                      <a:alpha val="43000"/>
                    </a:srgbClr>
                  </a:outerShdw>
                </a:effectLst>
                <a:latin typeface="Arial" panose="020B0604020202020204" pitchFamily="34" charset="0"/>
                <a:ea typeface="Calibri" panose="020F0502020204030204" pitchFamily="34" charset="0"/>
              </a:rPr>
              <a:t>amostra</a:t>
            </a:r>
            <a:r>
              <a:rPr lang="en-US" sz="1400" dirty="0">
                <a:effectLst>
                  <a:outerShdw blurRad="38100" dist="25400" dir="5400000" algn="ctr">
                    <a:srgbClr val="6E747A">
                      <a:alpha val="43000"/>
                    </a:srgbClr>
                  </a:outerShdw>
                </a:effectLst>
                <a:latin typeface="Arial" panose="020B0604020202020204" pitchFamily="34" charset="0"/>
                <a:ea typeface="Calibri" panose="020F0502020204030204" pitchFamily="34" charset="0"/>
              </a:rPr>
              <a:t> _________________</a:t>
            </a:r>
            <a:endParaRPr lang="en-US" sz="1400" dirty="0">
              <a:latin typeface="Arial" panose="020B0604020202020204" pitchFamily="34" charset="0"/>
              <a:ea typeface="Calibri" panose="020F0502020204030204" pitchFamily="34" charset="0"/>
            </a:endParaRPr>
          </a:p>
          <a:p>
            <a:pPr>
              <a:lnSpc>
                <a:spcPct val="107000"/>
              </a:lnSpc>
              <a:spcAft>
                <a:spcPts val="600"/>
              </a:spcAft>
              <a:defRPr/>
            </a:pPr>
            <a:r>
              <a:rPr lang="en-US" sz="1400" dirty="0">
                <a:effectLst>
                  <a:outerShdw blurRad="38100" dist="25400" dir="5400000" algn="ctr">
                    <a:srgbClr val="6E747A">
                      <a:alpha val="43000"/>
                    </a:srgbClr>
                  </a:outerShdw>
                </a:effectLst>
                <a:latin typeface="Arial" panose="020B0604020202020204" pitchFamily="34" charset="0"/>
                <a:ea typeface="Calibri" panose="020F0502020204030204" pitchFamily="34" charset="0"/>
              </a:rPr>
              <a:t>Patient Name___________________</a:t>
            </a:r>
            <a:endParaRPr lang="en-US" sz="1400" dirty="0">
              <a:latin typeface="Arial" panose="020B0604020202020204" pitchFamily="34" charset="0"/>
              <a:ea typeface="Calibri" panose="020F0502020204030204" pitchFamily="34" charset="0"/>
            </a:endParaRPr>
          </a:p>
          <a:p>
            <a:pPr>
              <a:lnSpc>
                <a:spcPct val="107000"/>
              </a:lnSpc>
              <a:spcAft>
                <a:spcPts val="600"/>
              </a:spcAft>
              <a:defRPr/>
            </a:pPr>
            <a:r>
              <a:rPr lang="en-US" sz="1400" dirty="0">
                <a:effectLst>
                  <a:outerShdw blurRad="38100" dist="25400" dir="5400000" algn="ctr">
                    <a:srgbClr val="6E747A">
                      <a:alpha val="43000"/>
                    </a:srgbClr>
                  </a:outerShdw>
                </a:effectLst>
                <a:latin typeface="Arial" panose="020B0604020202020204" pitchFamily="34" charset="0"/>
                <a:ea typeface="Calibri" panose="020F0502020204030204" pitchFamily="34" charset="0"/>
              </a:rPr>
              <a:t>Specimen ID____________________</a:t>
            </a:r>
            <a:endParaRPr lang="en-US" sz="1400" dirty="0">
              <a:latin typeface="Arial" panose="020B0604020202020204" pitchFamily="34" charset="0"/>
              <a:ea typeface="Calibri" panose="020F0502020204030204" pitchFamily="34" charset="0"/>
            </a:endParaRPr>
          </a:p>
          <a:p>
            <a:pPr>
              <a:lnSpc>
                <a:spcPct val="107000"/>
              </a:lnSpc>
              <a:spcAft>
                <a:spcPts val="600"/>
              </a:spcAft>
              <a:defRPr/>
            </a:pPr>
            <a:r>
              <a:rPr lang="en-US" sz="1400" dirty="0">
                <a:effectLst>
                  <a:outerShdw blurRad="38100" dist="25400" dir="5400000" algn="ctr">
                    <a:srgbClr val="6E747A">
                      <a:alpha val="43000"/>
                    </a:srgbClr>
                  </a:outerShdw>
                </a:effectLst>
                <a:latin typeface="Arial" panose="020B0604020202020204" pitchFamily="34" charset="0"/>
                <a:ea typeface="Calibri" panose="020F0502020204030204" pitchFamily="34" charset="0"/>
              </a:rPr>
              <a:t>Date____/___/____Time___:______</a:t>
            </a:r>
            <a:endParaRPr lang="en-US" sz="1400" dirty="0">
              <a:latin typeface="Arial" panose="020B0604020202020204" pitchFamily="34" charset="0"/>
              <a:ea typeface="Calibri" panose="020F0502020204030204" pitchFamily="34" charset="0"/>
            </a:endParaRPr>
          </a:p>
        </p:txBody>
      </p:sp>
      <p:pic>
        <p:nvPicPr>
          <p:cNvPr id="55302" name="Picture 9"/>
          <p:cNvPicPr>
            <a:picLocks noChangeAspect="1"/>
          </p:cNvPicPr>
          <p:nvPr/>
        </p:nvPicPr>
        <p:blipFill>
          <a:blip r:embed="rId3">
            <a:extLst>
              <a:ext uri="{28A0092B-C50C-407E-A947-70E740481C1C}">
                <a14:useLocalDpi xmlns:a14="http://schemas.microsoft.com/office/drawing/2010/main" val="0"/>
              </a:ext>
            </a:extLst>
          </a:blip>
          <a:srcRect l="8073" t="20573" r="9636" b="21878"/>
          <a:stretch>
            <a:fillRect/>
          </a:stretch>
        </p:blipFill>
        <p:spPr bwMode="auto">
          <a:xfrm>
            <a:off x="8673382" y="4654438"/>
            <a:ext cx="2714423" cy="150581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074" name="Picture 2">
            <a:extLst>
              <a:ext uri="{FF2B5EF4-FFF2-40B4-BE49-F238E27FC236}">
                <a16:creationId xmlns:a16="http://schemas.microsoft.com/office/drawing/2014/main" id="{5BEE2286-CED2-FFE9-1952-7A01383FFA1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508" t="31491" r="45429" b="13949"/>
          <a:stretch/>
        </p:blipFill>
        <p:spPr bwMode="auto">
          <a:xfrm>
            <a:off x="8745079" y="2747696"/>
            <a:ext cx="2571030" cy="182880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63871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62FAAF-2D06-4671-99D6-56FFA44143BF}"/>
              </a:ext>
            </a:extLst>
          </p:cNvPr>
          <p:cNvSpPr>
            <a:spLocks noGrp="1"/>
          </p:cNvSpPr>
          <p:nvPr>
            <p:ph type="title"/>
          </p:nvPr>
        </p:nvSpPr>
        <p:spPr>
          <a:prstGeom prst="rect">
            <a:avLst/>
          </a:prstGeom>
        </p:spPr>
        <p:txBody>
          <a:bodyPr/>
          <a:lstStyle/>
          <a:p>
            <a:r>
              <a:rPr lang="en-US" altLang="en-US" dirty="0" err="1">
                <a:ea typeface="Verdana" panose="020B0604030504040204" pitchFamily="34" charset="0"/>
                <a:cs typeface="Verdana" panose="020B0604030504040204" pitchFamily="34" charset="0"/>
              </a:rPr>
              <a:t>Exemplo</a:t>
            </a:r>
            <a:r>
              <a:rPr lang="en-US" altLang="en-US" dirty="0">
                <a:ea typeface="Verdana" panose="020B0604030504040204" pitchFamily="34" charset="0"/>
                <a:cs typeface="Verdana" panose="020B0604030504040204" pitchFamily="34" charset="0"/>
              </a:rPr>
              <a:t> de </a:t>
            </a:r>
            <a:r>
              <a:rPr lang="en-US" altLang="en-US" dirty="0" err="1">
                <a:ea typeface="Verdana" panose="020B0604030504040204" pitchFamily="34" charset="0"/>
                <a:cs typeface="Verdana" panose="020B0604030504040204" pitchFamily="34" charset="0"/>
              </a:rPr>
              <a:t>embalagem</a:t>
            </a:r>
            <a:r>
              <a:rPr lang="en-US" altLang="en-US" dirty="0">
                <a:ea typeface="Verdana" panose="020B0604030504040204" pitchFamily="34" charset="0"/>
                <a:cs typeface="Verdana" panose="020B0604030504040204" pitchFamily="34" charset="0"/>
              </a:rPr>
              <a:t> de </a:t>
            </a:r>
            <a:br>
              <a:rPr lang="en-US" altLang="en-US" dirty="0">
                <a:ea typeface="Verdana" panose="020B0604030504040204" pitchFamily="34" charset="0"/>
                <a:cs typeface="Verdana" panose="020B0604030504040204" pitchFamily="34" charset="0"/>
              </a:rPr>
            </a:br>
            <a:r>
              <a:rPr lang="en-US" altLang="en-US" dirty="0" err="1">
                <a:ea typeface="Verdana" panose="020B0604030504040204" pitchFamily="34" charset="0"/>
                <a:cs typeface="Verdana" panose="020B0604030504040204" pitchFamily="34" charset="0"/>
              </a:rPr>
              <a:t>amostras</a:t>
            </a:r>
            <a:r>
              <a:rPr lang="en-US" altLang="en-US" dirty="0">
                <a:ea typeface="Verdana" panose="020B0604030504040204" pitchFamily="34" charset="0"/>
                <a:cs typeface="Verdana" panose="020B0604030504040204" pitchFamily="34" charset="0"/>
              </a:rPr>
              <a:t>: </a:t>
            </a:r>
            <a:r>
              <a:rPr lang="en-US" altLang="en-US" dirty="0" err="1">
                <a:ea typeface="Verdana" panose="020B0604030504040204" pitchFamily="34" charset="0"/>
                <a:cs typeface="Verdana" panose="020B0604030504040204" pitchFamily="34" charset="0"/>
              </a:rPr>
              <a:t>Sangue</a:t>
            </a:r>
            <a:endParaRPr lang="en-US" dirty="0"/>
          </a:p>
        </p:txBody>
      </p:sp>
      <p:sp>
        <p:nvSpPr>
          <p:cNvPr id="3" name="Content Placeholder 2">
            <a:extLst>
              <a:ext uri="{FF2B5EF4-FFF2-40B4-BE49-F238E27FC236}">
                <a16:creationId xmlns:a16="http://schemas.microsoft.com/office/drawing/2014/main" id="{A12DFFF4-FB6C-BD05-F7C9-93711A6F912D}"/>
              </a:ext>
            </a:extLst>
          </p:cNvPr>
          <p:cNvSpPr>
            <a:spLocks noGrp="1"/>
          </p:cNvSpPr>
          <p:nvPr>
            <p:ph sz="half" idx="2"/>
          </p:nvPr>
        </p:nvSpPr>
        <p:spPr>
          <a:xfrm>
            <a:off x="838200" y="1478857"/>
            <a:ext cx="6095035" cy="4639309"/>
          </a:xfrm>
        </p:spPr>
        <p:txBody>
          <a:bodyPr/>
          <a:lstStyle/>
          <a:p>
            <a:pPr marL="514350" indent="-514350">
              <a:buFont typeface="+mj-lt"/>
              <a:buAutoNum type="arabicPeriod"/>
              <a:defRPr/>
            </a:pPr>
            <a:r>
              <a:rPr lang="en-US" sz="2600" dirty="0" err="1">
                <a:solidFill>
                  <a:srgbClr val="140606"/>
                </a:solidFill>
                <a:latin typeface="Arial" panose="020B0604020202020204" pitchFamily="34" charset="0"/>
                <a:ea typeface="Tahoma" panose="020B0604030504040204" pitchFamily="34" charset="0"/>
              </a:rPr>
              <a:t>Colocar</a:t>
            </a:r>
            <a:r>
              <a:rPr lang="en-US" sz="2600" dirty="0">
                <a:solidFill>
                  <a:srgbClr val="140606"/>
                </a:solidFill>
                <a:latin typeface="Arial" panose="020B0604020202020204" pitchFamily="34" charset="0"/>
                <a:ea typeface="Tahoma" panose="020B0604030504040204" pitchFamily="34" charset="0"/>
              </a:rPr>
              <a:t> as </a:t>
            </a:r>
            <a:r>
              <a:rPr lang="en-US" sz="2600" dirty="0" err="1">
                <a:solidFill>
                  <a:srgbClr val="140606"/>
                </a:solidFill>
                <a:latin typeface="Arial" panose="020B0604020202020204" pitchFamily="34" charset="0"/>
                <a:ea typeface="Tahoma" panose="020B0604030504040204" pitchFamily="34" charset="0"/>
              </a:rPr>
              <a:t>amostras</a:t>
            </a:r>
            <a:r>
              <a:rPr lang="en-US" sz="2600" dirty="0">
                <a:solidFill>
                  <a:srgbClr val="140606"/>
                </a:solidFill>
                <a:latin typeface="Arial" panose="020B0604020202020204" pitchFamily="34" charset="0"/>
                <a:ea typeface="Tahoma" panose="020B0604030504040204" pitchFamily="34" charset="0"/>
              </a:rPr>
              <a:t> de </a:t>
            </a:r>
            <a:r>
              <a:rPr lang="en-US" sz="2600" dirty="0" err="1">
                <a:solidFill>
                  <a:srgbClr val="140606"/>
                </a:solidFill>
                <a:latin typeface="Arial" panose="020B0604020202020204" pitchFamily="34" charset="0"/>
                <a:ea typeface="Tahoma" panose="020B0604030504040204" pitchFamily="34" charset="0"/>
              </a:rPr>
              <a:t>sangue</a:t>
            </a:r>
            <a:r>
              <a:rPr lang="en-US" sz="2600" dirty="0">
                <a:solidFill>
                  <a:srgbClr val="140606"/>
                </a:solidFill>
                <a:latin typeface="Arial" panose="020B0604020202020204" pitchFamily="34" charset="0"/>
                <a:ea typeface="Tahoma" panose="020B0604030504040204" pitchFamily="34" charset="0"/>
              </a:rPr>
              <a:t> </a:t>
            </a:r>
            <a:r>
              <a:rPr lang="en-US" sz="2600" dirty="0" err="1">
                <a:solidFill>
                  <a:srgbClr val="140606"/>
                </a:solidFill>
                <a:latin typeface="Arial" panose="020B0604020202020204" pitchFamily="34" charset="0"/>
                <a:ea typeface="Tahoma" panose="020B0604030504040204" pitchFamily="34" charset="0"/>
              </a:rPr>
              <a:t>em</a:t>
            </a:r>
            <a:r>
              <a:rPr lang="en-US" sz="2600" dirty="0">
                <a:solidFill>
                  <a:srgbClr val="140606"/>
                </a:solidFill>
                <a:latin typeface="Arial" panose="020B0604020202020204" pitchFamily="34" charset="0"/>
                <a:ea typeface="Tahoma" panose="020B0604030504040204" pitchFamily="34" charset="0"/>
              </a:rPr>
              <a:t> </a:t>
            </a:r>
            <a:r>
              <a:rPr lang="en-US" sz="2600" dirty="0" err="1">
                <a:solidFill>
                  <a:srgbClr val="140606"/>
                </a:solidFill>
                <a:latin typeface="Arial" panose="020B0604020202020204" pitchFamily="34" charset="0"/>
                <a:ea typeface="Tahoma" panose="020B0604030504040204" pitchFamily="34" charset="0"/>
              </a:rPr>
              <a:t>sacos</a:t>
            </a:r>
            <a:r>
              <a:rPr lang="en-US" sz="2600" dirty="0">
                <a:solidFill>
                  <a:srgbClr val="140606"/>
                </a:solidFill>
                <a:latin typeface="Arial" panose="020B0604020202020204" pitchFamily="34" charset="0"/>
                <a:ea typeface="Tahoma" panose="020B0604030504040204" pitchFamily="34" charset="0"/>
              </a:rPr>
              <a:t> de </a:t>
            </a:r>
            <a:r>
              <a:rPr lang="en-US" sz="2600" dirty="0" err="1">
                <a:solidFill>
                  <a:srgbClr val="140606"/>
                </a:solidFill>
                <a:latin typeface="Arial" panose="020B0604020202020204" pitchFamily="34" charset="0"/>
                <a:ea typeface="Tahoma" panose="020B0604030504040204" pitchFamily="34" charset="0"/>
              </a:rPr>
              <a:t>risco</a:t>
            </a:r>
            <a:r>
              <a:rPr lang="en-US" sz="2600" dirty="0">
                <a:solidFill>
                  <a:srgbClr val="140606"/>
                </a:solidFill>
                <a:latin typeface="Arial" panose="020B0604020202020204" pitchFamily="34" charset="0"/>
                <a:ea typeface="Tahoma" panose="020B0604030504040204" pitchFamily="34" charset="0"/>
              </a:rPr>
              <a:t> </a:t>
            </a:r>
            <a:r>
              <a:rPr lang="en-US" sz="2600" dirty="0" err="1">
                <a:solidFill>
                  <a:srgbClr val="140606"/>
                </a:solidFill>
                <a:latin typeface="Arial" panose="020B0604020202020204" pitchFamily="34" charset="0"/>
                <a:ea typeface="Tahoma" panose="020B0604030504040204" pitchFamily="34" charset="0"/>
              </a:rPr>
              <a:t>biológico</a:t>
            </a:r>
            <a:r>
              <a:rPr lang="en-US" sz="2600" dirty="0">
                <a:solidFill>
                  <a:srgbClr val="140606"/>
                </a:solidFill>
                <a:latin typeface="Arial" panose="020B0604020202020204" pitchFamily="34" charset="0"/>
                <a:ea typeface="Tahoma" panose="020B0604030504040204" pitchFamily="34" charset="0"/>
              </a:rPr>
              <a:t> e </a:t>
            </a:r>
            <a:r>
              <a:rPr lang="en-US" sz="2600" dirty="0" err="1">
                <a:solidFill>
                  <a:srgbClr val="140606"/>
                </a:solidFill>
                <a:latin typeface="Arial" panose="020B0604020202020204" pitchFamily="34" charset="0"/>
                <a:ea typeface="Tahoma" panose="020B0604030504040204" pitchFamily="34" charset="0"/>
              </a:rPr>
              <a:t>selar</a:t>
            </a:r>
            <a:r>
              <a:rPr lang="en-US" sz="2600" dirty="0">
                <a:solidFill>
                  <a:srgbClr val="140606"/>
                </a:solidFill>
                <a:latin typeface="Arial" panose="020B0604020202020204" pitchFamily="34" charset="0"/>
                <a:ea typeface="Tahoma" panose="020B0604030504040204" pitchFamily="34" charset="0"/>
              </a:rPr>
              <a:t> </a:t>
            </a:r>
            <a:r>
              <a:rPr lang="en-US" sz="2600" dirty="0" err="1">
                <a:solidFill>
                  <a:srgbClr val="140606"/>
                </a:solidFill>
                <a:latin typeface="Arial" panose="020B0604020202020204" pitchFamily="34" charset="0"/>
                <a:ea typeface="Tahoma" panose="020B0604030504040204" pitchFamily="34" charset="0"/>
              </a:rPr>
              <a:t>bem</a:t>
            </a:r>
            <a:endParaRPr lang="en-US" sz="2600" dirty="0">
              <a:solidFill>
                <a:srgbClr val="140606"/>
              </a:solidFill>
              <a:latin typeface="Arial" panose="020B0604020202020204" pitchFamily="34" charset="0"/>
              <a:ea typeface="Tahoma" panose="020B0604030504040204" pitchFamily="34" charset="0"/>
            </a:endParaRPr>
          </a:p>
          <a:p>
            <a:pPr marL="514350" indent="-514350">
              <a:buFont typeface="+mj-lt"/>
              <a:buAutoNum type="arabicPeriod"/>
              <a:defRPr/>
            </a:pPr>
            <a:r>
              <a:rPr lang="en-US" sz="2600" dirty="0" err="1">
                <a:solidFill>
                  <a:srgbClr val="140606"/>
                </a:solidFill>
                <a:latin typeface="Arial" panose="020B0604020202020204" pitchFamily="34" charset="0"/>
                <a:ea typeface="Tahoma" panose="020B0604030504040204" pitchFamily="34" charset="0"/>
              </a:rPr>
              <a:t>Colocar</a:t>
            </a:r>
            <a:r>
              <a:rPr lang="en-US" sz="2600" dirty="0">
                <a:solidFill>
                  <a:srgbClr val="140606"/>
                </a:solidFill>
                <a:latin typeface="Arial" panose="020B0604020202020204" pitchFamily="34" charset="0"/>
                <a:ea typeface="Tahoma" panose="020B0604030504040204" pitchFamily="34" charset="0"/>
              </a:rPr>
              <a:t> </a:t>
            </a:r>
            <a:r>
              <a:rPr lang="en-US" sz="2600" dirty="0" err="1">
                <a:solidFill>
                  <a:srgbClr val="140606"/>
                </a:solidFill>
                <a:latin typeface="Arial" panose="020B0604020202020204" pitchFamily="34" charset="0"/>
                <a:ea typeface="Tahoma" panose="020B0604030504040204" pitchFamily="34" charset="0"/>
              </a:rPr>
              <a:t>os</a:t>
            </a:r>
            <a:r>
              <a:rPr lang="en-US" sz="2600" dirty="0">
                <a:solidFill>
                  <a:srgbClr val="140606"/>
                </a:solidFill>
                <a:latin typeface="Arial" panose="020B0604020202020204" pitchFamily="34" charset="0"/>
                <a:ea typeface="Tahoma" panose="020B0604030504040204" pitchFamily="34" charset="0"/>
              </a:rPr>
              <a:t> </a:t>
            </a:r>
            <a:r>
              <a:rPr lang="en-US" sz="2600" dirty="0" err="1">
                <a:solidFill>
                  <a:srgbClr val="140606"/>
                </a:solidFill>
                <a:latin typeface="Arial" panose="020B0604020202020204" pitchFamily="34" charset="0"/>
                <a:ea typeface="Tahoma" panose="020B0604030504040204" pitchFamily="34" charset="0"/>
              </a:rPr>
              <a:t>sacos</a:t>
            </a:r>
            <a:r>
              <a:rPr lang="en-US" sz="2600" dirty="0">
                <a:solidFill>
                  <a:srgbClr val="140606"/>
                </a:solidFill>
                <a:latin typeface="Arial" panose="020B0604020202020204" pitchFamily="34" charset="0"/>
                <a:ea typeface="Tahoma" panose="020B0604030504040204" pitchFamily="34" charset="0"/>
              </a:rPr>
              <a:t> no </a:t>
            </a:r>
            <a:r>
              <a:rPr lang="en-US" sz="2600" dirty="0" err="1">
                <a:solidFill>
                  <a:srgbClr val="140606"/>
                </a:solidFill>
                <a:latin typeface="Arial" panose="020B0604020202020204" pitchFamily="34" charset="0"/>
                <a:ea typeface="Tahoma" panose="020B0604030504040204" pitchFamily="34" charset="0"/>
              </a:rPr>
              <a:t>recipiente</a:t>
            </a:r>
            <a:r>
              <a:rPr lang="en-US" sz="2600" dirty="0">
                <a:solidFill>
                  <a:srgbClr val="140606"/>
                </a:solidFill>
                <a:latin typeface="Arial" panose="020B0604020202020204" pitchFamily="34" charset="0"/>
                <a:ea typeface="Tahoma" panose="020B0604030504040204" pitchFamily="34" charset="0"/>
              </a:rPr>
              <a:t> e </a:t>
            </a:r>
            <a:br>
              <a:rPr lang="en-US" sz="2600" dirty="0">
                <a:solidFill>
                  <a:srgbClr val="140606"/>
                </a:solidFill>
                <a:latin typeface="Arial" panose="020B0604020202020204" pitchFamily="34" charset="0"/>
                <a:ea typeface="Tahoma" panose="020B0604030504040204" pitchFamily="34" charset="0"/>
              </a:rPr>
            </a:br>
            <a:r>
              <a:rPr lang="en-US" sz="2600" dirty="0" err="1">
                <a:solidFill>
                  <a:srgbClr val="140606"/>
                </a:solidFill>
                <a:latin typeface="Arial" panose="020B0604020202020204" pitchFamily="34" charset="0"/>
                <a:ea typeface="Tahoma" panose="020B0604030504040204" pitchFamily="34" charset="0"/>
              </a:rPr>
              <a:t>fechar</a:t>
            </a:r>
            <a:r>
              <a:rPr lang="en-US" sz="2600" dirty="0">
                <a:solidFill>
                  <a:srgbClr val="140606"/>
                </a:solidFill>
                <a:latin typeface="Arial" panose="020B0604020202020204" pitchFamily="34" charset="0"/>
                <a:ea typeface="Tahoma" panose="020B0604030504040204" pitchFamily="34" charset="0"/>
              </a:rPr>
              <a:t> </a:t>
            </a:r>
            <a:r>
              <a:rPr lang="en-US" sz="2600" dirty="0" err="1">
                <a:solidFill>
                  <a:srgbClr val="140606"/>
                </a:solidFill>
                <a:latin typeface="Arial" panose="020B0604020202020204" pitchFamily="34" charset="0"/>
                <a:ea typeface="Tahoma" panose="020B0604030504040204" pitchFamily="34" charset="0"/>
              </a:rPr>
              <a:t>bem</a:t>
            </a:r>
            <a:endParaRPr lang="en-US" sz="2600" dirty="0">
              <a:solidFill>
                <a:srgbClr val="140606"/>
              </a:solidFill>
              <a:latin typeface="Arial" panose="020B0604020202020204" pitchFamily="34" charset="0"/>
              <a:ea typeface="Tahoma" panose="020B0604030504040204" pitchFamily="34" charset="0"/>
            </a:endParaRPr>
          </a:p>
          <a:p>
            <a:pPr marL="514350" indent="-514350">
              <a:buFont typeface="+mj-lt"/>
              <a:buAutoNum type="arabicPeriod"/>
              <a:defRPr/>
            </a:pPr>
            <a:r>
              <a:rPr lang="en-US" sz="2600" dirty="0" err="1">
                <a:solidFill>
                  <a:srgbClr val="140606"/>
                </a:solidFill>
                <a:latin typeface="Arial" panose="020B0604020202020204" pitchFamily="34" charset="0"/>
                <a:ea typeface="Tahoma" panose="020B0604030504040204" pitchFamily="34" charset="0"/>
              </a:rPr>
              <a:t>Colocar</a:t>
            </a:r>
            <a:r>
              <a:rPr lang="en-US" sz="2600" dirty="0">
                <a:solidFill>
                  <a:srgbClr val="140606"/>
                </a:solidFill>
                <a:latin typeface="Arial" panose="020B0604020202020204" pitchFamily="34" charset="0"/>
                <a:ea typeface="Tahoma" panose="020B0604030504040204" pitchFamily="34" charset="0"/>
              </a:rPr>
              <a:t> </a:t>
            </a:r>
            <a:r>
              <a:rPr lang="en-US" sz="2600" dirty="0" err="1">
                <a:solidFill>
                  <a:srgbClr val="140606"/>
                </a:solidFill>
                <a:latin typeface="Arial" panose="020B0604020202020204" pitchFamily="34" charset="0"/>
                <a:ea typeface="Tahoma" panose="020B0604030504040204" pitchFamily="34" charset="0"/>
              </a:rPr>
              <a:t>os</a:t>
            </a:r>
            <a:r>
              <a:rPr lang="en-US" sz="2600" dirty="0">
                <a:solidFill>
                  <a:srgbClr val="140606"/>
                </a:solidFill>
                <a:latin typeface="Arial" panose="020B0604020202020204" pitchFamily="34" charset="0"/>
                <a:ea typeface="Tahoma" panose="020B0604030504040204" pitchFamily="34" charset="0"/>
              </a:rPr>
              <a:t> </a:t>
            </a:r>
            <a:r>
              <a:rPr lang="en-US" sz="2600" dirty="0" err="1">
                <a:solidFill>
                  <a:srgbClr val="140606"/>
                </a:solidFill>
                <a:latin typeface="Arial" panose="020B0604020202020204" pitchFamily="34" charset="0"/>
                <a:ea typeface="Tahoma" panose="020B0604030504040204" pitchFamily="34" charset="0"/>
              </a:rPr>
              <a:t>contentores</a:t>
            </a:r>
            <a:r>
              <a:rPr lang="en-US" sz="2600" dirty="0">
                <a:solidFill>
                  <a:srgbClr val="140606"/>
                </a:solidFill>
                <a:latin typeface="Arial" panose="020B0604020202020204" pitchFamily="34" charset="0"/>
                <a:ea typeface="Tahoma" panose="020B0604030504040204" pitchFamily="34" charset="0"/>
              </a:rPr>
              <a:t> </a:t>
            </a:r>
            <a:r>
              <a:rPr lang="en-US" sz="2600" dirty="0" err="1">
                <a:solidFill>
                  <a:srgbClr val="140606"/>
                </a:solidFill>
                <a:latin typeface="Arial" panose="020B0604020202020204" pitchFamily="34" charset="0"/>
                <a:ea typeface="Tahoma" panose="020B0604030504040204" pitchFamily="34" charset="0"/>
              </a:rPr>
              <a:t>na</a:t>
            </a:r>
            <a:r>
              <a:rPr lang="en-US" sz="2600" dirty="0">
                <a:solidFill>
                  <a:srgbClr val="140606"/>
                </a:solidFill>
                <a:latin typeface="Arial" panose="020B0604020202020204" pitchFamily="34" charset="0"/>
                <a:ea typeface="Tahoma" panose="020B0604030504040204" pitchFamily="34" charset="0"/>
              </a:rPr>
              <a:t> </a:t>
            </a:r>
            <a:r>
              <a:rPr lang="en-US" sz="2600" dirty="0" err="1">
                <a:solidFill>
                  <a:srgbClr val="140606"/>
                </a:solidFill>
                <a:latin typeface="Arial" panose="020B0604020202020204" pitchFamily="34" charset="0"/>
                <a:ea typeface="Tahoma" panose="020B0604030504040204" pitchFamily="34" charset="0"/>
              </a:rPr>
              <a:t>caixa</a:t>
            </a:r>
            <a:r>
              <a:rPr lang="en-US" sz="2600" dirty="0">
                <a:solidFill>
                  <a:srgbClr val="140606"/>
                </a:solidFill>
                <a:latin typeface="Arial" panose="020B0604020202020204" pitchFamily="34" charset="0"/>
                <a:ea typeface="Tahoma" panose="020B0604030504040204" pitchFamily="34" charset="0"/>
              </a:rPr>
              <a:t> de </a:t>
            </a:r>
            <a:r>
              <a:rPr lang="en-US" sz="2600" dirty="0" err="1">
                <a:solidFill>
                  <a:srgbClr val="140606"/>
                </a:solidFill>
                <a:latin typeface="Arial" panose="020B0604020202020204" pitchFamily="34" charset="0"/>
                <a:ea typeface="Tahoma" panose="020B0604030504040204" pitchFamily="34" charset="0"/>
              </a:rPr>
              <a:t>transporte</a:t>
            </a:r>
            <a:r>
              <a:rPr lang="en-US" sz="2600" dirty="0">
                <a:solidFill>
                  <a:srgbClr val="140606"/>
                </a:solidFill>
                <a:latin typeface="Arial" panose="020B0604020202020204" pitchFamily="34" charset="0"/>
                <a:ea typeface="Tahoma" panose="020B0604030504040204" pitchFamily="34" charset="0"/>
              </a:rPr>
              <a:t> e </a:t>
            </a:r>
            <a:r>
              <a:rPr lang="en-US" sz="2600" dirty="0" err="1">
                <a:solidFill>
                  <a:srgbClr val="140606"/>
                </a:solidFill>
                <a:latin typeface="Arial" panose="020B0604020202020204" pitchFamily="34" charset="0"/>
                <a:ea typeface="Tahoma" panose="020B0604030504040204" pitchFamily="34" charset="0"/>
              </a:rPr>
              <a:t>encher</a:t>
            </a:r>
            <a:r>
              <a:rPr lang="en-US" sz="2600" dirty="0">
                <a:solidFill>
                  <a:srgbClr val="140606"/>
                </a:solidFill>
                <a:latin typeface="Arial" panose="020B0604020202020204" pitchFamily="34" charset="0"/>
                <a:ea typeface="Tahoma" panose="020B0604030504040204" pitchFamily="34" charset="0"/>
              </a:rPr>
              <a:t> com </a:t>
            </a:r>
            <a:r>
              <a:rPr lang="en-US" sz="2600" dirty="0" err="1">
                <a:solidFill>
                  <a:srgbClr val="140606"/>
                </a:solidFill>
                <a:latin typeface="Arial" panose="020B0604020202020204" pitchFamily="34" charset="0"/>
                <a:ea typeface="Tahoma" panose="020B0604030504040204" pitchFamily="34" charset="0"/>
              </a:rPr>
              <a:t>isopor</a:t>
            </a:r>
            <a:endParaRPr lang="en-US" sz="2600" dirty="0">
              <a:solidFill>
                <a:srgbClr val="140606"/>
              </a:solidFill>
              <a:latin typeface="Arial" panose="020B0604020202020204" pitchFamily="34" charset="0"/>
              <a:ea typeface="Tahoma" panose="020B0604030504040204" pitchFamily="34" charset="0"/>
            </a:endParaRPr>
          </a:p>
          <a:p>
            <a:pPr marL="514350" indent="-514350">
              <a:buFont typeface="+mj-lt"/>
              <a:buAutoNum type="arabicPeriod"/>
              <a:defRPr/>
            </a:pPr>
            <a:r>
              <a:rPr lang="en-US" sz="2600" dirty="0" err="1">
                <a:solidFill>
                  <a:srgbClr val="140606"/>
                </a:solidFill>
                <a:latin typeface="Arial" panose="020B0604020202020204" pitchFamily="34" charset="0"/>
                <a:ea typeface="Tahoma" panose="020B0604030504040204" pitchFamily="34" charset="0"/>
              </a:rPr>
              <a:t>Colocar</a:t>
            </a:r>
            <a:r>
              <a:rPr lang="en-US" sz="2600" dirty="0">
                <a:solidFill>
                  <a:srgbClr val="140606"/>
                </a:solidFill>
                <a:latin typeface="Arial" panose="020B0604020202020204" pitchFamily="34" charset="0"/>
                <a:ea typeface="Tahoma" panose="020B0604030504040204" pitchFamily="34" charset="0"/>
              </a:rPr>
              <a:t> </a:t>
            </a:r>
            <a:r>
              <a:rPr lang="en-US" sz="2600" dirty="0" err="1">
                <a:solidFill>
                  <a:srgbClr val="140606"/>
                </a:solidFill>
                <a:latin typeface="Arial" panose="020B0604020202020204" pitchFamily="34" charset="0"/>
                <a:ea typeface="Tahoma" panose="020B0604030504040204" pitchFamily="34" charset="0"/>
              </a:rPr>
              <a:t>os</a:t>
            </a:r>
            <a:r>
              <a:rPr lang="en-US" sz="2600" dirty="0">
                <a:solidFill>
                  <a:srgbClr val="140606"/>
                </a:solidFill>
                <a:latin typeface="Arial" panose="020B0604020202020204" pitchFamily="34" charset="0"/>
                <a:ea typeface="Tahoma" panose="020B0604030504040204" pitchFamily="34" charset="0"/>
              </a:rPr>
              <a:t> </a:t>
            </a:r>
            <a:r>
              <a:rPr lang="en-US" sz="2600" dirty="0" err="1">
                <a:solidFill>
                  <a:srgbClr val="140606"/>
                </a:solidFill>
                <a:latin typeface="Arial" panose="020B0604020202020204" pitchFamily="34" charset="0"/>
                <a:ea typeface="Tahoma" panose="020B0604030504040204" pitchFamily="34" charset="0"/>
              </a:rPr>
              <a:t>formulários</a:t>
            </a:r>
            <a:r>
              <a:rPr lang="en-US" sz="2600" dirty="0">
                <a:solidFill>
                  <a:srgbClr val="140606"/>
                </a:solidFill>
                <a:latin typeface="Arial" panose="020B0604020202020204" pitchFamily="34" charset="0"/>
                <a:ea typeface="Tahoma" panose="020B0604030504040204" pitchFamily="34" charset="0"/>
              </a:rPr>
              <a:t> </a:t>
            </a:r>
            <a:r>
              <a:rPr lang="en-US" sz="2600" dirty="0" err="1">
                <a:solidFill>
                  <a:srgbClr val="140606"/>
                </a:solidFill>
                <a:latin typeface="Arial" panose="020B0604020202020204" pitchFamily="34" charset="0"/>
                <a:ea typeface="Tahoma" panose="020B0604030504040204" pitchFamily="34" charset="0"/>
              </a:rPr>
              <a:t>dentro</a:t>
            </a:r>
            <a:r>
              <a:rPr lang="en-US" sz="2600" dirty="0">
                <a:solidFill>
                  <a:srgbClr val="140606"/>
                </a:solidFill>
                <a:latin typeface="Arial" panose="020B0604020202020204" pitchFamily="34" charset="0"/>
                <a:ea typeface="Tahoma" panose="020B0604030504040204" pitchFamily="34" charset="0"/>
              </a:rPr>
              <a:t> da </a:t>
            </a:r>
            <a:r>
              <a:rPr lang="en-US" sz="2600" dirty="0" err="1">
                <a:solidFill>
                  <a:srgbClr val="140606"/>
                </a:solidFill>
                <a:latin typeface="Arial" panose="020B0604020202020204" pitchFamily="34" charset="0"/>
                <a:ea typeface="Tahoma" panose="020B0604030504040204" pitchFamily="34" charset="0"/>
              </a:rPr>
              <a:t>caixa</a:t>
            </a:r>
            <a:r>
              <a:rPr lang="en-US" sz="2600" dirty="0">
                <a:solidFill>
                  <a:srgbClr val="140606"/>
                </a:solidFill>
                <a:latin typeface="Arial" panose="020B0604020202020204" pitchFamily="34" charset="0"/>
                <a:ea typeface="Tahoma" panose="020B0604030504040204" pitchFamily="34" charset="0"/>
              </a:rPr>
              <a:t> e </a:t>
            </a:r>
            <a:r>
              <a:rPr lang="en-US" sz="2600" dirty="0" err="1">
                <a:solidFill>
                  <a:srgbClr val="140606"/>
                </a:solidFill>
                <a:latin typeface="Arial" panose="020B0604020202020204" pitchFamily="34" charset="0"/>
                <a:ea typeface="Tahoma" panose="020B0604030504040204" pitchFamily="34" charset="0"/>
              </a:rPr>
              <a:t>fechar</a:t>
            </a:r>
            <a:r>
              <a:rPr lang="en-US" sz="2600" dirty="0">
                <a:solidFill>
                  <a:srgbClr val="140606"/>
                </a:solidFill>
                <a:latin typeface="Arial" panose="020B0604020202020204" pitchFamily="34" charset="0"/>
                <a:ea typeface="Tahoma" panose="020B0604030504040204" pitchFamily="34" charset="0"/>
              </a:rPr>
              <a:t> com </a:t>
            </a:r>
            <a:r>
              <a:rPr lang="en-US" sz="2600" dirty="0" err="1">
                <a:solidFill>
                  <a:srgbClr val="140606"/>
                </a:solidFill>
                <a:latin typeface="Arial" panose="020B0604020202020204" pitchFamily="34" charset="0"/>
                <a:ea typeface="Tahoma" panose="020B0604030504040204" pitchFamily="34" charset="0"/>
              </a:rPr>
              <a:t>fita</a:t>
            </a:r>
            <a:r>
              <a:rPr lang="en-US" sz="2600" dirty="0">
                <a:solidFill>
                  <a:srgbClr val="140606"/>
                </a:solidFill>
                <a:latin typeface="Arial" panose="020B0604020202020204" pitchFamily="34" charset="0"/>
                <a:ea typeface="Tahoma" panose="020B0604030504040204" pitchFamily="34" charset="0"/>
              </a:rPr>
              <a:t> </a:t>
            </a:r>
            <a:r>
              <a:rPr lang="en-US" sz="2600" dirty="0" err="1">
                <a:solidFill>
                  <a:srgbClr val="140606"/>
                </a:solidFill>
                <a:latin typeface="Arial" panose="020B0604020202020204" pitchFamily="34" charset="0"/>
                <a:ea typeface="Tahoma" panose="020B0604030504040204" pitchFamily="34" charset="0"/>
              </a:rPr>
              <a:t>adesiva</a:t>
            </a:r>
            <a:endParaRPr lang="en-US" sz="2600" dirty="0">
              <a:solidFill>
                <a:srgbClr val="140606"/>
              </a:solidFill>
              <a:latin typeface="Arial" panose="020B0604020202020204" pitchFamily="34" charset="0"/>
              <a:ea typeface="Tahoma" panose="020B0604030504040204" pitchFamily="34" charset="0"/>
            </a:endParaRPr>
          </a:p>
          <a:p>
            <a:pPr marL="514350" indent="-514350">
              <a:buFont typeface="+mj-lt"/>
              <a:buAutoNum type="arabicPeriod"/>
              <a:defRPr/>
            </a:pPr>
            <a:r>
              <a:rPr lang="en-US" sz="2600" dirty="0" err="1">
                <a:solidFill>
                  <a:srgbClr val="140606"/>
                </a:solidFill>
                <a:latin typeface="Arial" panose="020B0604020202020204" pitchFamily="34" charset="0"/>
                <a:ea typeface="Tahoma" panose="020B0604030504040204" pitchFamily="34" charset="0"/>
              </a:rPr>
              <a:t>Transportar</a:t>
            </a:r>
            <a:r>
              <a:rPr lang="en-US" sz="2600" dirty="0">
                <a:solidFill>
                  <a:srgbClr val="140606"/>
                </a:solidFill>
                <a:latin typeface="Arial" panose="020B0604020202020204" pitchFamily="34" charset="0"/>
                <a:ea typeface="Tahoma" panose="020B0604030504040204" pitchFamily="34" charset="0"/>
              </a:rPr>
              <a:t> </a:t>
            </a:r>
            <a:r>
              <a:rPr lang="en-US" sz="2600" dirty="0" err="1">
                <a:solidFill>
                  <a:srgbClr val="140606"/>
                </a:solidFill>
                <a:latin typeface="Arial" panose="020B0604020202020204" pitchFamily="34" charset="0"/>
                <a:ea typeface="Tahoma" panose="020B0604030504040204" pitchFamily="34" charset="0"/>
              </a:rPr>
              <a:t>imediatamente</a:t>
            </a:r>
            <a:r>
              <a:rPr lang="en-US" sz="2600" dirty="0">
                <a:solidFill>
                  <a:srgbClr val="140606"/>
                </a:solidFill>
                <a:latin typeface="Arial" panose="020B0604020202020204" pitchFamily="34" charset="0"/>
                <a:ea typeface="Tahoma" panose="020B0604030504040204" pitchFamily="34" charset="0"/>
              </a:rPr>
              <a:t> para </a:t>
            </a:r>
            <a:br>
              <a:rPr lang="en-US" sz="2600" dirty="0">
                <a:solidFill>
                  <a:srgbClr val="140606"/>
                </a:solidFill>
                <a:latin typeface="Arial" panose="020B0604020202020204" pitchFamily="34" charset="0"/>
                <a:ea typeface="Tahoma" panose="020B0604030504040204" pitchFamily="34" charset="0"/>
              </a:rPr>
            </a:br>
            <a:r>
              <a:rPr lang="en-US" sz="2600" dirty="0">
                <a:solidFill>
                  <a:srgbClr val="140606"/>
                </a:solidFill>
                <a:latin typeface="Arial" panose="020B0604020202020204" pitchFamily="34" charset="0"/>
                <a:ea typeface="Tahoma" panose="020B0604030504040204" pitchFamily="34" charset="0"/>
              </a:rPr>
              <a:t>o </a:t>
            </a:r>
            <a:r>
              <a:rPr lang="en-US" sz="2600" dirty="0" err="1">
                <a:solidFill>
                  <a:srgbClr val="140606"/>
                </a:solidFill>
                <a:latin typeface="Arial" panose="020B0604020202020204" pitchFamily="34" charset="0"/>
                <a:ea typeface="Tahoma" panose="020B0604030504040204" pitchFamily="34" charset="0"/>
              </a:rPr>
              <a:t>laboratório</a:t>
            </a:r>
            <a:endParaRPr lang="en-US" sz="2600" dirty="0">
              <a:solidFill>
                <a:srgbClr val="140606"/>
              </a:solidFill>
              <a:latin typeface="Arial" panose="020B0604020202020204" pitchFamily="34" charset="0"/>
              <a:ea typeface="Tahoma" panose="020B0604030504040204" pitchFamily="34" charset="0"/>
            </a:endParaRPr>
          </a:p>
        </p:txBody>
      </p:sp>
      <p:pic>
        <p:nvPicPr>
          <p:cNvPr id="57346" name="Picture 5" descr="Final approved AJ Vet  Field Manual (RZV4) 9"/>
          <p:cNvPicPr>
            <a:picLocks noChangeAspect="1" noChangeArrowheads="1"/>
          </p:cNvPicPr>
          <p:nvPr/>
        </p:nvPicPr>
        <p:blipFill rotWithShape="1">
          <a:blip r:embed="rId3">
            <a:extLst>
              <a:ext uri="{28A0092B-C50C-407E-A947-70E740481C1C}">
                <a14:useLocalDpi xmlns:a14="http://schemas.microsoft.com/office/drawing/2010/main" val="0"/>
              </a:ext>
            </a:extLst>
          </a:blip>
          <a:srcRect l="748" t="8897" r="41264" b="71178"/>
          <a:stretch/>
        </p:blipFill>
        <p:spPr bwMode="auto">
          <a:xfrm>
            <a:off x="7098314" y="1478857"/>
            <a:ext cx="4397265" cy="195014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57353" name="Picture 8" descr="Final approved AJ Vet  Field Manual (RZV4) 9"/>
          <p:cNvPicPr>
            <a:picLocks noChangeAspect="1" noChangeArrowheads="1"/>
          </p:cNvPicPr>
          <p:nvPr/>
        </p:nvPicPr>
        <p:blipFill rotWithShape="1">
          <a:blip r:embed="rId3">
            <a:extLst>
              <a:ext uri="{28A0092B-C50C-407E-A947-70E740481C1C}">
                <a14:useLocalDpi xmlns:a14="http://schemas.microsoft.com/office/drawing/2010/main" val="0"/>
              </a:ext>
            </a:extLst>
          </a:blip>
          <a:srcRect l="13754" t="80681" r="54106" b="1765"/>
          <a:stretch/>
        </p:blipFill>
        <p:spPr bwMode="auto">
          <a:xfrm>
            <a:off x="7130144" y="3543655"/>
            <a:ext cx="4365435" cy="255222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05695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Content Placeholder 23">
            <a:extLst>
              <a:ext uri="{FF2B5EF4-FFF2-40B4-BE49-F238E27FC236}">
                <a16:creationId xmlns:a16="http://schemas.microsoft.com/office/drawing/2014/main" id="{73CABB2F-F861-A6E3-26A3-36C39A7D7EE0}"/>
              </a:ext>
            </a:extLst>
          </p:cNvPr>
          <p:cNvSpPr>
            <a:spLocks noGrp="1"/>
          </p:cNvSpPr>
          <p:nvPr>
            <p:ph sz="half" idx="2"/>
          </p:nvPr>
        </p:nvSpPr>
        <p:spPr>
          <a:xfrm>
            <a:off x="838200" y="1478857"/>
            <a:ext cx="4903834" cy="4639309"/>
          </a:xfrm>
        </p:spPr>
        <p:txBody>
          <a:bodyPr/>
          <a:lstStyle/>
          <a:p>
            <a:pPr>
              <a:spcAft>
                <a:spcPts val="0"/>
              </a:spcAft>
            </a:pPr>
            <a:r>
              <a:rPr lang="en-US" sz="2000" dirty="0" err="1"/>
              <a:t>Contentor</a:t>
            </a:r>
            <a:r>
              <a:rPr lang="en-US" sz="2000" dirty="0"/>
              <a:t> </a:t>
            </a:r>
            <a:r>
              <a:rPr lang="en-US" sz="2000" dirty="0" err="1"/>
              <a:t>primário</a:t>
            </a:r>
            <a:r>
              <a:rPr lang="en-US" sz="2000" dirty="0"/>
              <a:t>:</a:t>
            </a:r>
          </a:p>
          <a:p>
            <a:pPr lvl="1">
              <a:spcAft>
                <a:spcPts val="0"/>
              </a:spcAft>
            </a:pPr>
            <a:r>
              <a:rPr lang="en-US" sz="1800" dirty="0" err="1"/>
              <a:t>Retém</a:t>
            </a:r>
            <a:r>
              <a:rPr lang="en-US" sz="1800" dirty="0"/>
              <a:t> a </a:t>
            </a:r>
            <a:r>
              <a:rPr lang="en-US" sz="1800" dirty="0" err="1"/>
              <a:t>amostra</a:t>
            </a:r>
            <a:endParaRPr lang="en-US" sz="1800" dirty="0"/>
          </a:p>
          <a:p>
            <a:pPr lvl="1">
              <a:spcAft>
                <a:spcPts val="0"/>
              </a:spcAft>
            </a:pPr>
            <a:r>
              <a:rPr lang="en-US" sz="1800" dirty="0" err="1"/>
              <a:t>Estanque</a:t>
            </a:r>
            <a:r>
              <a:rPr lang="en-US" sz="1800" dirty="0"/>
              <a:t> e à </a:t>
            </a:r>
            <a:r>
              <a:rPr lang="en-US" sz="1800" dirty="0" err="1"/>
              <a:t>prova</a:t>
            </a:r>
            <a:r>
              <a:rPr lang="en-US" sz="1800" dirty="0"/>
              <a:t> de </a:t>
            </a:r>
            <a:r>
              <a:rPr lang="en-US" sz="1800" dirty="0" err="1"/>
              <a:t>fugas</a:t>
            </a:r>
            <a:endParaRPr lang="en-US" sz="1800" dirty="0"/>
          </a:p>
          <a:p>
            <a:pPr lvl="1">
              <a:spcAft>
                <a:spcPts val="0"/>
              </a:spcAft>
            </a:pPr>
            <a:r>
              <a:rPr lang="en-US" sz="1800" dirty="0" err="1"/>
              <a:t>Etiqueta</a:t>
            </a:r>
            <a:r>
              <a:rPr lang="en-US" sz="1800" dirty="0"/>
              <a:t> da </a:t>
            </a:r>
            <a:r>
              <a:rPr lang="en-US" sz="1800" dirty="0" err="1"/>
              <a:t>amostra</a:t>
            </a:r>
            <a:endParaRPr lang="en-US" sz="1800" dirty="0"/>
          </a:p>
          <a:p>
            <a:pPr>
              <a:spcAft>
                <a:spcPts val="0"/>
              </a:spcAft>
            </a:pPr>
            <a:r>
              <a:rPr lang="en-US" sz="2000" dirty="0" err="1"/>
              <a:t>Contentor</a:t>
            </a:r>
            <a:r>
              <a:rPr lang="en-US" sz="2000" dirty="0"/>
              <a:t> </a:t>
            </a:r>
            <a:r>
              <a:rPr lang="en-US" sz="2000" dirty="0" err="1"/>
              <a:t>secundário</a:t>
            </a:r>
            <a:r>
              <a:rPr lang="en-US" sz="2000" dirty="0"/>
              <a:t>:</a:t>
            </a:r>
          </a:p>
          <a:p>
            <a:pPr lvl="1">
              <a:spcAft>
                <a:spcPts val="0"/>
              </a:spcAft>
            </a:pPr>
            <a:r>
              <a:rPr lang="en-US" sz="1800" dirty="0" err="1"/>
              <a:t>Suporta</a:t>
            </a:r>
            <a:r>
              <a:rPr lang="en-US" sz="1800" dirty="0"/>
              <a:t> </a:t>
            </a:r>
            <a:r>
              <a:rPr lang="en-US" sz="1800" dirty="0" err="1"/>
              <a:t>vários</a:t>
            </a:r>
            <a:r>
              <a:rPr lang="en-US" sz="1800" dirty="0"/>
              <a:t> </a:t>
            </a:r>
            <a:r>
              <a:rPr lang="en-US" sz="1800" dirty="0" err="1"/>
              <a:t>contentores</a:t>
            </a:r>
            <a:r>
              <a:rPr lang="en-US" sz="1800" dirty="0"/>
              <a:t> </a:t>
            </a:r>
            <a:r>
              <a:rPr lang="en-US" sz="1800" dirty="0" err="1"/>
              <a:t>primários</a:t>
            </a:r>
            <a:endParaRPr lang="en-US" sz="1800" dirty="0"/>
          </a:p>
          <a:p>
            <a:pPr lvl="1">
              <a:spcAft>
                <a:spcPts val="0"/>
              </a:spcAft>
            </a:pPr>
            <a:r>
              <a:rPr lang="en-US" sz="1800" dirty="0" err="1"/>
              <a:t>Estanque</a:t>
            </a:r>
            <a:r>
              <a:rPr lang="en-US" sz="1800" dirty="0"/>
              <a:t> e à </a:t>
            </a:r>
            <a:r>
              <a:rPr lang="en-US" sz="1800" dirty="0" err="1"/>
              <a:t>prova</a:t>
            </a:r>
            <a:r>
              <a:rPr lang="en-US" sz="1800" dirty="0"/>
              <a:t> de </a:t>
            </a:r>
            <a:r>
              <a:rPr lang="en-US" sz="1800" dirty="0" err="1"/>
              <a:t>fugas</a:t>
            </a:r>
            <a:endParaRPr lang="en-US" sz="1800" dirty="0"/>
          </a:p>
          <a:p>
            <a:pPr lvl="1">
              <a:spcAft>
                <a:spcPts val="0"/>
              </a:spcAft>
            </a:pPr>
            <a:r>
              <a:rPr lang="en-US" sz="1800" dirty="0" err="1"/>
              <a:t>Resiste</a:t>
            </a:r>
            <a:r>
              <a:rPr lang="en-US" sz="1800" dirty="0"/>
              <a:t> a </a:t>
            </a:r>
            <a:r>
              <a:rPr lang="en-US" sz="1800" dirty="0" err="1"/>
              <a:t>impactos</a:t>
            </a:r>
            <a:r>
              <a:rPr lang="en-US" sz="1800" dirty="0"/>
              <a:t> de </a:t>
            </a:r>
            <a:r>
              <a:rPr lang="en-US" sz="1800" dirty="0" err="1"/>
              <a:t>alta</a:t>
            </a:r>
            <a:r>
              <a:rPr lang="en-US" sz="1800" dirty="0"/>
              <a:t> </a:t>
            </a:r>
            <a:r>
              <a:rPr lang="en-US" sz="1800" dirty="0" err="1"/>
              <a:t>pressão</a:t>
            </a:r>
            <a:endParaRPr lang="en-US" sz="1800" dirty="0"/>
          </a:p>
          <a:p>
            <a:pPr>
              <a:spcAft>
                <a:spcPts val="0"/>
              </a:spcAft>
            </a:pPr>
            <a:r>
              <a:rPr lang="en-US" sz="2000" dirty="0" err="1"/>
              <a:t>Terceiro</a:t>
            </a:r>
            <a:r>
              <a:rPr lang="en-US" sz="2000" dirty="0"/>
              <a:t> </a:t>
            </a:r>
            <a:r>
              <a:rPr lang="en-US" sz="2000" dirty="0" err="1"/>
              <a:t>contentor</a:t>
            </a:r>
            <a:r>
              <a:rPr lang="en-US" sz="2000" dirty="0"/>
              <a:t>:</a:t>
            </a:r>
          </a:p>
          <a:p>
            <a:pPr lvl="1">
              <a:spcAft>
                <a:spcPts val="0"/>
              </a:spcAft>
            </a:pPr>
            <a:r>
              <a:rPr lang="en-US" sz="1800" dirty="0"/>
              <a:t>Protege o </a:t>
            </a:r>
            <a:r>
              <a:rPr lang="en-US" sz="1800" dirty="0" err="1"/>
              <a:t>contentor</a:t>
            </a:r>
            <a:r>
              <a:rPr lang="en-US" sz="1800" dirty="0"/>
              <a:t> </a:t>
            </a:r>
            <a:r>
              <a:rPr lang="en-US" sz="1800" dirty="0" err="1"/>
              <a:t>secundário</a:t>
            </a:r>
            <a:endParaRPr lang="en-US" sz="1800" dirty="0"/>
          </a:p>
          <a:p>
            <a:pPr lvl="1">
              <a:spcAft>
                <a:spcPts val="0"/>
              </a:spcAft>
            </a:pPr>
            <a:r>
              <a:rPr lang="en-US" sz="1800" dirty="0" err="1"/>
              <a:t>Guarda</a:t>
            </a:r>
            <a:r>
              <a:rPr lang="en-US" sz="1800" dirty="0"/>
              <a:t> </a:t>
            </a:r>
            <a:r>
              <a:rPr lang="en-US" sz="1800" dirty="0" err="1"/>
              <a:t>formulários</a:t>
            </a:r>
            <a:r>
              <a:rPr lang="en-US" sz="1800" dirty="0"/>
              <a:t> de </a:t>
            </a:r>
            <a:r>
              <a:rPr lang="en-US" sz="1800" dirty="0" err="1"/>
              <a:t>casos</a:t>
            </a:r>
            <a:r>
              <a:rPr lang="en-US" sz="1800" dirty="0"/>
              <a:t>, </a:t>
            </a:r>
            <a:r>
              <a:rPr lang="en-US" sz="1800" dirty="0" err="1"/>
              <a:t>folhas</a:t>
            </a:r>
            <a:r>
              <a:rPr lang="en-US" sz="1800" dirty="0"/>
              <a:t> de </a:t>
            </a:r>
            <a:r>
              <a:rPr lang="en-US" sz="1800" dirty="0" err="1"/>
              <a:t>referência</a:t>
            </a:r>
            <a:r>
              <a:rPr lang="en-US" sz="1800" dirty="0"/>
              <a:t> e </a:t>
            </a:r>
            <a:r>
              <a:rPr lang="en-US" sz="1800" dirty="0" err="1"/>
              <a:t>quaisquer</a:t>
            </a:r>
            <a:r>
              <a:rPr lang="en-US" sz="1800" dirty="0"/>
              <a:t> </a:t>
            </a:r>
            <a:br>
              <a:rPr lang="en-US" sz="1800" dirty="0"/>
            </a:br>
            <a:r>
              <a:rPr lang="en-US" sz="1800" dirty="0" err="1"/>
              <a:t>almofadas</a:t>
            </a:r>
            <a:r>
              <a:rPr lang="en-US" sz="1800" dirty="0"/>
              <a:t>, </a:t>
            </a:r>
            <a:r>
              <a:rPr lang="en-US" sz="1800" dirty="0" err="1"/>
              <a:t>sacos</a:t>
            </a:r>
            <a:r>
              <a:rPr lang="en-US" sz="1800" dirty="0"/>
              <a:t> de </a:t>
            </a:r>
            <a:r>
              <a:rPr lang="en-US" sz="1800" dirty="0" err="1"/>
              <a:t>gelo</a:t>
            </a:r>
            <a:r>
              <a:rPr lang="en-US" sz="1800" dirty="0"/>
              <a:t> </a:t>
            </a:r>
            <a:r>
              <a:rPr lang="en-US" sz="1800" dirty="0" err="1"/>
              <a:t>ou</a:t>
            </a:r>
            <a:r>
              <a:rPr lang="en-US" sz="1800" dirty="0"/>
              <a:t> </a:t>
            </a:r>
            <a:r>
              <a:rPr lang="en-US" sz="1800" dirty="0" err="1"/>
              <a:t>gelo</a:t>
            </a:r>
            <a:r>
              <a:rPr lang="en-US" sz="1800" dirty="0"/>
              <a:t> seco</a:t>
            </a:r>
          </a:p>
          <a:p>
            <a:endParaRPr lang="en-US" dirty="0"/>
          </a:p>
        </p:txBody>
      </p:sp>
      <p:sp>
        <p:nvSpPr>
          <p:cNvPr id="2" name="Title 1">
            <a:extLst>
              <a:ext uri="{FF2B5EF4-FFF2-40B4-BE49-F238E27FC236}">
                <a16:creationId xmlns:a16="http://schemas.microsoft.com/office/drawing/2014/main" id="{D9E3BF37-0F7B-43DE-9E28-AF5BAE1EECC1}"/>
              </a:ext>
            </a:extLst>
          </p:cNvPr>
          <p:cNvSpPr>
            <a:spLocks noGrp="1"/>
          </p:cNvSpPr>
          <p:nvPr>
            <p:ph type="title"/>
          </p:nvPr>
        </p:nvSpPr>
        <p:spPr>
          <a:prstGeom prst="rect">
            <a:avLst/>
          </a:prstGeom>
        </p:spPr>
        <p:txBody>
          <a:bodyPr/>
          <a:lstStyle/>
          <a:p>
            <a:r>
              <a:rPr lang="en-US" dirty="0" err="1"/>
              <a:t>Embalagem</a:t>
            </a:r>
            <a:r>
              <a:rPr lang="en-US" dirty="0"/>
              <a:t> </a:t>
            </a:r>
            <a:r>
              <a:rPr lang="en-US" dirty="0" err="1"/>
              <a:t>tripla</a:t>
            </a:r>
            <a:endParaRPr lang="en-US" dirty="0"/>
          </a:p>
        </p:txBody>
      </p:sp>
      <p:sp>
        <p:nvSpPr>
          <p:cNvPr id="63498" name="TextBox 3"/>
          <p:cNvSpPr txBox="1">
            <a:spLocks noChangeArrowheads="1"/>
          </p:cNvSpPr>
          <p:nvPr/>
        </p:nvSpPr>
        <p:spPr bwMode="auto">
          <a:xfrm>
            <a:off x="474213" y="5893316"/>
            <a:ext cx="690469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Times New Roman" panose="02020603050405020304" pitchFamily="18" charset="0"/>
              </a:defRPr>
            </a:lvl1pPr>
            <a:lvl2pPr marL="742950" indent="-285750">
              <a:defRPr sz="2400" b="1">
                <a:solidFill>
                  <a:schemeClr val="tx1"/>
                </a:solidFill>
                <a:latin typeface="Times New Roman" panose="02020603050405020304" pitchFamily="18" charset="0"/>
              </a:defRPr>
            </a:lvl2pPr>
            <a:lvl3pPr marL="1143000" indent="-228600">
              <a:defRPr sz="2400" b="1">
                <a:solidFill>
                  <a:schemeClr val="tx1"/>
                </a:solidFill>
                <a:latin typeface="Times New Roman" panose="02020603050405020304" pitchFamily="18" charset="0"/>
              </a:defRPr>
            </a:lvl3pPr>
            <a:lvl4pPr marL="1600200" indent="-228600">
              <a:defRPr sz="2400" b="1">
                <a:solidFill>
                  <a:schemeClr val="tx1"/>
                </a:solidFill>
                <a:latin typeface="Times New Roman" panose="02020603050405020304" pitchFamily="18" charset="0"/>
              </a:defRPr>
            </a:lvl4pPr>
            <a:lvl5pPr marL="2057400" indent="-228600">
              <a:defRPr sz="2400" b="1">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b="1">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b="1">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b="1">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b="1">
                <a:solidFill>
                  <a:schemeClr val="tx1"/>
                </a:solidFill>
                <a:latin typeface="Times New Roman" panose="02020603050405020304" pitchFamily="18" charset="0"/>
              </a:defRPr>
            </a:lvl9pPr>
          </a:lstStyle>
          <a:p>
            <a:r>
              <a:rPr lang="en-US" altLang="en-US" sz="1800" dirty="0">
                <a:solidFill>
                  <a:srgbClr val="00953A"/>
                </a:solidFill>
                <a:latin typeface="+mn-lt"/>
              </a:rPr>
              <a:t>As </a:t>
            </a:r>
            <a:r>
              <a:rPr lang="en-US" altLang="en-US" sz="1800" dirty="0" err="1">
                <a:solidFill>
                  <a:srgbClr val="00953A"/>
                </a:solidFill>
                <a:latin typeface="+mn-lt"/>
              </a:rPr>
              <a:t>diretrizes</a:t>
            </a:r>
            <a:r>
              <a:rPr lang="en-US" altLang="en-US" sz="1800" dirty="0">
                <a:solidFill>
                  <a:srgbClr val="00953A"/>
                </a:solidFill>
                <a:latin typeface="+mn-lt"/>
              </a:rPr>
              <a:t> da IATA </a:t>
            </a:r>
            <a:r>
              <a:rPr lang="en-US" altLang="en-US" sz="1800" dirty="0" err="1">
                <a:solidFill>
                  <a:srgbClr val="00953A"/>
                </a:solidFill>
                <a:latin typeface="+mn-lt"/>
              </a:rPr>
              <a:t>devem</a:t>
            </a:r>
            <a:r>
              <a:rPr lang="en-US" altLang="en-US" sz="1800" dirty="0">
                <a:solidFill>
                  <a:srgbClr val="00953A"/>
                </a:solidFill>
                <a:latin typeface="+mn-lt"/>
              </a:rPr>
              <a:t> ser </a:t>
            </a:r>
            <a:r>
              <a:rPr lang="en-US" altLang="en-US" sz="1800" dirty="0" err="1">
                <a:solidFill>
                  <a:srgbClr val="00953A"/>
                </a:solidFill>
                <a:latin typeface="+mn-lt"/>
              </a:rPr>
              <a:t>seguidas</a:t>
            </a:r>
            <a:r>
              <a:rPr lang="en-US" altLang="en-US" sz="1800" dirty="0">
                <a:solidFill>
                  <a:srgbClr val="00953A"/>
                </a:solidFill>
                <a:latin typeface="+mn-lt"/>
              </a:rPr>
              <a:t> para </a:t>
            </a:r>
            <a:r>
              <a:rPr lang="en-US" altLang="en-US" sz="1800" dirty="0" err="1">
                <a:solidFill>
                  <a:srgbClr val="00953A"/>
                </a:solidFill>
                <a:latin typeface="+mn-lt"/>
              </a:rPr>
              <a:t>todos</a:t>
            </a:r>
            <a:r>
              <a:rPr lang="en-US" altLang="en-US" sz="1800" dirty="0">
                <a:solidFill>
                  <a:srgbClr val="00953A"/>
                </a:solidFill>
                <a:latin typeface="+mn-lt"/>
              </a:rPr>
              <a:t> </a:t>
            </a:r>
            <a:r>
              <a:rPr lang="en-US" altLang="en-US" sz="1800" dirty="0" err="1">
                <a:solidFill>
                  <a:srgbClr val="00953A"/>
                </a:solidFill>
                <a:latin typeface="+mn-lt"/>
              </a:rPr>
              <a:t>os</a:t>
            </a:r>
            <a:r>
              <a:rPr lang="en-US" altLang="en-US" sz="1800" dirty="0">
                <a:solidFill>
                  <a:srgbClr val="00953A"/>
                </a:solidFill>
                <a:latin typeface="+mn-lt"/>
              </a:rPr>
              <a:t> </a:t>
            </a:r>
            <a:r>
              <a:rPr lang="en-US" altLang="en-US" sz="1800" dirty="0" err="1">
                <a:solidFill>
                  <a:srgbClr val="00953A"/>
                </a:solidFill>
                <a:latin typeface="+mn-lt"/>
              </a:rPr>
              <a:t>envios</a:t>
            </a:r>
            <a:r>
              <a:rPr lang="en-US" altLang="en-US" sz="1800" dirty="0">
                <a:solidFill>
                  <a:srgbClr val="00953A"/>
                </a:solidFill>
                <a:latin typeface="+mn-lt"/>
              </a:rPr>
              <a:t> </a:t>
            </a:r>
            <a:r>
              <a:rPr lang="en-US" altLang="en-US" sz="1800" dirty="0" err="1">
                <a:solidFill>
                  <a:srgbClr val="00953A"/>
                </a:solidFill>
                <a:latin typeface="+mn-lt"/>
              </a:rPr>
              <a:t>internacionais</a:t>
            </a:r>
            <a:r>
              <a:rPr lang="en-US" altLang="en-US" sz="1800" dirty="0">
                <a:solidFill>
                  <a:srgbClr val="00953A"/>
                </a:solidFill>
                <a:latin typeface="+mn-lt"/>
              </a:rPr>
              <a:t> de </a:t>
            </a:r>
            <a:r>
              <a:rPr lang="en-US" altLang="en-US" sz="1800" dirty="0" err="1">
                <a:solidFill>
                  <a:srgbClr val="00953A"/>
                </a:solidFill>
                <a:latin typeface="+mn-lt"/>
              </a:rPr>
              <a:t>amostras</a:t>
            </a:r>
            <a:r>
              <a:rPr lang="en-US" altLang="en-US" sz="1800" dirty="0">
                <a:solidFill>
                  <a:srgbClr val="00953A"/>
                </a:solidFill>
                <a:latin typeface="+mn-lt"/>
              </a:rPr>
              <a:t>!</a:t>
            </a:r>
          </a:p>
        </p:txBody>
      </p:sp>
      <p:grpSp>
        <p:nvGrpSpPr>
          <p:cNvPr id="22" name="Group 21">
            <a:extLst>
              <a:ext uri="{FF2B5EF4-FFF2-40B4-BE49-F238E27FC236}">
                <a16:creationId xmlns:a16="http://schemas.microsoft.com/office/drawing/2014/main" id="{A3725B95-0001-04DA-F61A-2725A97F1A97}"/>
              </a:ext>
            </a:extLst>
          </p:cNvPr>
          <p:cNvGrpSpPr/>
          <p:nvPr/>
        </p:nvGrpSpPr>
        <p:grpSpPr>
          <a:xfrm>
            <a:off x="5401955" y="1375352"/>
            <a:ext cx="6676715" cy="4742931"/>
            <a:chOff x="5193920" y="1363660"/>
            <a:chExt cx="6676715" cy="4742931"/>
          </a:xfrm>
        </p:grpSpPr>
        <p:pic>
          <p:nvPicPr>
            <p:cNvPr id="8" name="Picture 7">
              <a:extLst>
                <a:ext uri="{FF2B5EF4-FFF2-40B4-BE49-F238E27FC236}">
                  <a16:creationId xmlns:a16="http://schemas.microsoft.com/office/drawing/2014/main" id="{DBBB0863-ADDB-DDBC-41FF-F79B20A6F06B}"/>
                </a:ext>
              </a:extLst>
            </p:cNvPr>
            <p:cNvPicPr>
              <a:picLocks noChangeAspect="1"/>
            </p:cNvPicPr>
            <p:nvPr/>
          </p:nvPicPr>
          <p:blipFill>
            <a:blip r:embed="rId3"/>
            <a:stretch>
              <a:fillRect/>
            </a:stretch>
          </p:blipFill>
          <p:spPr>
            <a:xfrm>
              <a:off x="6664066" y="1363660"/>
              <a:ext cx="4562475" cy="4600575"/>
            </a:xfrm>
            <a:prstGeom prst="rect">
              <a:avLst/>
            </a:prstGeom>
          </p:spPr>
        </p:pic>
        <p:grpSp>
          <p:nvGrpSpPr>
            <p:cNvPr id="63494" name="Group 19"/>
            <p:cNvGrpSpPr>
              <a:grpSpLocks/>
            </p:cNvGrpSpPr>
            <p:nvPr/>
          </p:nvGrpSpPr>
          <p:grpSpPr bwMode="auto">
            <a:xfrm>
              <a:off x="5193920" y="2322513"/>
              <a:ext cx="1103709" cy="1076325"/>
              <a:chOff x="3893126" y="2529000"/>
              <a:chExt cx="1800000" cy="1800000"/>
            </a:xfrm>
          </p:grpSpPr>
          <p:sp>
            <p:nvSpPr>
              <p:cNvPr id="5" name="Oval 4"/>
              <p:cNvSpPr/>
              <p:nvPr/>
            </p:nvSpPr>
            <p:spPr>
              <a:xfrm>
                <a:off x="3893126" y="2529000"/>
                <a:ext cx="1800000" cy="1800000"/>
              </a:xfrm>
              <a:prstGeom prst="ellipse">
                <a:avLst/>
              </a:prstGeom>
              <a:solidFill>
                <a:schemeClr val="accent5">
                  <a:lumMod val="20000"/>
                  <a:lumOff val="80000"/>
                </a:schemeClr>
              </a:solidFill>
              <a:ln>
                <a:solidFill>
                  <a:srgbClr val="00580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350">
                  <a:solidFill>
                    <a:prstClr val="white"/>
                  </a:solidFill>
                </a:endParaRPr>
              </a:p>
            </p:txBody>
          </p:sp>
          <p:pic>
            <p:nvPicPr>
              <p:cNvPr id="63500" name="Picture 1"/>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20921" y="2733472"/>
                <a:ext cx="1275364" cy="1247518"/>
              </a:xfrm>
              <a:prstGeom prst="rect">
                <a:avLst/>
              </a:prstGeom>
              <a:noFill/>
              <a:ln w="9525">
                <a:solidFill>
                  <a:srgbClr val="005808"/>
                </a:solidFill>
                <a:miter lim="800000"/>
                <a:headEnd/>
                <a:tailEnd/>
              </a:ln>
              <a:extLst>
                <a:ext uri="{909E8E84-426E-40DD-AFC4-6F175D3DCCD1}">
                  <a14:hiddenFill xmlns:a14="http://schemas.microsoft.com/office/drawing/2010/main">
                    <a:solidFill>
                      <a:srgbClr val="FFFFFF"/>
                    </a:solidFill>
                  </a14:hiddenFill>
                </a:ext>
              </a:extLst>
            </p:spPr>
          </p:pic>
        </p:grpSp>
        <p:pic>
          <p:nvPicPr>
            <p:cNvPr id="63495" name="Content Placeholder 12"/>
            <p:cNvPicPr>
              <a:picLocks noChangeAspect="1"/>
            </p:cNvPicPr>
            <p:nvPr/>
          </p:nvPicPr>
          <p:blipFill>
            <a:blip r:embed="rId5" cstate="print">
              <a:extLst>
                <a:ext uri="{28A0092B-C50C-407E-A947-70E740481C1C}">
                  <a14:useLocalDpi xmlns:a14="http://schemas.microsoft.com/office/drawing/2010/main" val="0"/>
                </a:ext>
              </a:extLst>
            </a:blip>
            <a:srcRect t="36081" r="53918" b="1984"/>
            <a:stretch>
              <a:fillRect/>
            </a:stretch>
          </p:blipFill>
          <p:spPr bwMode="auto">
            <a:xfrm>
              <a:off x="6833326" y="5424363"/>
              <a:ext cx="675084" cy="682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496" name="Picture 10"/>
            <p:cNvPicPr>
              <a:picLocks noChangeAspect="1"/>
            </p:cNvPicPr>
            <p:nvPr/>
          </p:nvPicPr>
          <p:blipFill>
            <a:blip r:embed="rId6" cstate="print">
              <a:extLst>
                <a:ext uri="{28A0092B-C50C-407E-A947-70E740481C1C}">
                  <a14:useLocalDpi xmlns:a14="http://schemas.microsoft.com/office/drawing/2010/main" val="0"/>
                </a:ext>
              </a:extLst>
            </a:blip>
            <a:srcRect l="33333" t="26111" r="46945" b="32593"/>
            <a:stretch>
              <a:fillRect/>
            </a:stretch>
          </p:blipFill>
          <p:spPr bwMode="auto">
            <a:xfrm>
              <a:off x="10971567" y="4772876"/>
              <a:ext cx="439341" cy="8155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Arrow Connector 5"/>
            <p:cNvCxnSpPr>
              <a:cxnSpLocks/>
            </p:cNvCxnSpPr>
            <p:nvPr/>
          </p:nvCxnSpPr>
          <p:spPr>
            <a:xfrm>
              <a:off x="6297629" y="3094211"/>
              <a:ext cx="1094131" cy="345404"/>
            </a:xfrm>
            <a:prstGeom prst="straightConnector1">
              <a:avLst/>
            </a:prstGeom>
            <a:ln w="38100">
              <a:solidFill>
                <a:srgbClr val="005808"/>
              </a:solidFill>
              <a:tailEnd type="triangle"/>
            </a:ln>
          </p:spPr>
          <p:style>
            <a:lnRef idx="1">
              <a:schemeClr val="dk1"/>
            </a:lnRef>
            <a:fillRef idx="0">
              <a:schemeClr val="dk1"/>
            </a:fillRef>
            <a:effectRef idx="0">
              <a:schemeClr val="dk1"/>
            </a:effectRef>
            <a:fontRef idx="minor">
              <a:schemeClr val="tx1"/>
            </a:fontRef>
          </p:style>
        </p:cxnSp>
        <p:sp>
          <p:nvSpPr>
            <p:cNvPr id="9" name="TextBox 8">
              <a:extLst>
                <a:ext uri="{FF2B5EF4-FFF2-40B4-BE49-F238E27FC236}">
                  <a16:creationId xmlns:a16="http://schemas.microsoft.com/office/drawing/2014/main" id="{1DD0F206-F16C-52AC-E617-DE5E57ADBE95}"/>
                </a:ext>
              </a:extLst>
            </p:cNvPr>
            <p:cNvSpPr txBox="1"/>
            <p:nvPr/>
          </p:nvSpPr>
          <p:spPr>
            <a:xfrm>
              <a:off x="6200681" y="1675346"/>
              <a:ext cx="1524000" cy="276999"/>
            </a:xfrm>
            <a:prstGeom prst="rect">
              <a:avLst/>
            </a:prstGeom>
            <a:noFill/>
          </p:spPr>
          <p:txBody>
            <a:bodyPr wrap="square" rtlCol="0">
              <a:spAutoFit/>
            </a:bodyPr>
            <a:lstStyle/>
            <a:p>
              <a:r>
                <a:rPr lang="en-US" sz="1200"/>
                <a:t>Tampa impermeável</a:t>
              </a:r>
            </a:p>
          </p:txBody>
        </p:sp>
        <p:sp>
          <p:nvSpPr>
            <p:cNvPr id="11" name="TextBox 10">
              <a:extLst>
                <a:ext uri="{FF2B5EF4-FFF2-40B4-BE49-F238E27FC236}">
                  <a16:creationId xmlns:a16="http://schemas.microsoft.com/office/drawing/2014/main" id="{D5A4AD6B-132B-88DB-0EC4-74641C46C65B}"/>
                </a:ext>
              </a:extLst>
            </p:cNvPr>
            <p:cNvSpPr txBox="1"/>
            <p:nvPr/>
          </p:nvSpPr>
          <p:spPr>
            <a:xfrm>
              <a:off x="10068979" y="2162197"/>
              <a:ext cx="1620948" cy="646331"/>
            </a:xfrm>
            <a:prstGeom prst="rect">
              <a:avLst/>
            </a:prstGeom>
            <a:noFill/>
          </p:spPr>
          <p:txBody>
            <a:bodyPr wrap="square" rtlCol="0">
              <a:spAutoFit/>
            </a:bodyPr>
            <a:lstStyle/>
            <a:p>
              <a:r>
                <a:rPr lang="en-US" sz="1200" dirty="0" err="1"/>
                <a:t>Suporte</a:t>
              </a:r>
              <a:r>
                <a:rPr lang="en-US" sz="1200" dirty="0"/>
                <a:t> </a:t>
              </a:r>
              <a:r>
                <a:rPr lang="en-US" sz="1200" dirty="0" err="1"/>
                <a:t>tipo</a:t>
              </a:r>
              <a:r>
                <a:rPr lang="en-US" sz="1200" dirty="0"/>
                <a:t> </a:t>
              </a:r>
              <a:r>
                <a:rPr lang="en-US" sz="1200" dirty="0" err="1"/>
                <a:t>prateleira</a:t>
              </a:r>
              <a:r>
                <a:rPr lang="en-US" sz="1200" dirty="0"/>
                <a:t> </a:t>
              </a:r>
              <a:br>
                <a:rPr lang="en-US" sz="1200" dirty="0"/>
              </a:br>
              <a:r>
                <a:rPr lang="en-US" sz="1200" dirty="0"/>
                <a:t>(</a:t>
              </a:r>
              <a:r>
                <a:rPr lang="en-US" sz="1200" dirty="0" err="1"/>
                <a:t>esferovite</a:t>
              </a:r>
              <a:r>
                <a:rPr lang="en-US" sz="1200" dirty="0"/>
                <a:t>, </a:t>
              </a:r>
              <a:r>
                <a:rPr lang="en-US" sz="1200" dirty="0" err="1"/>
                <a:t>esponja</a:t>
              </a:r>
              <a:r>
                <a:rPr lang="en-US" sz="1200" dirty="0"/>
                <a:t>)</a:t>
              </a:r>
            </a:p>
          </p:txBody>
        </p:sp>
        <p:sp>
          <p:nvSpPr>
            <p:cNvPr id="13" name="TextBox 12">
              <a:extLst>
                <a:ext uri="{FF2B5EF4-FFF2-40B4-BE49-F238E27FC236}">
                  <a16:creationId xmlns:a16="http://schemas.microsoft.com/office/drawing/2014/main" id="{E6211C1C-24B0-9073-618C-0865585AF6C4}"/>
                </a:ext>
              </a:extLst>
            </p:cNvPr>
            <p:cNvSpPr txBox="1"/>
            <p:nvPr/>
          </p:nvSpPr>
          <p:spPr>
            <a:xfrm>
              <a:off x="10068978" y="1403849"/>
              <a:ext cx="1524000" cy="830997"/>
            </a:xfrm>
            <a:prstGeom prst="rect">
              <a:avLst/>
            </a:prstGeom>
            <a:noFill/>
          </p:spPr>
          <p:txBody>
            <a:bodyPr wrap="square" rtlCol="0">
              <a:spAutoFit/>
            </a:bodyPr>
            <a:lstStyle/>
            <a:p>
              <a:r>
                <a:rPr lang="en-US" sz="1200" dirty="0" err="1"/>
                <a:t>Recetáculo</a:t>
              </a:r>
              <a:r>
                <a:rPr lang="en-US" sz="1200" dirty="0"/>
                <a:t> </a:t>
              </a:r>
              <a:r>
                <a:rPr lang="en-US" sz="1200" dirty="0" err="1"/>
                <a:t>primário</a:t>
              </a:r>
              <a:r>
                <a:rPr lang="en-US" sz="1200" dirty="0"/>
                <a:t> (à </a:t>
              </a:r>
              <a:r>
                <a:rPr lang="en-US" sz="1200" dirty="0" err="1"/>
                <a:t>prova</a:t>
              </a:r>
              <a:r>
                <a:rPr lang="en-US" sz="1200" dirty="0"/>
                <a:t> de </a:t>
              </a:r>
              <a:r>
                <a:rPr lang="en-US" sz="1200" dirty="0" err="1"/>
                <a:t>fugas</a:t>
              </a:r>
              <a:r>
                <a:rPr lang="en-US" sz="1200" dirty="0"/>
                <a:t> </a:t>
              </a:r>
              <a:r>
                <a:rPr lang="en-US" sz="1200" dirty="0" err="1"/>
                <a:t>ou</a:t>
              </a:r>
              <a:r>
                <a:rPr lang="en-US" sz="1200" dirty="0"/>
                <a:t> </a:t>
              </a:r>
              <a:br>
                <a:rPr lang="en-US" sz="1200" dirty="0"/>
              </a:br>
              <a:r>
                <a:rPr lang="en-US" sz="1200" dirty="0"/>
                <a:t>de </a:t>
              </a:r>
              <a:r>
                <a:rPr lang="en-US" sz="1200" dirty="0" err="1"/>
                <a:t>derrames</a:t>
              </a:r>
              <a:r>
                <a:rPr lang="en-US" sz="1200" dirty="0"/>
                <a:t>)</a:t>
              </a:r>
            </a:p>
          </p:txBody>
        </p:sp>
        <p:sp>
          <p:nvSpPr>
            <p:cNvPr id="15" name="TextBox 14">
              <a:extLst>
                <a:ext uri="{FF2B5EF4-FFF2-40B4-BE49-F238E27FC236}">
                  <a16:creationId xmlns:a16="http://schemas.microsoft.com/office/drawing/2014/main" id="{CC20726F-2596-EE60-D555-ADC9F3577F60}"/>
                </a:ext>
              </a:extLst>
            </p:cNvPr>
            <p:cNvSpPr txBox="1"/>
            <p:nvPr/>
          </p:nvSpPr>
          <p:spPr>
            <a:xfrm>
              <a:off x="10110512" y="3769795"/>
              <a:ext cx="1760123" cy="461665"/>
            </a:xfrm>
            <a:prstGeom prst="rect">
              <a:avLst/>
            </a:prstGeom>
            <a:noFill/>
          </p:spPr>
          <p:txBody>
            <a:bodyPr wrap="square" rtlCol="0">
              <a:spAutoFit/>
            </a:bodyPr>
            <a:lstStyle/>
            <a:p>
              <a:r>
                <a:rPr lang="en-US" sz="1200" dirty="0" err="1"/>
                <a:t>Embalagem</a:t>
              </a:r>
              <a:r>
                <a:rPr lang="en-US" sz="1200" dirty="0"/>
                <a:t> </a:t>
              </a:r>
              <a:br>
                <a:rPr lang="en-US" sz="1200" dirty="0"/>
              </a:br>
              <a:r>
                <a:rPr lang="en-US" sz="1200" dirty="0"/>
                <a:t>exterior </a:t>
              </a:r>
              <a:r>
                <a:rPr lang="en-US" sz="1200" dirty="0" err="1"/>
                <a:t>rígida</a:t>
              </a:r>
              <a:endParaRPr lang="en-US" sz="1200" dirty="0"/>
            </a:p>
          </p:txBody>
        </p:sp>
        <p:sp>
          <p:nvSpPr>
            <p:cNvPr id="16" name="TextBox 15">
              <a:extLst>
                <a:ext uri="{FF2B5EF4-FFF2-40B4-BE49-F238E27FC236}">
                  <a16:creationId xmlns:a16="http://schemas.microsoft.com/office/drawing/2014/main" id="{E556AAFA-874A-6362-3B6B-BB85D50949AC}"/>
                </a:ext>
              </a:extLst>
            </p:cNvPr>
            <p:cNvSpPr txBox="1"/>
            <p:nvPr/>
          </p:nvSpPr>
          <p:spPr>
            <a:xfrm>
              <a:off x="10160039" y="2739059"/>
              <a:ext cx="1623055" cy="646331"/>
            </a:xfrm>
            <a:prstGeom prst="rect">
              <a:avLst/>
            </a:prstGeom>
            <a:noFill/>
          </p:spPr>
          <p:txBody>
            <a:bodyPr wrap="square" rtlCol="0">
              <a:spAutoFit/>
            </a:bodyPr>
            <a:lstStyle/>
            <a:p>
              <a:r>
                <a:rPr lang="en-US" sz="1200"/>
                <a:t>Lista detalhada do conteúdo (registo do espécime)</a:t>
              </a:r>
            </a:p>
          </p:txBody>
        </p:sp>
        <p:sp>
          <p:nvSpPr>
            <p:cNvPr id="17" name="TextBox 16">
              <a:extLst>
                <a:ext uri="{FF2B5EF4-FFF2-40B4-BE49-F238E27FC236}">
                  <a16:creationId xmlns:a16="http://schemas.microsoft.com/office/drawing/2014/main" id="{187E7D5A-FDB6-09E8-3314-11E7ADA7F347}"/>
                </a:ext>
              </a:extLst>
            </p:cNvPr>
            <p:cNvSpPr txBox="1"/>
            <p:nvPr/>
          </p:nvSpPr>
          <p:spPr>
            <a:xfrm>
              <a:off x="10110512" y="4275739"/>
              <a:ext cx="1760123" cy="276999"/>
            </a:xfrm>
            <a:prstGeom prst="rect">
              <a:avLst/>
            </a:prstGeom>
            <a:noFill/>
          </p:spPr>
          <p:txBody>
            <a:bodyPr wrap="square" rtlCol="0">
              <a:spAutoFit/>
            </a:bodyPr>
            <a:lstStyle/>
            <a:p>
              <a:r>
                <a:rPr lang="en-US" sz="1200"/>
                <a:t>Designação oficial de transporte</a:t>
              </a:r>
            </a:p>
          </p:txBody>
        </p:sp>
        <p:sp>
          <p:nvSpPr>
            <p:cNvPr id="18" name="TextBox 17">
              <a:extLst>
                <a:ext uri="{FF2B5EF4-FFF2-40B4-BE49-F238E27FC236}">
                  <a16:creationId xmlns:a16="http://schemas.microsoft.com/office/drawing/2014/main" id="{48912F70-3719-4A82-C4E4-C9C8290B2809}"/>
                </a:ext>
              </a:extLst>
            </p:cNvPr>
            <p:cNvSpPr txBox="1"/>
            <p:nvPr/>
          </p:nvSpPr>
          <p:spPr>
            <a:xfrm>
              <a:off x="9928167" y="4824625"/>
              <a:ext cx="1217597" cy="461665"/>
            </a:xfrm>
            <a:prstGeom prst="rect">
              <a:avLst/>
            </a:prstGeom>
            <a:noFill/>
          </p:spPr>
          <p:txBody>
            <a:bodyPr wrap="square" rtlCol="0">
              <a:spAutoFit/>
            </a:bodyPr>
            <a:lstStyle/>
            <a:p>
              <a:r>
                <a:rPr lang="en-US" sz="1200" dirty="0" err="1"/>
                <a:t>Marcação</a:t>
              </a:r>
              <a:r>
                <a:rPr lang="en-US" sz="1200" dirty="0"/>
                <a:t> da </a:t>
              </a:r>
              <a:r>
                <a:rPr lang="en-US" sz="1200" dirty="0" err="1"/>
                <a:t>embalagem</a:t>
              </a:r>
              <a:endParaRPr lang="en-US" sz="1200" dirty="0"/>
            </a:p>
          </p:txBody>
        </p:sp>
        <p:sp>
          <p:nvSpPr>
            <p:cNvPr id="19" name="TextBox 18">
              <a:extLst>
                <a:ext uri="{FF2B5EF4-FFF2-40B4-BE49-F238E27FC236}">
                  <a16:creationId xmlns:a16="http://schemas.microsoft.com/office/drawing/2014/main" id="{62FAE331-C9F8-5058-26B9-0887F79F91F3}"/>
                </a:ext>
              </a:extLst>
            </p:cNvPr>
            <p:cNvSpPr txBox="1"/>
            <p:nvPr/>
          </p:nvSpPr>
          <p:spPr>
            <a:xfrm>
              <a:off x="6276035" y="2433453"/>
              <a:ext cx="1760123" cy="461665"/>
            </a:xfrm>
            <a:prstGeom prst="rect">
              <a:avLst/>
            </a:prstGeom>
            <a:noFill/>
          </p:spPr>
          <p:txBody>
            <a:bodyPr wrap="square" rtlCol="0">
              <a:spAutoFit/>
            </a:bodyPr>
            <a:lstStyle/>
            <a:p>
              <a:r>
                <a:rPr lang="en-US" sz="1200"/>
                <a:t>Material de embalagem absorvente</a:t>
              </a:r>
            </a:p>
          </p:txBody>
        </p:sp>
        <p:sp>
          <p:nvSpPr>
            <p:cNvPr id="20" name="TextBox 19">
              <a:extLst>
                <a:ext uri="{FF2B5EF4-FFF2-40B4-BE49-F238E27FC236}">
                  <a16:creationId xmlns:a16="http://schemas.microsoft.com/office/drawing/2014/main" id="{1D4C49CA-74F7-4072-7566-C81FE4214FF6}"/>
                </a:ext>
              </a:extLst>
            </p:cNvPr>
            <p:cNvSpPr txBox="1"/>
            <p:nvPr/>
          </p:nvSpPr>
          <p:spPr>
            <a:xfrm>
              <a:off x="5779123" y="3879946"/>
              <a:ext cx="1760123" cy="461665"/>
            </a:xfrm>
            <a:prstGeom prst="rect">
              <a:avLst/>
            </a:prstGeom>
            <a:noFill/>
          </p:spPr>
          <p:txBody>
            <a:bodyPr wrap="square" rtlCol="0">
              <a:spAutoFit/>
            </a:bodyPr>
            <a:lstStyle/>
            <a:p>
              <a:r>
                <a:rPr lang="en-US" sz="1200" dirty="0" err="1"/>
                <a:t>Embalagem</a:t>
              </a:r>
              <a:r>
                <a:rPr lang="en-US" sz="1200" dirty="0"/>
                <a:t> </a:t>
              </a:r>
              <a:r>
                <a:rPr lang="en-US" sz="1200" dirty="0" err="1"/>
                <a:t>secundária</a:t>
              </a:r>
              <a:r>
                <a:rPr lang="en-US" sz="1200" dirty="0"/>
                <a:t> (</a:t>
              </a:r>
              <a:r>
                <a:rPr lang="en-US" sz="1200" dirty="0" err="1"/>
                <a:t>estanque</a:t>
              </a:r>
              <a:r>
                <a:rPr lang="en-US" sz="1200" dirty="0"/>
                <a:t> </a:t>
              </a:r>
              <a:r>
                <a:rPr lang="en-US" sz="1200" dirty="0" err="1"/>
                <a:t>ou</a:t>
              </a:r>
              <a:r>
                <a:rPr lang="en-US" sz="1200" dirty="0"/>
                <a:t> à </a:t>
              </a:r>
              <a:r>
                <a:rPr lang="en-US" sz="1200" dirty="0" err="1"/>
                <a:t>prova</a:t>
              </a:r>
              <a:r>
                <a:rPr lang="en-US" sz="1200" dirty="0"/>
                <a:t> de </a:t>
              </a:r>
              <a:r>
                <a:rPr lang="en-US" sz="1200" dirty="0" err="1"/>
                <a:t>peneiração</a:t>
              </a:r>
              <a:r>
                <a:rPr lang="en-US" sz="1200" dirty="0"/>
                <a:t>)</a:t>
              </a:r>
            </a:p>
          </p:txBody>
        </p:sp>
        <p:sp>
          <p:nvSpPr>
            <p:cNvPr id="21" name="TextBox 20">
              <a:extLst>
                <a:ext uri="{FF2B5EF4-FFF2-40B4-BE49-F238E27FC236}">
                  <a16:creationId xmlns:a16="http://schemas.microsoft.com/office/drawing/2014/main" id="{997C38D5-67B3-BBB4-44B7-F115C547CC35}"/>
                </a:ext>
              </a:extLst>
            </p:cNvPr>
            <p:cNvSpPr txBox="1"/>
            <p:nvPr/>
          </p:nvSpPr>
          <p:spPr>
            <a:xfrm>
              <a:off x="6647932" y="5064915"/>
              <a:ext cx="1760123" cy="276999"/>
            </a:xfrm>
            <a:prstGeom prst="rect">
              <a:avLst/>
            </a:prstGeom>
            <a:noFill/>
          </p:spPr>
          <p:txBody>
            <a:bodyPr wrap="square" rtlCol="0">
              <a:spAutoFit/>
            </a:bodyPr>
            <a:lstStyle/>
            <a:p>
              <a:r>
                <a:rPr lang="en-US" sz="1200"/>
                <a:t>Etiquetas de/para</a:t>
              </a:r>
            </a:p>
          </p:txBody>
        </p:sp>
      </p:grpSp>
    </p:spTree>
    <p:extLst>
      <p:ext uri="{BB962C8B-B14F-4D97-AF65-F5344CB8AC3E}">
        <p14:creationId xmlns:p14="http://schemas.microsoft.com/office/powerpoint/2010/main" val="21974428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14904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B9CA38-8B1F-4B41-A24E-B3EB1E92F95E}"/>
              </a:ext>
            </a:extLst>
          </p:cNvPr>
          <p:cNvSpPr>
            <a:spLocks noGrp="1"/>
          </p:cNvSpPr>
          <p:nvPr>
            <p:ph type="title"/>
          </p:nvPr>
        </p:nvSpPr>
        <p:spPr>
          <a:prstGeom prst="rect">
            <a:avLst/>
          </a:prstGeom>
        </p:spPr>
        <p:txBody>
          <a:bodyPr/>
          <a:lstStyle/>
          <a:p>
            <a:r>
              <a:rPr lang="en-US" dirty="0" err="1"/>
              <a:t>Modelo</a:t>
            </a:r>
            <a:r>
              <a:rPr lang="en-US" dirty="0"/>
              <a:t> de </a:t>
            </a:r>
            <a:r>
              <a:rPr lang="en-US" dirty="0" err="1"/>
              <a:t>investigação</a:t>
            </a:r>
            <a:r>
              <a:rPr lang="en-US" dirty="0"/>
              <a:t> de </a:t>
            </a:r>
            <a:r>
              <a:rPr lang="en-US" dirty="0" err="1"/>
              <a:t>casos</a:t>
            </a:r>
            <a:r>
              <a:rPr lang="en-US" dirty="0"/>
              <a:t> </a:t>
            </a:r>
            <a:br>
              <a:rPr lang="en-US" dirty="0"/>
            </a:br>
            <a:r>
              <a:rPr lang="en-US" dirty="0"/>
              <a:t>de </a:t>
            </a:r>
            <a:r>
              <a:rPr lang="en-US" dirty="0" err="1"/>
              <a:t>laboratório</a:t>
            </a:r>
            <a:endParaRPr lang="en-US" dirty="0"/>
          </a:p>
        </p:txBody>
      </p:sp>
      <p:sp>
        <p:nvSpPr>
          <p:cNvPr id="6" name="Text Placeholder 5"/>
          <p:cNvSpPr>
            <a:spLocks noGrp="1"/>
          </p:cNvSpPr>
          <p:nvPr>
            <p:ph sz="half" idx="2"/>
          </p:nvPr>
        </p:nvSpPr>
        <p:spPr>
          <a:xfrm>
            <a:off x="838200" y="1478857"/>
            <a:ext cx="5811463" cy="4639309"/>
          </a:xfrm>
        </p:spPr>
        <p:txBody>
          <a:bodyPr/>
          <a:lstStyle/>
          <a:p>
            <a:pPr marL="287020" indent="-287020"/>
            <a:r>
              <a:rPr lang="en-US" dirty="0"/>
              <a:t>Dados </a:t>
            </a:r>
            <a:r>
              <a:rPr lang="en-US" dirty="0" err="1"/>
              <a:t>mínimos</a:t>
            </a:r>
            <a:r>
              <a:rPr lang="en-US" dirty="0"/>
              <a:t> que o </a:t>
            </a:r>
            <a:r>
              <a:rPr lang="en-US" dirty="0" err="1"/>
              <a:t>laboratório</a:t>
            </a:r>
            <a:r>
              <a:rPr lang="en-US" dirty="0"/>
              <a:t> </a:t>
            </a:r>
            <a:r>
              <a:rPr lang="en-US" dirty="0" err="1"/>
              <a:t>necessita</a:t>
            </a:r>
            <a:r>
              <a:rPr lang="en-US" dirty="0"/>
              <a:t> </a:t>
            </a:r>
            <a:r>
              <a:rPr lang="en-US" dirty="0" err="1"/>
              <a:t>em</a:t>
            </a:r>
            <a:r>
              <a:rPr lang="en-US" dirty="0"/>
              <a:t> </a:t>
            </a:r>
            <a:r>
              <a:rPr lang="en-US" dirty="0" err="1"/>
              <a:t>cada</a:t>
            </a:r>
            <a:r>
              <a:rPr lang="en-US" dirty="0"/>
              <a:t> </a:t>
            </a:r>
            <a:r>
              <a:rPr lang="en-US" dirty="0" err="1"/>
              <a:t>amostra</a:t>
            </a:r>
            <a:endParaRPr lang="en-US" dirty="0"/>
          </a:p>
          <a:p>
            <a:pPr marL="287020" indent="-287020"/>
            <a:r>
              <a:rPr lang="en-US" dirty="0" err="1"/>
              <a:t>Modificável</a:t>
            </a:r>
            <a:r>
              <a:rPr lang="en-US" dirty="0"/>
              <a:t> para </a:t>
            </a:r>
            <a:br>
              <a:rPr lang="en-US" dirty="0"/>
            </a:br>
            <a:r>
              <a:rPr lang="en-US" dirty="0" err="1"/>
              <a:t>situações</a:t>
            </a:r>
            <a:r>
              <a:rPr lang="en-US" dirty="0"/>
              <a:t> </a:t>
            </a:r>
            <a:r>
              <a:rPr lang="en-US" dirty="0" err="1"/>
              <a:t>especiais</a:t>
            </a:r>
            <a:endParaRPr lang="en-US" dirty="0"/>
          </a:p>
          <a:p>
            <a:pPr marL="287020" indent="-287020"/>
            <a:r>
              <a:rPr lang="en-US" dirty="0" err="1"/>
              <a:t>Identificação</a:t>
            </a:r>
            <a:r>
              <a:rPr lang="en-US" dirty="0"/>
              <a:t> </a:t>
            </a:r>
            <a:r>
              <a:rPr lang="en-US" dirty="0" err="1"/>
              <a:t>única</a:t>
            </a:r>
            <a:r>
              <a:rPr lang="en-US" dirty="0"/>
              <a:t> </a:t>
            </a:r>
            <a:r>
              <a:rPr lang="en-US" dirty="0" err="1"/>
              <a:t>colocada</a:t>
            </a:r>
            <a:r>
              <a:rPr lang="en-US" dirty="0"/>
              <a:t> no </a:t>
            </a:r>
            <a:r>
              <a:rPr lang="en-US" dirty="0" err="1"/>
              <a:t>formulário</a:t>
            </a:r>
            <a:r>
              <a:rPr lang="en-US" dirty="0"/>
              <a:t> de </a:t>
            </a:r>
            <a:r>
              <a:rPr lang="en-US" dirty="0" err="1"/>
              <a:t>investigação</a:t>
            </a:r>
            <a:r>
              <a:rPr lang="en-US" dirty="0"/>
              <a:t> do </a:t>
            </a:r>
            <a:r>
              <a:rPr lang="en-US" dirty="0" err="1"/>
              <a:t>caso</a:t>
            </a:r>
            <a:r>
              <a:rPr lang="en-US" dirty="0"/>
              <a:t> e </a:t>
            </a:r>
            <a:r>
              <a:rPr lang="en-US" dirty="0" err="1"/>
              <a:t>formulários</a:t>
            </a:r>
            <a:r>
              <a:rPr lang="en-US" dirty="0"/>
              <a:t> de </a:t>
            </a:r>
            <a:r>
              <a:rPr lang="en-US" dirty="0" err="1"/>
              <a:t>laboratório</a:t>
            </a:r>
            <a:endParaRPr lang="en-US" dirty="0"/>
          </a:p>
        </p:txBody>
      </p:sp>
      <p:sp>
        <p:nvSpPr>
          <p:cNvPr id="3" name="TextBox 2">
            <a:extLst>
              <a:ext uri="{FF2B5EF4-FFF2-40B4-BE49-F238E27FC236}">
                <a16:creationId xmlns:a16="http://schemas.microsoft.com/office/drawing/2014/main" id="{F8F5C662-D5C9-CD03-F8EC-AF7077CA521C}"/>
              </a:ext>
            </a:extLst>
          </p:cNvPr>
          <p:cNvSpPr txBox="1"/>
          <p:nvPr/>
        </p:nvSpPr>
        <p:spPr>
          <a:xfrm>
            <a:off x="6649663" y="1478857"/>
            <a:ext cx="4765098" cy="4585871"/>
          </a:xfrm>
          <a:prstGeom prst="rect">
            <a:avLst/>
          </a:prstGeom>
          <a:noFill/>
          <a:ln w="38100">
            <a:solidFill>
              <a:schemeClr val="tx1"/>
            </a:solidFill>
          </a:ln>
        </p:spPr>
        <p:txBody>
          <a:bodyPr wrap="square" rtlCol="0">
            <a:spAutoFit/>
          </a:bodyPr>
          <a:lstStyle/>
          <a:p>
            <a:pPr algn="ctr"/>
            <a:r>
              <a:rPr lang="en-US" sz="1400" b="1" dirty="0" err="1"/>
              <a:t>Formulário</a:t>
            </a:r>
            <a:r>
              <a:rPr lang="en-US" sz="1400" b="1" dirty="0"/>
              <a:t> de </a:t>
            </a:r>
            <a:r>
              <a:rPr lang="en-US" sz="1400" b="1" dirty="0" err="1"/>
              <a:t>investigação</a:t>
            </a:r>
            <a:r>
              <a:rPr lang="en-US" sz="1400" b="1" dirty="0"/>
              <a:t> do </a:t>
            </a:r>
            <a:r>
              <a:rPr lang="en-US" sz="1400" b="1" dirty="0" err="1"/>
              <a:t>caso</a:t>
            </a:r>
            <a:endParaRPr lang="en-US" sz="1400" b="1" dirty="0"/>
          </a:p>
          <a:p>
            <a:pPr algn="ctr"/>
            <a:r>
              <a:rPr lang="en-US" sz="1400" b="1" dirty="0"/>
              <a:t>(A </a:t>
            </a:r>
            <a:r>
              <a:rPr lang="en-US" sz="1400" b="1" dirty="0" err="1"/>
              <a:t>preencher</a:t>
            </a:r>
            <a:r>
              <a:rPr lang="en-US" sz="1400" b="1" dirty="0"/>
              <a:t> </a:t>
            </a:r>
            <a:r>
              <a:rPr lang="en-US" sz="1400" b="1" dirty="0" err="1"/>
              <a:t>pelo</a:t>
            </a:r>
            <a:r>
              <a:rPr lang="en-US" sz="1400" b="1" dirty="0"/>
              <a:t> </a:t>
            </a:r>
            <a:r>
              <a:rPr lang="en-US" sz="1400" b="1" dirty="0" err="1"/>
              <a:t>investigador</a:t>
            </a:r>
            <a:r>
              <a:rPr lang="en-US" sz="1400" b="1" dirty="0"/>
              <a:t>)</a:t>
            </a:r>
          </a:p>
          <a:p>
            <a:pPr algn="ctr"/>
            <a:endParaRPr lang="en-US" sz="1200" dirty="0"/>
          </a:p>
          <a:p>
            <a:r>
              <a:rPr lang="en-US" sz="1200" dirty="0" err="1"/>
              <a:t>Número</a:t>
            </a:r>
            <a:r>
              <a:rPr lang="en-US" sz="1200" dirty="0"/>
              <a:t> de </a:t>
            </a:r>
            <a:r>
              <a:rPr lang="en-US" sz="1200" dirty="0" err="1"/>
              <a:t>identificação</a:t>
            </a:r>
            <a:r>
              <a:rPr lang="en-US" sz="1200" dirty="0"/>
              <a:t> do </a:t>
            </a:r>
            <a:r>
              <a:rPr lang="en-US" sz="1200" dirty="0" err="1"/>
              <a:t>paciente</a:t>
            </a:r>
            <a:r>
              <a:rPr lang="en-US" sz="1200" dirty="0"/>
              <a:t>: _________</a:t>
            </a:r>
          </a:p>
          <a:p>
            <a:endParaRPr lang="en-US" sz="1200" dirty="0"/>
          </a:p>
          <a:p>
            <a:r>
              <a:rPr lang="en-US" sz="1200" dirty="0" err="1"/>
              <a:t>Idade</a:t>
            </a:r>
            <a:r>
              <a:rPr lang="en-US" sz="1200" dirty="0"/>
              <a:t>: ________  </a:t>
            </a:r>
          </a:p>
          <a:p>
            <a:endParaRPr lang="en-US" sz="1200" dirty="0"/>
          </a:p>
          <a:p>
            <a:r>
              <a:rPr lang="en-US" sz="1200" dirty="0" err="1"/>
              <a:t>Sexo</a:t>
            </a:r>
            <a:r>
              <a:rPr lang="en-US" sz="1200" dirty="0"/>
              <a:t>: _________</a:t>
            </a:r>
          </a:p>
          <a:p>
            <a:endParaRPr lang="en-US" sz="1200" dirty="0"/>
          </a:p>
          <a:p>
            <a:r>
              <a:rPr lang="en-US" sz="1200" dirty="0"/>
              <a:t>Data de </a:t>
            </a:r>
            <a:r>
              <a:rPr lang="en-US" sz="1200" dirty="0" err="1"/>
              <a:t>início</a:t>
            </a:r>
            <a:r>
              <a:rPr lang="en-US" sz="1200" dirty="0"/>
              <a:t> da </a:t>
            </a:r>
            <a:r>
              <a:rPr lang="en-US" sz="1200" dirty="0" err="1"/>
              <a:t>doença</a:t>
            </a:r>
            <a:r>
              <a:rPr lang="en-US" sz="1200" dirty="0"/>
              <a:t>: __________</a:t>
            </a:r>
          </a:p>
          <a:p>
            <a:endParaRPr lang="en-US" sz="1200" dirty="0"/>
          </a:p>
          <a:p>
            <a:r>
              <a:rPr lang="en-US" sz="1200" dirty="0" err="1"/>
              <a:t>Detalhes</a:t>
            </a:r>
            <a:r>
              <a:rPr lang="en-US" sz="1200" dirty="0"/>
              <a:t> da </a:t>
            </a:r>
            <a:r>
              <a:rPr lang="en-US" sz="1200" dirty="0" err="1"/>
              <a:t>amostra</a:t>
            </a:r>
            <a:r>
              <a:rPr lang="en-US" sz="1200" dirty="0"/>
              <a:t>: </a:t>
            </a:r>
          </a:p>
          <a:p>
            <a:endParaRPr lang="en-US" sz="1200" dirty="0"/>
          </a:p>
          <a:p>
            <a:endParaRPr lang="en-US" sz="1200" dirty="0"/>
          </a:p>
          <a:p>
            <a:endParaRPr lang="en-US" sz="1200" dirty="0"/>
          </a:p>
          <a:p>
            <a:endParaRPr lang="en-US" sz="1200" dirty="0"/>
          </a:p>
          <a:p>
            <a:endParaRPr lang="en-US" sz="1200" dirty="0"/>
          </a:p>
          <a:p>
            <a:endParaRPr lang="en-US" sz="1200" dirty="0"/>
          </a:p>
          <a:p>
            <a:endParaRPr lang="en-US" sz="1200" dirty="0"/>
          </a:p>
          <a:p>
            <a:endParaRPr lang="en-US" sz="1200" dirty="0"/>
          </a:p>
          <a:p>
            <a:endParaRPr lang="en-US" sz="1200" dirty="0"/>
          </a:p>
          <a:p>
            <a:r>
              <a:rPr lang="en-US" sz="1200" dirty="0"/>
              <a:t>Data/hora do </a:t>
            </a:r>
            <a:r>
              <a:rPr lang="en-US" sz="1200" dirty="0" err="1"/>
              <a:t>envio</a:t>
            </a:r>
            <a:r>
              <a:rPr lang="en-US" sz="1200" dirty="0"/>
              <a:t>:</a:t>
            </a:r>
          </a:p>
          <a:p>
            <a:endParaRPr lang="en-US" sz="1200" dirty="0"/>
          </a:p>
          <a:p>
            <a:r>
              <a:rPr lang="en-US" sz="1200" dirty="0" err="1"/>
              <a:t>Detalhes</a:t>
            </a:r>
            <a:r>
              <a:rPr lang="en-US" sz="1200" dirty="0"/>
              <a:t> do </a:t>
            </a:r>
            <a:r>
              <a:rPr lang="en-US" sz="1200" dirty="0" err="1"/>
              <a:t>remetente</a:t>
            </a:r>
            <a:r>
              <a:rPr lang="en-US" sz="1200" dirty="0"/>
              <a:t>:</a:t>
            </a:r>
          </a:p>
        </p:txBody>
      </p:sp>
      <p:graphicFrame>
        <p:nvGraphicFramePr>
          <p:cNvPr id="5" name="Table 7">
            <a:extLst>
              <a:ext uri="{FF2B5EF4-FFF2-40B4-BE49-F238E27FC236}">
                <a16:creationId xmlns:a16="http://schemas.microsoft.com/office/drawing/2014/main" id="{7C180FBB-571F-7449-378F-AAC699198DF0}"/>
              </a:ext>
            </a:extLst>
          </p:cNvPr>
          <p:cNvGraphicFramePr>
            <a:graphicFrameLocks noGrp="1"/>
          </p:cNvGraphicFramePr>
          <p:nvPr>
            <p:extLst>
              <p:ext uri="{D42A27DB-BD31-4B8C-83A1-F6EECF244321}">
                <p14:modId xmlns:p14="http://schemas.microsoft.com/office/powerpoint/2010/main" val="4247538352"/>
              </p:ext>
            </p:extLst>
          </p:nvPr>
        </p:nvGraphicFramePr>
        <p:xfrm>
          <a:off x="6845272" y="3949700"/>
          <a:ext cx="3883819" cy="1249680"/>
        </p:xfrm>
        <a:graphic>
          <a:graphicData uri="http://schemas.openxmlformats.org/drawingml/2006/table">
            <a:tbl>
              <a:tblPr firstRow="1" bandRow="1">
                <a:tableStyleId>{5C22544A-7EE6-4342-B048-85BDC9FD1C3A}</a:tableStyleId>
              </a:tblPr>
              <a:tblGrid>
                <a:gridCol w="889463">
                  <a:extLst>
                    <a:ext uri="{9D8B030D-6E8A-4147-A177-3AD203B41FA5}">
                      <a16:colId xmlns:a16="http://schemas.microsoft.com/office/drawing/2014/main" val="3486084956"/>
                    </a:ext>
                  </a:extLst>
                </a:gridCol>
                <a:gridCol w="898354">
                  <a:extLst>
                    <a:ext uri="{9D8B030D-6E8A-4147-A177-3AD203B41FA5}">
                      <a16:colId xmlns:a16="http://schemas.microsoft.com/office/drawing/2014/main" val="2822482722"/>
                    </a:ext>
                  </a:extLst>
                </a:gridCol>
                <a:gridCol w="933767">
                  <a:extLst>
                    <a:ext uri="{9D8B030D-6E8A-4147-A177-3AD203B41FA5}">
                      <a16:colId xmlns:a16="http://schemas.microsoft.com/office/drawing/2014/main" val="174497915"/>
                    </a:ext>
                  </a:extLst>
                </a:gridCol>
                <a:gridCol w="1162235">
                  <a:extLst>
                    <a:ext uri="{9D8B030D-6E8A-4147-A177-3AD203B41FA5}">
                      <a16:colId xmlns:a16="http://schemas.microsoft.com/office/drawing/2014/main" val="1585481693"/>
                    </a:ext>
                  </a:extLst>
                </a:gridCol>
              </a:tblGrid>
              <a:tr h="392083">
                <a:tc>
                  <a:txBody>
                    <a:bodyPr/>
                    <a:lstStyle/>
                    <a:p>
                      <a:pPr algn="ctr"/>
                      <a:r>
                        <a:rPr lang="en-US" sz="1100" b="1" dirty="0">
                          <a:solidFill>
                            <a:schemeClr val="tx1"/>
                          </a:solidFill>
                        </a:rPr>
                        <a:t>Tipo de </a:t>
                      </a:r>
                      <a:r>
                        <a:rPr lang="en-US" sz="1100" b="1" dirty="0" err="1">
                          <a:solidFill>
                            <a:schemeClr val="tx1"/>
                          </a:solidFill>
                        </a:rPr>
                        <a:t>amostra</a:t>
                      </a:r>
                      <a:endParaRPr lang="en-US" sz="1100" b="1" dirty="0">
                        <a:solidFill>
                          <a:schemeClr val="tx1"/>
                        </a:solidFill>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1100" b="1" dirty="0">
                          <a:solidFill>
                            <a:schemeClr val="tx1"/>
                          </a:solidFill>
                        </a:rPr>
                        <a:t>Data de coleta</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1100" b="1" dirty="0">
                          <a:solidFill>
                            <a:schemeClr val="tx1"/>
                          </a:solidFill>
                        </a:rPr>
                        <a:t> Hora da coleta</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1100" b="1" dirty="0" err="1">
                          <a:solidFill>
                            <a:schemeClr val="tx1"/>
                          </a:solidFill>
                        </a:rPr>
                        <a:t>Observações</a:t>
                      </a:r>
                      <a:endParaRPr lang="en-US" sz="1100" b="1" dirty="0">
                        <a:solidFill>
                          <a:schemeClr val="tx1"/>
                        </a:solidFill>
                      </a:endParaRP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1475513408"/>
                  </a:ext>
                </a:extLst>
              </a:tr>
              <a:tr h="0">
                <a:tc>
                  <a:txBody>
                    <a:bodyPr/>
                    <a:lstStyle/>
                    <a:p>
                      <a:endParaRPr lang="en-US" sz="12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96278452"/>
                  </a:ext>
                </a:extLst>
              </a:tr>
              <a:tr h="213360">
                <a:tc>
                  <a:txBody>
                    <a:bodyPr/>
                    <a:lstStyle/>
                    <a:p>
                      <a:endParaRPr lang="en-US" sz="12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34627339"/>
                  </a:ext>
                </a:extLst>
              </a:tr>
              <a:tr h="243840">
                <a:tc>
                  <a:txBody>
                    <a:bodyPr/>
                    <a:lstStyle/>
                    <a:p>
                      <a:endParaRPr lang="en-US" sz="12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11131005"/>
                  </a:ext>
                </a:extLst>
              </a:tr>
            </a:tbl>
          </a:graphicData>
        </a:graphic>
      </p:graphicFrame>
    </p:spTree>
    <p:extLst>
      <p:ext uri="{BB962C8B-B14F-4D97-AF65-F5344CB8AC3E}">
        <p14:creationId xmlns:p14="http://schemas.microsoft.com/office/powerpoint/2010/main" val="15859215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0C17A9-E717-4368-AFC2-C913A80B2E27}"/>
              </a:ext>
            </a:extLst>
          </p:cNvPr>
          <p:cNvSpPr>
            <a:spLocks noGrp="1"/>
          </p:cNvSpPr>
          <p:nvPr>
            <p:ph type="title"/>
          </p:nvPr>
        </p:nvSpPr>
        <p:spPr>
          <a:prstGeom prst="rect">
            <a:avLst/>
          </a:prstGeom>
        </p:spPr>
        <p:txBody>
          <a:bodyPr anchor="ctr">
            <a:noAutofit/>
          </a:bodyPr>
          <a:lstStyle/>
          <a:p>
            <a:r>
              <a:rPr lang="en-US" dirty="0" err="1"/>
              <a:t>Quantos</a:t>
            </a:r>
            <a:r>
              <a:rPr lang="en-US" dirty="0"/>
              <a:t> </a:t>
            </a:r>
            <a:r>
              <a:rPr lang="en-US" dirty="0" err="1"/>
              <a:t>casos</a:t>
            </a:r>
            <a:r>
              <a:rPr lang="en-US" dirty="0"/>
              <a:t> </a:t>
            </a:r>
            <a:r>
              <a:rPr lang="en-US" dirty="0" err="1"/>
              <a:t>suspeitos</a:t>
            </a:r>
            <a:r>
              <a:rPr lang="en-US" dirty="0"/>
              <a:t> </a:t>
            </a:r>
            <a:r>
              <a:rPr lang="en-US" dirty="0" err="1"/>
              <a:t>devem</a:t>
            </a:r>
            <a:r>
              <a:rPr lang="en-US" dirty="0"/>
              <a:t> </a:t>
            </a:r>
            <a:br>
              <a:rPr lang="en-US" dirty="0"/>
            </a:br>
            <a:r>
              <a:rPr lang="en-US" dirty="0"/>
              <a:t>ser </a:t>
            </a:r>
            <a:r>
              <a:rPr lang="en-US" dirty="0" err="1"/>
              <a:t>testados</a:t>
            </a:r>
            <a:r>
              <a:rPr lang="en-US" dirty="0"/>
              <a:t>?</a:t>
            </a:r>
          </a:p>
        </p:txBody>
      </p:sp>
      <p:sp>
        <p:nvSpPr>
          <p:cNvPr id="5" name="Content Placeholder 4">
            <a:extLst>
              <a:ext uri="{FF2B5EF4-FFF2-40B4-BE49-F238E27FC236}">
                <a16:creationId xmlns:a16="http://schemas.microsoft.com/office/drawing/2014/main" id="{4FF837F1-27F6-1798-1574-3B1E47578B09}"/>
              </a:ext>
            </a:extLst>
          </p:cNvPr>
          <p:cNvSpPr>
            <a:spLocks noGrp="1"/>
          </p:cNvSpPr>
          <p:nvPr>
            <p:ph sz="half" idx="2"/>
          </p:nvPr>
        </p:nvSpPr>
        <p:spPr/>
        <p:txBody>
          <a:bodyPr/>
          <a:lstStyle/>
          <a:p>
            <a:pPr marL="287020" indent="-287020"/>
            <a:r>
              <a:rPr lang="en-US" dirty="0"/>
              <a:t>A </a:t>
            </a:r>
            <a:r>
              <a:rPr lang="en-US" dirty="0" err="1"/>
              <a:t>resposta</a:t>
            </a:r>
            <a:r>
              <a:rPr lang="en-US" dirty="0"/>
              <a:t> </a:t>
            </a:r>
            <a:r>
              <a:rPr lang="en-US" dirty="0" err="1"/>
              <a:t>difere</a:t>
            </a:r>
            <a:r>
              <a:rPr lang="en-US" dirty="0"/>
              <a:t> </a:t>
            </a:r>
            <a:r>
              <a:rPr lang="en-US" dirty="0" err="1"/>
              <a:t>conforme</a:t>
            </a:r>
            <a:r>
              <a:rPr lang="en-US" dirty="0"/>
              <a:t> o </a:t>
            </a:r>
            <a:r>
              <a:rPr lang="en-US" dirty="0" err="1"/>
              <a:t>motivo</a:t>
            </a:r>
            <a:r>
              <a:rPr lang="en-US" dirty="0"/>
              <a:t>:</a:t>
            </a:r>
          </a:p>
          <a:p>
            <a:pPr marL="744220" lvl="1" indent="-287020"/>
            <a:r>
              <a:rPr lang="en-US" dirty="0"/>
              <a:t>Para </a:t>
            </a:r>
            <a:r>
              <a:rPr lang="en-US" dirty="0" err="1"/>
              <a:t>confirmar</a:t>
            </a:r>
            <a:r>
              <a:rPr lang="en-US" dirty="0"/>
              <a:t> a causa do </a:t>
            </a:r>
            <a:r>
              <a:rPr lang="en-US" dirty="0" err="1"/>
              <a:t>surto</a:t>
            </a:r>
            <a:r>
              <a:rPr lang="en-US" dirty="0"/>
              <a:t>?</a:t>
            </a:r>
          </a:p>
          <a:p>
            <a:pPr marL="744220" lvl="1" indent="-287020"/>
            <a:r>
              <a:rPr lang="en-US" dirty="0"/>
              <a:t>Para </a:t>
            </a:r>
            <a:r>
              <a:rPr lang="en-US" dirty="0" err="1"/>
              <a:t>tratar</a:t>
            </a:r>
            <a:r>
              <a:rPr lang="en-US" dirty="0"/>
              <a:t>/</a:t>
            </a:r>
            <a:r>
              <a:rPr lang="en-US" dirty="0" err="1"/>
              <a:t>gerir</a:t>
            </a:r>
            <a:r>
              <a:rPr lang="en-US" dirty="0"/>
              <a:t> o </a:t>
            </a:r>
            <a:r>
              <a:rPr lang="en-US" dirty="0" err="1"/>
              <a:t>doente</a:t>
            </a:r>
            <a:r>
              <a:rPr lang="en-US" dirty="0"/>
              <a:t>?</a:t>
            </a:r>
          </a:p>
          <a:p>
            <a:pPr marL="287020" indent="-287020"/>
            <a:r>
              <a:rPr lang="en-US" dirty="0"/>
              <a:t>Varia </a:t>
            </a:r>
            <a:r>
              <a:rPr lang="en-US" dirty="0" err="1"/>
              <a:t>conforme</a:t>
            </a:r>
            <a:r>
              <a:rPr lang="en-US" dirty="0"/>
              <a:t> a </a:t>
            </a:r>
            <a:r>
              <a:rPr lang="en-US" dirty="0" err="1"/>
              <a:t>doença</a:t>
            </a:r>
            <a:endParaRPr lang="en-US" dirty="0"/>
          </a:p>
          <a:p>
            <a:pPr marL="283464" indent="-283464"/>
            <a:r>
              <a:rPr lang="en-US" dirty="0"/>
              <a:t>Varia de </a:t>
            </a:r>
            <a:r>
              <a:rPr lang="en-US" dirty="0" err="1"/>
              <a:t>acordo</a:t>
            </a:r>
            <a:r>
              <a:rPr lang="en-US" dirty="0"/>
              <a:t> com o </a:t>
            </a:r>
            <a:r>
              <a:rPr lang="en-US" dirty="0" err="1"/>
              <a:t>número</a:t>
            </a:r>
            <a:r>
              <a:rPr lang="en-US" dirty="0"/>
              <a:t> de </a:t>
            </a:r>
            <a:r>
              <a:rPr lang="en-US" dirty="0" err="1"/>
              <a:t>pessoas</a:t>
            </a:r>
            <a:r>
              <a:rPr lang="en-US" dirty="0"/>
              <a:t> </a:t>
            </a:r>
            <a:r>
              <a:rPr lang="en-US" dirty="0" err="1"/>
              <a:t>afetadas</a:t>
            </a:r>
            <a:endParaRPr lang="en-US" dirty="0"/>
          </a:p>
          <a:p>
            <a:pPr marL="283464" lvl="1" indent="-283464">
              <a:buClrTx/>
              <a:buFont typeface="Arial" panose="020B0604020202020204" pitchFamily="34" charset="0"/>
              <a:buChar char="•"/>
            </a:pPr>
            <a:r>
              <a:rPr lang="en-US" sz="2800" dirty="0" err="1"/>
              <a:t>Surtos</a:t>
            </a:r>
            <a:r>
              <a:rPr lang="en-US" sz="2800" dirty="0"/>
              <a:t>: Pode </a:t>
            </a:r>
            <a:r>
              <a:rPr lang="en-US" sz="2800" dirty="0" err="1"/>
              <a:t>testar</a:t>
            </a:r>
            <a:r>
              <a:rPr lang="en-US" sz="2800" dirty="0"/>
              <a:t> </a:t>
            </a:r>
            <a:r>
              <a:rPr lang="en-US" sz="2800" dirty="0" err="1"/>
              <a:t>apenas</a:t>
            </a:r>
            <a:r>
              <a:rPr lang="en-US" sz="2800" dirty="0"/>
              <a:t> um </a:t>
            </a:r>
            <a:r>
              <a:rPr lang="en-US" sz="2800" dirty="0" err="1"/>
              <a:t>subconjunto</a:t>
            </a:r>
            <a:r>
              <a:rPr lang="en-US" sz="2800" dirty="0"/>
              <a:t> de </a:t>
            </a:r>
            <a:r>
              <a:rPr lang="en-US" sz="2800" dirty="0" err="1"/>
              <a:t>casos</a:t>
            </a:r>
            <a:r>
              <a:rPr lang="en-US" sz="2800" dirty="0"/>
              <a:t> </a:t>
            </a:r>
            <a:r>
              <a:rPr lang="en-US" sz="2800" dirty="0" err="1"/>
              <a:t>ou</a:t>
            </a:r>
            <a:r>
              <a:rPr lang="en-US" sz="2800" dirty="0"/>
              <a:t> </a:t>
            </a:r>
            <a:r>
              <a:rPr lang="en-US" sz="2800" dirty="0" err="1"/>
              <a:t>óbitos</a:t>
            </a:r>
            <a:r>
              <a:rPr lang="en-US" sz="2800" dirty="0"/>
              <a:t> e/</a:t>
            </a:r>
            <a:r>
              <a:rPr lang="en-US" sz="2800" dirty="0" err="1"/>
              <a:t>ou</a:t>
            </a:r>
            <a:r>
              <a:rPr lang="en-US" sz="2800" dirty="0"/>
              <a:t> </a:t>
            </a:r>
            <a:r>
              <a:rPr lang="en-US" sz="2800" dirty="0" err="1"/>
              <a:t>animais</a:t>
            </a:r>
            <a:endParaRPr lang="en-US" sz="2800" dirty="0"/>
          </a:p>
          <a:p>
            <a:pPr marL="283464" lvl="1" indent="-283464">
              <a:buClrTx/>
              <a:buFont typeface="Arial" panose="020B0604020202020204" pitchFamily="34" charset="0"/>
              <a:buChar char="•"/>
            </a:pPr>
            <a:r>
              <a:rPr lang="en-US" sz="2800" dirty="0" err="1"/>
              <a:t>Amostragem</a:t>
            </a:r>
            <a:r>
              <a:rPr lang="en-US" sz="2800" dirty="0"/>
              <a:t> </a:t>
            </a:r>
            <a:r>
              <a:rPr lang="en-US" sz="2800" dirty="0" err="1"/>
              <a:t>ambiental</a:t>
            </a:r>
            <a:r>
              <a:rPr lang="en-US" sz="2800" dirty="0"/>
              <a:t>: </a:t>
            </a:r>
            <a:r>
              <a:rPr lang="en-US" sz="2800" dirty="0" err="1"/>
              <a:t>depende</a:t>
            </a:r>
            <a:r>
              <a:rPr lang="en-US" sz="2800" dirty="0"/>
              <a:t> da </a:t>
            </a:r>
            <a:r>
              <a:rPr lang="en-US" sz="2800" dirty="0" err="1"/>
              <a:t>fonte</a:t>
            </a:r>
            <a:r>
              <a:rPr lang="en-US" sz="2800" dirty="0"/>
              <a:t> </a:t>
            </a:r>
            <a:r>
              <a:rPr lang="en-US" sz="2800" dirty="0" err="1"/>
              <a:t>suspeita</a:t>
            </a:r>
            <a:r>
              <a:rPr lang="en-US" sz="2800" dirty="0"/>
              <a:t> e </a:t>
            </a:r>
            <a:r>
              <a:rPr lang="en-US" sz="2800" dirty="0" err="1"/>
              <a:t>etiologia</a:t>
            </a:r>
            <a:endParaRPr lang="en-US" sz="2800" dirty="0"/>
          </a:p>
        </p:txBody>
      </p:sp>
    </p:spTree>
    <p:extLst>
      <p:ext uri="{BB962C8B-B14F-4D97-AF65-F5344CB8AC3E}">
        <p14:creationId xmlns:p14="http://schemas.microsoft.com/office/powerpoint/2010/main" val="210260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19D1932-8071-558A-1654-00F3E87C91FD}"/>
              </a:ext>
            </a:extLst>
          </p:cNvPr>
          <p:cNvSpPr>
            <a:spLocks noGrp="1"/>
          </p:cNvSpPr>
          <p:nvPr>
            <p:ph sz="half" idx="2"/>
          </p:nvPr>
        </p:nvSpPr>
        <p:spPr>
          <a:xfrm>
            <a:off x="838200" y="1478857"/>
            <a:ext cx="5064889" cy="4639309"/>
          </a:xfrm>
        </p:spPr>
        <p:txBody>
          <a:bodyPr/>
          <a:lstStyle/>
          <a:p>
            <a:pPr marL="287020" indent="-287020">
              <a:lnSpc>
                <a:spcPct val="90000"/>
              </a:lnSpc>
              <a:spcBef>
                <a:spcPts val="200"/>
              </a:spcBef>
            </a:pPr>
            <a:r>
              <a:rPr lang="en-US" dirty="0" err="1"/>
              <a:t>Partindo</a:t>
            </a:r>
            <a:r>
              <a:rPr lang="en-US" dirty="0"/>
              <a:t> do </a:t>
            </a:r>
            <a:r>
              <a:rPr lang="en-US" dirty="0" err="1"/>
              <a:t>princípio</a:t>
            </a:r>
            <a:r>
              <a:rPr lang="en-US" dirty="0"/>
              <a:t> de que </a:t>
            </a:r>
            <a:r>
              <a:rPr lang="en-US" dirty="0" err="1"/>
              <a:t>há</a:t>
            </a:r>
            <a:r>
              <a:rPr lang="en-US" dirty="0"/>
              <a:t> um </a:t>
            </a:r>
            <a:r>
              <a:rPr lang="en-US" dirty="0" err="1"/>
              <a:t>grande</a:t>
            </a:r>
            <a:r>
              <a:rPr lang="en-US" dirty="0"/>
              <a:t> </a:t>
            </a:r>
            <a:r>
              <a:rPr lang="en-US" dirty="0" err="1"/>
              <a:t>número</a:t>
            </a:r>
            <a:r>
              <a:rPr lang="en-US" dirty="0"/>
              <a:t> de </a:t>
            </a:r>
            <a:r>
              <a:rPr lang="en-US" dirty="0" err="1"/>
              <a:t>pessoas</a:t>
            </a:r>
            <a:r>
              <a:rPr lang="en-US" dirty="0"/>
              <a:t> </a:t>
            </a:r>
            <a:r>
              <a:rPr lang="en-US" dirty="0" err="1"/>
              <a:t>afetadas</a:t>
            </a:r>
            <a:r>
              <a:rPr lang="en-US" dirty="0"/>
              <a:t>...</a:t>
            </a:r>
          </a:p>
          <a:p>
            <a:pPr>
              <a:lnSpc>
                <a:spcPct val="90000"/>
              </a:lnSpc>
              <a:spcBef>
                <a:spcPts val="200"/>
              </a:spcBef>
            </a:pPr>
            <a:r>
              <a:rPr lang="en-US" dirty="0" err="1"/>
              <a:t>Sarampo</a:t>
            </a:r>
            <a:endParaRPr lang="en-US" dirty="0"/>
          </a:p>
          <a:p>
            <a:pPr lvl="1">
              <a:lnSpc>
                <a:spcPct val="90000"/>
              </a:lnSpc>
              <a:spcBef>
                <a:spcPts val="200"/>
              </a:spcBef>
            </a:pPr>
            <a:r>
              <a:rPr lang="en-US" dirty="0"/>
              <a:t>5 </a:t>
            </a:r>
            <a:r>
              <a:rPr lang="en-US" dirty="0" err="1"/>
              <a:t>casos-pacientes</a:t>
            </a:r>
            <a:endParaRPr lang="en-US" dirty="0"/>
          </a:p>
          <a:p>
            <a:pPr>
              <a:lnSpc>
                <a:spcPct val="90000"/>
              </a:lnSpc>
              <a:spcBef>
                <a:spcPts val="200"/>
              </a:spcBef>
            </a:pPr>
            <a:r>
              <a:rPr lang="en-US" dirty="0" err="1"/>
              <a:t>Cólera</a:t>
            </a:r>
            <a:r>
              <a:rPr lang="en-US" dirty="0"/>
              <a:t>, Shigella:</a:t>
            </a:r>
          </a:p>
          <a:p>
            <a:pPr lvl="1">
              <a:lnSpc>
                <a:spcPct val="90000"/>
              </a:lnSpc>
              <a:spcBef>
                <a:spcPts val="200"/>
              </a:spcBef>
            </a:pPr>
            <a:r>
              <a:rPr lang="en-US" dirty="0"/>
              <a:t>5-10 </a:t>
            </a:r>
            <a:r>
              <a:rPr lang="en-US" dirty="0" err="1"/>
              <a:t>pacientes</a:t>
            </a:r>
            <a:r>
              <a:rPr lang="en-US" dirty="0"/>
              <a:t> com </a:t>
            </a:r>
            <a:r>
              <a:rPr lang="en-US" dirty="0" err="1"/>
              <a:t>casos</a:t>
            </a:r>
            <a:endParaRPr lang="en-US" dirty="0"/>
          </a:p>
          <a:p>
            <a:pPr>
              <a:lnSpc>
                <a:spcPct val="90000"/>
              </a:lnSpc>
              <a:spcBef>
                <a:spcPts val="200"/>
              </a:spcBef>
            </a:pPr>
            <a:r>
              <a:rPr lang="en-US" dirty="0"/>
              <a:t>Ebola:</a:t>
            </a:r>
          </a:p>
          <a:p>
            <a:pPr lvl="1">
              <a:lnSpc>
                <a:spcPct val="90000"/>
              </a:lnSpc>
              <a:spcBef>
                <a:spcPts val="200"/>
              </a:spcBef>
            </a:pPr>
            <a:r>
              <a:rPr lang="en-US" dirty="0"/>
              <a:t>Cada </a:t>
            </a:r>
            <a:r>
              <a:rPr lang="en-US" dirty="0" err="1"/>
              <a:t>caso</a:t>
            </a:r>
            <a:r>
              <a:rPr lang="en-US" dirty="0"/>
              <a:t> </a:t>
            </a:r>
            <a:r>
              <a:rPr lang="en-US" dirty="0" err="1"/>
              <a:t>suspeito</a:t>
            </a:r>
            <a:endParaRPr lang="en-US" dirty="0"/>
          </a:p>
          <a:p>
            <a:endParaRPr lang="en-US" dirty="0"/>
          </a:p>
        </p:txBody>
      </p:sp>
      <p:sp>
        <p:nvSpPr>
          <p:cNvPr id="3" name="Title 2">
            <a:extLst>
              <a:ext uri="{FF2B5EF4-FFF2-40B4-BE49-F238E27FC236}">
                <a16:creationId xmlns:a16="http://schemas.microsoft.com/office/drawing/2014/main" id="{5F8B9F84-97E2-DF88-675B-3C3221641A00}"/>
              </a:ext>
            </a:extLst>
          </p:cNvPr>
          <p:cNvSpPr>
            <a:spLocks noGrp="1"/>
          </p:cNvSpPr>
          <p:nvPr>
            <p:ph type="title"/>
          </p:nvPr>
        </p:nvSpPr>
        <p:spPr/>
        <p:txBody>
          <a:bodyPr/>
          <a:lstStyle/>
          <a:p>
            <a:r>
              <a:rPr lang="en-US"/>
              <a:t>Quantos testes para confirmar um surto?</a:t>
            </a:r>
          </a:p>
        </p:txBody>
      </p:sp>
      <p:pic>
        <p:nvPicPr>
          <p:cNvPr id="4" name="Picture 2">
            <a:extLst>
              <a:ext uri="{FF2B5EF4-FFF2-40B4-BE49-F238E27FC236}">
                <a16:creationId xmlns:a16="http://schemas.microsoft.com/office/drawing/2014/main" id="{53B14DAE-A50D-A06D-E2B8-3EF5527CDB5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756" r="11967" b="2"/>
          <a:stretch/>
        </p:blipFill>
        <p:spPr bwMode="auto">
          <a:xfrm>
            <a:off x="6191250" y="1478856"/>
            <a:ext cx="5162550" cy="4639309"/>
          </a:xfrm>
          <a:prstGeom prst="rect">
            <a:avLst/>
          </a:prstGeom>
          <a:solidFill>
            <a:srgbClr val="FFFFFF"/>
          </a:solidFill>
          <a:ln>
            <a:solidFill>
              <a:schemeClr val="tx1"/>
            </a:solidFill>
          </a:ln>
        </p:spPr>
      </p:pic>
    </p:spTree>
    <p:extLst>
      <p:ext uri="{BB962C8B-B14F-4D97-AF65-F5344CB8AC3E}">
        <p14:creationId xmlns:p14="http://schemas.microsoft.com/office/powerpoint/2010/main" val="3077875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half" idx="2"/>
            <p:extLst>
              <p:ext uri="{D42A27DB-BD31-4B8C-83A1-F6EECF244321}">
                <p14:modId xmlns:p14="http://schemas.microsoft.com/office/powerpoint/2010/main" val="42613173"/>
              </p:ext>
            </p:extLst>
          </p:nvPr>
        </p:nvGraphicFramePr>
        <p:xfrm>
          <a:off x="838200" y="1479550"/>
          <a:ext cx="10515598" cy="4762496"/>
        </p:xfrm>
        <a:graphic>
          <a:graphicData uri="http://schemas.openxmlformats.org/drawingml/2006/table">
            <a:tbl>
              <a:tblPr firstRow="1" bandRow="1">
                <a:tableStyleId>{5C22544A-7EE6-4342-B048-85BDC9FD1C3A}</a:tableStyleId>
              </a:tblPr>
              <a:tblGrid>
                <a:gridCol w="2073725">
                  <a:extLst>
                    <a:ext uri="{9D8B030D-6E8A-4147-A177-3AD203B41FA5}">
                      <a16:colId xmlns:a16="http://schemas.microsoft.com/office/drawing/2014/main" val="3631775051"/>
                    </a:ext>
                  </a:extLst>
                </a:gridCol>
                <a:gridCol w="1240312">
                  <a:extLst>
                    <a:ext uri="{9D8B030D-6E8A-4147-A177-3AD203B41FA5}">
                      <a16:colId xmlns:a16="http://schemas.microsoft.com/office/drawing/2014/main" val="1379580609"/>
                    </a:ext>
                  </a:extLst>
                </a:gridCol>
                <a:gridCol w="2231995">
                  <a:extLst>
                    <a:ext uri="{9D8B030D-6E8A-4147-A177-3AD203B41FA5}">
                      <a16:colId xmlns:a16="http://schemas.microsoft.com/office/drawing/2014/main" val="2531088587"/>
                    </a:ext>
                  </a:extLst>
                </a:gridCol>
                <a:gridCol w="2018420">
                  <a:extLst>
                    <a:ext uri="{9D8B030D-6E8A-4147-A177-3AD203B41FA5}">
                      <a16:colId xmlns:a16="http://schemas.microsoft.com/office/drawing/2014/main" val="1089383460"/>
                    </a:ext>
                  </a:extLst>
                </a:gridCol>
                <a:gridCol w="2951146">
                  <a:extLst>
                    <a:ext uri="{9D8B030D-6E8A-4147-A177-3AD203B41FA5}">
                      <a16:colId xmlns:a16="http://schemas.microsoft.com/office/drawing/2014/main" val="3782009302"/>
                    </a:ext>
                  </a:extLst>
                </a:gridCol>
              </a:tblGrid>
              <a:tr h="531631">
                <a:tc>
                  <a:txBody>
                    <a:bodyPr/>
                    <a:lstStyle/>
                    <a:p>
                      <a:pPr algn="l"/>
                      <a:r>
                        <a:rPr lang="en-US" sz="1600" dirty="0" err="1">
                          <a:solidFill>
                            <a:schemeClr val="tx1"/>
                          </a:solidFill>
                          <a:latin typeface="Arial" panose="020B0604020202020204" pitchFamily="34" charset="0"/>
                          <a:cs typeface="Arial" panose="020B0604020202020204" pitchFamily="34" charset="0"/>
                        </a:rPr>
                        <a:t>Amostra</a:t>
                      </a:r>
                      <a:r>
                        <a:rPr lang="en-US" sz="1600" dirty="0">
                          <a:solidFill>
                            <a:schemeClr val="tx1"/>
                          </a:solidFill>
                          <a:latin typeface="Arial" panose="020B0604020202020204" pitchFamily="34" charset="0"/>
                          <a:cs typeface="Arial" panose="020B0604020202020204" pitchFamily="34" charset="0"/>
                        </a:rPr>
                        <a:t> </a:t>
                      </a:r>
                    </a:p>
                  </a:txBody>
                  <a:tcPr marL="67258" marR="67258" marT="34288" marB="34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1600">
                          <a:solidFill>
                            <a:schemeClr val="tx1"/>
                          </a:solidFill>
                          <a:latin typeface="Arial" panose="020B0604020202020204" pitchFamily="34" charset="0"/>
                          <a:cs typeface="Arial" panose="020B0604020202020204" pitchFamily="34" charset="0"/>
                        </a:rPr>
                        <a:t>Meios de transporte</a:t>
                      </a:r>
                    </a:p>
                  </a:txBody>
                  <a:tcPr marL="35871" marR="35871" marT="34288" marB="34288"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aseline="0" dirty="0" err="1">
                          <a:solidFill>
                            <a:schemeClr val="tx1"/>
                          </a:solidFill>
                          <a:latin typeface="Arial" panose="020B0604020202020204" pitchFamily="34" charset="0"/>
                          <a:cs typeface="Arial" panose="020B0604020202020204" pitchFamily="34" charset="0"/>
                        </a:rPr>
                        <a:t>Condições</a:t>
                      </a:r>
                      <a:r>
                        <a:rPr lang="en-US" sz="1600" baseline="0" dirty="0">
                          <a:solidFill>
                            <a:schemeClr val="tx1"/>
                          </a:solidFill>
                          <a:latin typeface="Arial" panose="020B0604020202020204" pitchFamily="34" charset="0"/>
                          <a:cs typeface="Arial" panose="020B0604020202020204" pitchFamily="34" charset="0"/>
                        </a:rPr>
                        <a:t> de </a:t>
                      </a:r>
                      <a:r>
                        <a:rPr lang="en-US" sz="1600" baseline="0" dirty="0" err="1">
                          <a:solidFill>
                            <a:schemeClr val="tx1"/>
                          </a:solidFill>
                          <a:latin typeface="Arial" panose="020B0604020202020204" pitchFamily="34" charset="0"/>
                          <a:cs typeface="Arial" panose="020B0604020202020204" pitchFamily="34" charset="0"/>
                        </a:rPr>
                        <a:t>transporte</a:t>
                      </a:r>
                      <a:r>
                        <a:rPr lang="en-US" sz="1600" baseline="0" dirty="0">
                          <a:solidFill>
                            <a:schemeClr val="tx1"/>
                          </a:solidFill>
                          <a:latin typeface="Arial" panose="020B0604020202020204" pitchFamily="34" charset="0"/>
                          <a:cs typeface="Arial" panose="020B0604020202020204" pitchFamily="34" charset="0"/>
                        </a:rPr>
                        <a:t> (48 horas)</a:t>
                      </a:r>
                      <a:endParaRPr lang="en-US" sz="1600" dirty="0">
                        <a:solidFill>
                          <a:schemeClr val="tx1"/>
                        </a:solidFill>
                        <a:latin typeface="Arial" panose="020B0604020202020204" pitchFamily="34" charset="0"/>
                        <a:cs typeface="Arial" panose="020B0604020202020204" pitchFamily="34" charset="0"/>
                      </a:endParaRPr>
                    </a:p>
                  </a:txBody>
                  <a:tcPr marL="67258" marR="67258" marT="34288" marB="34288"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aseline="0">
                          <a:solidFill>
                            <a:schemeClr val="tx1"/>
                          </a:solidFill>
                          <a:latin typeface="Arial" panose="020B0604020202020204" pitchFamily="34" charset="0"/>
                          <a:cs typeface="Arial" panose="020B0604020202020204" pitchFamily="34" charset="0"/>
                        </a:rPr>
                        <a:t>Transporte &gt;48hrs ou armazenamento</a:t>
                      </a:r>
                      <a:endParaRPr lang="en-US" sz="1600">
                        <a:solidFill>
                          <a:schemeClr val="tx1"/>
                        </a:solidFill>
                        <a:latin typeface="Arial" panose="020B0604020202020204" pitchFamily="34" charset="0"/>
                        <a:cs typeface="Arial" panose="020B0604020202020204" pitchFamily="34" charset="0"/>
                      </a:endParaRPr>
                    </a:p>
                  </a:txBody>
                  <a:tcPr marL="67258" marR="67258" marT="34288" marB="34288"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l"/>
                      <a:r>
                        <a:rPr lang="en-US" sz="1600" dirty="0" err="1">
                          <a:solidFill>
                            <a:schemeClr val="tx1"/>
                          </a:solidFill>
                          <a:latin typeface="Arial" panose="020B0604020202020204" pitchFamily="34" charset="0"/>
                          <a:cs typeface="Arial" panose="020B0604020202020204" pitchFamily="34" charset="0"/>
                        </a:rPr>
                        <a:t>Comentários</a:t>
                      </a:r>
                      <a:endParaRPr lang="en-US" sz="1600" dirty="0">
                        <a:solidFill>
                          <a:schemeClr val="tx1"/>
                        </a:solidFill>
                        <a:latin typeface="Arial" panose="020B0604020202020204" pitchFamily="34" charset="0"/>
                        <a:cs typeface="Arial" panose="020B0604020202020204" pitchFamily="34" charset="0"/>
                      </a:endParaRPr>
                    </a:p>
                  </a:txBody>
                  <a:tcPr marL="67258" marR="67258" marT="34288" marB="34288"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3923695506"/>
                  </a:ext>
                </a:extLst>
              </a:tr>
              <a:tr h="315982">
                <a:tc>
                  <a:txBody>
                    <a:bodyPr/>
                    <a:lstStyle/>
                    <a:p>
                      <a:r>
                        <a:rPr lang="en-US" sz="1400" dirty="0" err="1">
                          <a:solidFill>
                            <a:schemeClr val="tx1"/>
                          </a:solidFill>
                          <a:latin typeface="Arial" panose="020B0604020202020204" pitchFamily="34" charset="0"/>
                          <a:cs typeface="Arial" panose="020B0604020202020204" pitchFamily="34" charset="0"/>
                        </a:rPr>
                        <a:t>Sangue</a:t>
                      </a:r>
                      <a:r>
                        <a:rPr lang="en-US" sz="1400" dirty="0">
                          <a:solidFill>
                            <a:schemeClr val="tx1"/>
                          </a:solidFill>
                          <a:latin typeface="Arial" panose="020B0604020202020204" pitchFamily="34" charset="0"/>
                          <a:cs typeface="Arial" panose="020B0604020202020204" pitchFamily="34" charset="0"/>
                        </a:rPr>
                        <a:t> total</a:t>
                      </a: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a:solidFill>
                            <a:schemeClr val="tx1"/>
                          </a:solidFill>
                          <a:latin typeface="Arial" panose="020B0604020202020204" pitchFamily="34" charset="0"/>
                          <a:cs typeface="Arial" panose="020B0604020202020204" pitchFamily="34" charset="0"/>
                        </a:rPr>
                        <a:t>Não</a:t>
                      </a: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solidFill>
                            <a:schemeClr val="tx1"/>
                          </a:solidFill>
                          <a:latin typeface="Arial" panose="020B0604020202020204" pitchFamily="34" charset="0"/>
                          <a:cs typeface="Arial" panose="020B0604020202020204" pitchFamily="34" charset="0"/>
                        </a:rPr>
                        <a:t>2-8 C</a:t>
                      </a:r>
                      <a:r>
                        <a:rPr lang="en-US" sz="1400" baseline="30000" dirty="0">
                          <a:solidFill>
                            <a:schemeClr val="tx1"/>
                          </a:solidFill>
                          <a:latin typeface="Arial" panose="020B0604020202020204" pitchFamily="34" charset="0"/>
                          <a:cs typeface="Arial" panose="020B0604020202020204" pitchFamily="34" charset="0"/>
                        </a:rPr>
                        <a:t>o</a:t>
                      </a: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a:solidFill>
                            <a:schemeClr val="tx1"/>
                          </a:solidFill>
                          <a:latin typeface="Arial" panose="020B0604020202020204" pitchFamily="34" charset="0"/>
                          <a:cs typeface="Arial" panose="020B0604020202020204" pitchFamily="34" charset="0"/>
                        </a:rPr>
                        <a:t>2-8 C</a:t>
                      </a:r>
                      <a:r>
                        <a:rPr lang="en-US" sz="1400" baseline="30000">
                          <a:solidFill>
                            <a:schemeClr val="tx1"/>
                          </a:solidFill>
                          <a:latin typeface="Arial" panose="020B0604020202020204" pitchFamily="34" charset="0"/>
                          <a:cs typeface="Arial" panose="020B0604020202020204" pitchFamily="34" charset="0"/>
                        </a:rPr>
                        <a:t>o</a:t>
                      </a: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400">
                        <a:solidFill>
                          <a:schemeClr val="tx1"/>
                        </a:solidFill>
                        <a:latin typeface="Arial" panose="020B0604020202020204" pitchFamily="34" charset="0"/>
                        <a:cs typeface="Arial" panose="020B0604020202020204" pitchFamily="34" charset="0"/>
                      </a:endParaRPr>
                    </a:p>
                  </a:txBody>
                  <a:tcPr marL="35871" marR="35871" marT="91440" marB="914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33856480"/>
                  </a:ext>
                </a:extLst>
              </a:tr>
              <a:tr h="3372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a:solidFill>
                            <a:schemeClr val="tx1"/>
                          </a:solidFill>
                          <a:latin typeface="Arial" panose="020B0604020202020204" pitchFamily="34" charset="0"/>
                          <a:cs typeface="Arial" panose="020B0604020202020204" pitchFamily="34" charset="0"/>
                        </a:rPr>
                        <a:t>Cultura de sangue</a:t>
                      </a: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a:solidFill>
                            <a:schemeClr val="tx1"/>
                          </a:solidFill>
                          <a:latin typeface="Arial" panose="020B0604020202020204" pitchFamily="34" charset="0"/>
                          <a:cs typeface="Arial" panose="020B0604020202020204" pitchFamily="34" charset="0"/>
                        </a:rPr>
                        <a:t>Sim</a:t>
                      </a: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a:solidFill>
                            <a:schemeClr val="tx1"/>
                          </a:solidFill>
                          <a:latin typeface="Arial" panose="020B0604020202020204" pitchFamily="34" charset="0"/>
                          <a:cs typeface="Arial" panose="020B0604020202020204" pitchFamily="34" charset="0"/>
                        </a:rPr>
                        <a:t>Ambiente</a:t>
                      </a: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400">
                        <a:solidFill>
                          <a:schemeClr val="tx1"/>
                        </a:solidFill>
                        <a:latin typeface="Arial" panose="020B0604020202020204" pitchFamily="34" charset="0"/>
                        <a:cs typeface="Arial" panose="020B0604020202020204" pitchFamily="34" charset="0"/>
                      </a:endParaRP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a:solidFill>
                            <a:schemeClr val="tx1"/>
                          </a:solidFill>
                          <a:latin typeface="Arial" panose="020B0604020202020204" pitchFamily="34" charset="0"/>
                          <a:cs typeface="Arial" panose="020B0604020202020204" pitchFamily="34" charset="0"/>
                        </a:rPr>
                        <a:t>Em pé sobre uma almofada</a:t>
                      </a:r>
                    </a:p>
                  </a:txBody>
                  <a:tcPr marL="35871" marR="35871" marT="91440" marB="914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38567528"/>
                  </a:ext>
                </a:extLst>
              </a:tr>
              <a:tr h="315982">
                <a:tc>
                  <a:txBody>
                    <a:bodyPr/>
                    <a:lstStyle/>
                    <a:p>
                      <a:r>
                        <a:rPr lang="en-US" sz="1400">
                          <a:solidFill>
                            <a:schemeClr val="tx1"/>
                          </a:solidFill>
                          <a:latin typeface="Arial" panose="020B0604020202020204" pitchFamily="34" charset="0"/>
                          <a:cs typeface="Arial" panose="020B0604020202020204" pitchFamily="34" charset="0"/>
                        </a:rPr>
                        <a:t>Soro/coágulo sanguíneo</a:t>
                      </a: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a:solidFill>
                            <a:schemeClr val="tx1"/>
                          </a:solidFill>
                          <a:latin typeface="Arial" panose="020B0604020202020204" pitchFamily="34" charset="0"/>
                          <a:cs typeface="Arial" panose="020B0604020202020204" pitchFamily="34" charset="0"/>
                        </a:rPr>
                        <a:t>Não</a:t>
                      </a: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a:solidFill>
                            <a:schemeClr val="tx1"/>
                          </a:solidFill>
                          <a:latin typeface="Arial" panose="020B0604020202020204" pitchFamily="34" charset="0"/>
                          <a:cs typeface="Arial" panose="020B0604020202020204" pitchFamily="34" charset="0"/>
                        </a:rPr>
                        <a:t>2-8 C</a:t>
                      </a:r>
                      <a:r>
                        <a:rPr lang="en-US" sz="1400" baseline="30000">
                          <a:solidFill>
                            <a:schemeClr val="tx1"/>
                          </a:solidFill>
                          <a:latin typeface="Arial" panose="020B0604020202020204" pitchFamily="34" charset="0"/>
                          <a:cs typeface="Arial" panose="020B0604020202020204" pitchFamily="34" charset="0"/>
                        </a:rPr>
                        <a:t>o</a:t>
                      </a: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a:solidFill>
                            <a:schemeClr val="tx1"/>
                          </a:solidFill>
                          <a:latin typeface="Arial" panose="020B0604020202020204" pitchFamily="34" charset="0"/>
                          <a:cs typeface="Arial" panose="020B0604020202020204" pitchFamily="34" charset="0"/>
                        </a:rPr>
                        <a:t>-20 C</a:t>
                      </a:r>
                      <a:r>
                        <a:rPr lang="en-US" sz="1400" baseline="30000">
                          <a:solidFill>
                            <a:schemeClr val="tx1"/>
                          </a:solidFill>
                          <a:latin typeface="Arial" panose="020B0604020202020204" pitchFamily="34" charset="0"/>
                          <a:cs typeface="Arial" panose="020B0604020202020204" pitchFamily="34" charset="0"/>
                        </a:rPr>
                        <a:t>o</a:t>
                      </a: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dirty="0" err="1">
                          <a:solidFill>
                            <a:schemeClr val="tx1"/>
                          </a:solidFill>
                          <a:latin typeface="Arial" panose="020B0604020202020204" pitchFamily="34" charset="0"/>
                          <a:cs typeface="Arial" panose="020B0604020202020204" pitchFamily="34" charset="0"/>
                        </a:rPr>
                        <a:t>Evitar</a:t>
                      </a:r>
                      <a:r>
                        <a:rPr lang="en-US" sz="1400" dirty="0">
                          <a:solidFill>
                            <a:schemeClr val="tx1"/>
                          </a:solidFill>
                          <a:latin typeface="Arial" panose="020B0604020202020204" pitchFamily="34" charset="0"/>
                          <a:cs typeface="Arial" panose="020B0604020202020204" pitchFamily="34" charset="0"/>
                        </a:rPr>
                        <a:t> </a:t>
                      </a:r>
                      <a:r>
                        <a:rPr lang="en-US" sz="1400" baseline="0" dirty="0">
                          <a:solidFill>
                            <a:schemeClr val="tx1"/>
                          </a:solidFill>
                          <a:latin typeface="Arial" panose="020B0604020202020204" pitchFamily="34" charset="0"/>
                          <a:cs typeface="Arial" panose="020B0604020202020204" pitchFamily="34" charset="0"/>
                        </a:rPr>
                        <a:t>o </a:t>
                      </a:r>
                      <a:r>
                        <a:rPr lang="en-US" sz="1400" baseline="0" dirty="0" err="1">
                          <a:solidFill>
                            <a:schemeClr val="tx1"/>
                          </a:solidFill>
                          <a:latin typeface="Arial" panose="020B0604020202020204" pitchFamily="34" charset="0"/>
                          <a:cs typeface="Arial" panose="020B0604020202020204" pitchFamily="34" charset="0"/>
                        </a:rPr>
                        <a:t>congelamento</a:t>
                      </a:r>
                      <a:r>
                        <a:rPr lang="en-US" sz="1400" baseline="0" dirty="0">
                          <a:solidFill>
                            <a:schemeClr val="tx1"/>
                          </a:solidFill>
                          <a:latin typeface="Arial" panose="020B0604020202020204" pitchFamily="34" charset="0"/>
                          <a:cs typeface="Arial" panose="020B0604020202020204" pitchFamily="34" charset="0"/>
                        </a:rPr>
                        <a:t>/ </a:t>
                      </a:r>
                      <a:r>
                        <a:rPr lang="en-US" sz="1400" baseline="0" dirty="0" err="1">
                          <a:solidFill>
                            <a:schemeClr val="tx1"/>
                          </a:solidFill>
                          <a:latin typeface="Arial" panose="020B0604020202020204" pitchFamily="34" charset="0"/>
                          <a:cs typeface="Arial" panose="020B0604020202020204" pitchFamily="34" charset="0"/>
                        </a:rPr>
                        <a:t>descongelamento</a:t>
                      </a:r>
                      <a:endParaRPr lang="en-US" sz="1400" dirty="0">
                        <a:solidFill>
                          <a:schemeClr val="tx1"/>
                        </a:solidFill>
                        <a:latin typeface="Arial" panose="020B0604020202020204" pitchFamily="34" charset="0"/>
                        <a:cs typeface="Arial" panose="020B0604020202020204" pitchFamily="34" charset="0"/>
                      </a:endParaRPr>
                    </a:p>
                  </a:txBody>
                  <a:tcPr marL="35871" marR="35871" marT="91440" marB="914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88186881"/>
                  </a:ext>
                </a:extLst>
              </a:tr>
              <a:tr h="315982">
                <a:tc>
                  <a:txBody>
                    <a:bodyPr/>
                    <a:lstStyle/>
                    <a:p>
                      <a:r>
                        <a:rPr lang="en-US" sz="1400">
                          <a:solidFill>
                            <a:schemeClr val="tx1"/>
                          </a:solidFill>
                          <a:latin typeface="Arial" panose="020B0604020202020204" pitchFamily="34" charset="0"/>
                          <a:cs typeface="Arial" panose="020B0604020202020204" pitchFamily="34" charset="0"/>
                        </a:rPr>
                        <a:t>LCR (bacteriano)</a:t>
                      </a: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a:solidFill>
                            <a:schemeClr val="tx1"/>
                          </a:solidFill>
                          <a:latin typeface="Arial" panose="020B0604020202020204" pitchFamily="34" charset="0"/>
                          <a:cs typeface="Arial" panose="020B0604020202020204" pitchFamily="34" charset="0"/>
                        </a:rPr>
                        <a:t>Sim</a:t>
                      </a: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a:solidFill>
                            <a:schemeClr val="tx1"/>
                          </a:solidFill>
                          <a:latin typeface="Arial" panose="020B0604020202020204" pitchFamily="34" charset="0"/>
                          <a:cs typeface="Arial" panose="020B0604020202020204" pitchFamily="34" charset="0"/>
                        </a:rPr>
                        <a:t>25-37 C</a:t>
                      </a:r>
                      <a:r>
                        <a:rPr lang="en-US" sz="1400" baseline="30000">
                          <a:solidFill>
                            <a:schemeClr val="tx1"/>
                          </a:solidFill>
                          <a:latin typeface="Arial" panose="020B0604020202020204" pitchFamily="34" charset="0"/>
                          <a:cs typeface="Arial" panose="020B0604020202020204" pitchFamily="34" charset="0"/>
                        </a:rPr>
                        <a:t>o</a:t>
                      </a: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en-US" sz="1400">
                        <a:solidFill>
                          <a:schemeClr val="tx1"/>
                        </a:solidFill>
                        <a:latin typeface="Arial" panose="020B0604020202020204" pitchFamily="34" charset="0"/>
                        <a:cs typeface="Arial" panose="020B0604020202020204" pitchFamily="34" charset="0"/>
                      </a:endParaRP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dirty="0">
                          <a:solidFill>
                            <a:schemeClr val="tx1"/>
                          </a:solidFill>
                          <a:latin typeface="Arial" panose="020B0604020202020204" pitchFamily="34" charset="0"/>
                          <a:cs typeface="Arial" panose="020B0604020202020204" pitchFamily="34" charset="0"/>
                        </a:rPr>
                        <a:t>Cultura </a:t>
                      </a:r>
                      <a:r>
                        <a:rPr lang="en-US" sz="1400" dirty="0" err="1">
                          <a:solidFill>
                            <a:schemeClr val="tx1"/>
                          </a:solidFill>
                          <a:latin typeface="Arial" panose="020B0604020202020204" pitchFamily="34" charset="0"/>
                          <a:cs typeface="Arial" panose="020B0604020202020204" pitchFamily="34" charset="0"/>
                        </a:rPr>
                        <a:t>bacteriana</a:t>
                      </a:r>
                      <a:endParaRPr lang="en-US" sz="1400" dirty="0">
                        <a:solidFill>
                          <a:schemeClr val="tx1"/>
                        </a:solidFill>
                        <a:latin typeface="Arial" panose="020B0604020202020204" pitchFamily="34" charset="0"/>
                        <a:cs typeface="Arial" panose="020B0604020202020204" pitchFamily="34" charset="0"/>
                      </a:endParaRPr>
                    </a:p>
                  </a:txBody>
                  <a:tcPr marL="35871" marR="35871" marT="91440" marB="914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76668558"/>
                  </a:ext>
                </a:extLst>
              </a:tr>
              <a:tr h="315982">
                <a:tc>
                  <a:txBody>
                    <a:bodyPr/>
                    <a:lstStyle/>
                    <a:p>
                      <a:r>
                        <a:rPr lang="en-US" sz="1400">
                          <a:solidFill>
                            <a:schemeClr val="tx1"/>
                          </a:solidFill>
                          <a:latin typeface="Arial" panose="020B0604020202020204" pitchFamily="34" charset="0"/>
                          <a:cs typeface="Arial" panose="020B0604020202020204" pitchFamily="34" charset="0"/>
                        </a:rPr>
                        <a:t>LCR (viral)</a:t>
                      </a: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dirty="0">
                          <a:solidFill>
                            <a:schemeClr val="tx1"/>
                          </a:solidFill>
                          <a:latin typeface="Arial" panose="020B0604020202020204" pitchFamily="34" charset="0"/>
                          <a:cs typeface="Arial" panose="020B0604020202020204" pitchFamily="34" charset="0"/>
                        </a:rPr>
                        <a:t>Sim</a:t>
                      </a: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a:solidFill>
                            <a:schemeClr val="tx1"/>
                          </a:solidFill>
                          <a:latin typeface="Arial" panose="020B0604020202020204" pitchFamily="34" charset="0"/>
                          <a:cs typeface="Arial" panose="020B0604020202020204" pitchFamily="34" charset="0"/>
                        </a:rPr>
                        <a:t>2-8 C</a:t>
                      </a:r>
                      <a:r>
                        <a:rPr lang="en-US" sz="1400" baseline="30000">
                          <a:solidFill>
                            <a:schemeClr val="tx1"/>
                          </a:solidFill>
                          <a:latin typeface="Arial" panose="020B0604020202020204" pitchFamily="34" charset="0"/>
                          <a:cs typeface="Arial" panose="020B0604020202020204" pitchFamily="34" charset="0"/>
                        </a:rPr>
                        <a:t>o</a:t>
                      </a: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a:solidFill>
                            <a:schemeClr val="tx1"/>
                          </a:solidFill>
                          <a:latin typeface="Arial" panose="020B0604020202020204" pitchFamily="34" charset="0"/>
                          <a:cs typeface="Arial" panose="020B0604020202020204" pitchFamily="34" charset="0"/>
                        </a:rPr>
                        <a:t>-20</a:t>
                      </a:r>
                      <a:r>
                        <a:rPr lang="en-US" sz="1400" baseline="30000">
                          <a:solidFill>
                            <a:schemeClr val="tx1"/>
                          </a:solidFill>
                          <a:latin typeface="Arial" panose="020B0604020202020204" pitchFamily="34" charset="0"/>
                          <a:cs typeface="Arial" panose="020B0604020202020204" pitchFamily="34" charset="0"/>
                        </a:rPr>
                        <a:t>o</a:t>
                      </a:r>
                      <a:r>
                        <a:rPr lang="en-US" sz="1400">
                          <a:solidFill>
                            <a:schemeClr val="tx1"/>
                          </a:solidFill>
                          <a:latin typeface="Arial" panose="020B0604020202020204" pitchFamily="34" charset="0"/>
                          <a:cs typeface="Arial" panose="020B0604020202020204" pitchFamily="34" charset="0"/>
                        </a:rPr>
                        <a:t> C ou -70 C</a:t>
                      </a:r>
                      <a:r>
                        <a:rPr lang="en-US" sz="1400" baseline="30000">
                          <a:solidFill>
                            <a:schemeClr val="tx1"/>
                          </a:solidFill>
                          <a:latin typeface="Arial" panose="020B0604020202020204" pitchFamily="34" charset="0"/>
                          <a:cs typeface="Arial" panose="020B0604020202020204" pitchFamily="34" charset="0"/>
                        </a:rPr>
                        <a:t>o</a:t>
                      </a: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400" dirty="0">
                        <a:solidFill>
                          <a:schemeClr val="tx1"/>
                        </a:solidFill>
                        <a:latin typeface="Arial" panose="020B0604020202020204" pitchFamily="34" charset="0"/>
                        <a:cs typeface="Arial" panose="020B0604020202020204" pitchFamily="34" charset="0"/>
                      </a:endParaRPr>
                    </a:p>
                  </a:txBody>
                  <a:tcPr marL="35871" marR="35871" marT="91440" marB="914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9449349"/>
                  </a:ext>
                </a:extLst>
              </a:tr>
              <a:tr h="299279">
                <a:tc>
                  <a:txBody>
                    <a:bodyPr/>
                    <a:lstStyle/>
                    <a:p>
                      <a:r>
                        <a:rPr lang="en-US" sz="1400">
                          <a:solidFill>
                            <a:schemeClr val="tx1"/>
                          </a:solidFill>
                          <a:latin typeface="Arial" panose="020B0604020202020204" pitchFamily="34" charset="0"/>
                          <a:cs typeface="Arial" panose="020B0604020202020204" pitchFamily="34" charset="0"/>
                        </a:rPr>
                        <a:t>Banco</a:t>
                      </a: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a:solidFill>
                            <a:schemeClr val="tx1"/>
                          </a:solidFill>
                          <a:latin typeface="Arial" panose="020B0604020202020204" pitchFamily="34" charset="0"/>
                          <a:cs typeface="Arial" panose="020B0604020202020204" pitchFamily="34" charset="0"/>
                        </a:rPr>
                        <a:t>Sim</a:t>
                      </a: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a:solidFill>
                            <a:schemeClr val="tx1"/>
                          </a:solidFill>
                          <a:latin typeface="Arial" panose="020B0604020202020204" pitchFamily="34" charset="0"/>
                          <a:cs typeface="Arial" panose="020B0604020202020204" pitchFamily="34" charset="0"/>
                        </a:rPr>
                        <a:t>2-8 C</a:t>
                      </a:r>
                      <a:r>
                        <a:rPr lang="en-US" sz="1400" baseline="30000">
                          <a:solidFill>
                            <a:schemeClr val="tx1"/>
                          </a:solidFill>
                          <a:latin typeface="Arial" panose="020B0604020202020204" pitchFamily="34" charset="0"/>
                          <a:cs typeface="Arial" panose="020B0604020202020204" pitchFamily="34" charset="0"/>
                        </a:rPr>
                        <a:t>o</a:t>
                      </a: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a:solidFill>
                            <a:schemeClr val="tx1"/>
                          </a:solidFill>
                          <a:latin typeface="Arial" panose="020B0604020202020204" pitchFamily="34" charset="0"/>
                          <a:cs typeface="Arial" panose="020B0604020202020204" pitchFamily="34" charset="0"/>
                        </a:rPr>
                        <a:t>-20 C</a:t>
                      </a:r>
                      <a:r>
                        <a:rPr lang="en-US" sz="1400" baseline="30000">
                          <a:solidFill>
                            <a:schemeClr val="tx1"/>
                          </a:solidFill>
                          <a:latin typeface="Arial" panose="020B0604020202020204" pitchFamily="34" charset="0"/>
                          <a:cs typeface="Arial" panose="020B0604020202020204" pitchFamily="34" charset="0"/>
                        </a:rPr>
                        <a:t>o</a:t>
                      </a: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dirty="0">
                          <a:solidFill>
                            <a:schemeClr val="tx1"/>
                          </a:solidFill>
                          <a:latin typeface="Arial" panose="020B0604020202020204" pitchFamily="34" charset="0"/>
                          <a:cs typeface="Arial" panose="020B0604020202020204" pitchFamily="34" charset="0"/>
                        </a:rPr>
                        <a:t>O </a:t>
                      </a:r>
                      <a:r>
                        <a:rPr lang="en-US" sz="1400" dirty="0" err="1">
                          <a:solidFill>
                            <a:schemeClr val="tx1"/>
                          </a:solidFill>
                          <a:latin typeface="Arial" panose="020B0604020202020204" pitchFamily="34" charset="0"/>
                          <a:cs typeface="Arial" panose="020B0604020202020204" pitchFamily="34" charset="0"/>
                        </a:rPr>
                        <a:t>congelamento</a:t>
                      </a:r>
                      <a:r>
                        <a:rPr lang="en-US" sz="140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distorce</a:t>
                      </a:r>
                      <a:r>
                        <a:rPr lang="en-US" sz="1400" dirty="0">
                          <a:solidFill>
                            <a:schemeClr val="tx1"/>
                          </a:solidFill>
                          <a:latin typeface="Arial" panose="020B0604020202020204" pitchFamily="34" charset="0"/>
                          <a:cs typeface="Arial" panose="020B0604020202020204" pitchFamily="34" charset="0"/>
                        </a:rPr>
                        <a:t> a </a:t>
                      </a:r>
                      <a:r>
                        <a:rPr lang="en-US" sz="1400" dirty="0" err="1">
                          <a:solidFill>
                            <a:schemeClr val="tx1"/>
                          </a:solidFill>
                          <a:latin typeface="Arial" panose="020B0604020202020204" pitchFamily="34" charset="0"/>
                          <a:cs typeface="Arial" panose="020B0604020202020204" pitchFamily="34" charset="0"/>
                        </a:rPr>
                        <a:t>morfologia</a:t>
                      </a:r>
                      <a:endParaRPr lang="en-US" sz="1400" dirty="0">
                        <a:solidFill>
                          <a:schemeClr val="tx1"/>
                        </a:solidFill>
                        <a:latin typeface="Arial" panose="020B0604020202020204" pitchFamily="34" charset="0"/>
                        <a:cs typeface="Arial" panose="020B0604020202020204" pitchFamily="34" charset="0"/>
                      </a:endParaRPr>
                    </a:p>
                  </a:txBody>
                  <a:tcPr marL="35871" marR="35871" marT="91440" marB="914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3632854"/>
                  </a:ext>
                </a:extLst>
              </a:tr>
              <a:tr h="315982">
                <a:tc>
                  <a:txBody>
                    <a:bodyPr/>
                    <a:lstStyle/>
                    <a:p>
                      <a:r>
                        <a:rPr lang="en-US" sz="1400">
                          <a:solidFill>
                            <a:schemeClr val="tx1"/>
                          </a:solidFill>
                          <a:latin typeface="Arial" panose="020B0604020202020204" pitchFamily="34" charset="0"/>
                          <a:cs typeface="Arial" panose="020B0604020202020204" pitchFamily="34" charset="0"/>
                        </a:rPr>
                        <a:t>Urina</a:t>
                      </a: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a:solidFill>
                            <a:schemeClr val="tx1"/>
                          </a:solidFill>
                          <a:latin typeface="Arial" panose="020B0604020202020204" pitchFamily="34" charset="0"/>
                          <a:cs typeface="Arial" panose="020B0604020202020204" pitchFamily="34" charset="0"/>
                        </a:rPr>
                        <a:t>Não</a:t>
                      </a: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a:solidFill>
                            <a:schemeClr val="tx1"/>
                          </a:solidFill>
                          <a:latin typeface="Arial" panose="020B0604020202020204" pitchFamily="34" charset="0"/>
                          <a:cs typeface="Arial" panose="020B0604020202020204" pitchFamily="34" charset="0"/>
                        </a:rPr>
                        <a:t>2-8 C</a:t>
                      </a:r>
                      <a:r>
                        <a:rPr lang="en-US" sz="1400" baseline="30000">
                          <a:solidFill>
                            <a:schemeClr val="tx1"/>
                          </a:solidFill>
                          <a:latin typeface="Arial" panose="020B0604020202020204" pitchFamily="34" charset="0"/>
                          <a:cs typeface="Arial" panose="020B0604020202020204" pitchFamily="34" charset="0"/>
                        </a:rPr>
                        <a:t>o</a:t>
                      </a: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a:solidFill>
                            <a:schemeClr val="tx1"/>
                          </a:solidFill>
                          <a:latin typeface="Arial" panose="020B0604020202020204" pitchFamily="34" charset="0"/>
                          <a:cs typeface="Arial" panose="020B0604020202020204" pitchFamily="34" charset="0"/>
                        </a:rPr>
                        <a:t>-20 C</a:t>
                      </a:r>
                      <a:r>
                        <a:rPr lang="en-US" sz="1400" baseline="30000">
                          <a:solidFill>
                            <a:schemeClr val="tx1"/>
                          </a:solidFill>
                          <a:latin typeface="Arial" panose="020B0604020202020204" pitchFamily="34" charset="0"/>
                          <a:cs typeface="Arial" panose="020B0604020202020204" pitchFamily="34" charset="0"/>
                        </a:rPr>
                        <a:t>o</a:t>
                      </a: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400" dirty="0">
                        <a:solidFill>
                          <a:schemeClr val="tx1"/>
                        </a:solidFill>
                        <a:latin typeface="Arial" panose="020B0604020202020204" pitchFamily="34" charset="0"/>
                        <a:cs typeface="Arial" panose="020B0604020202020204" pitchFamily="34" charset="0"/>
                      </a:endParaRPr>
                    </a:p>
                  </a:txBody>
                  <a:tcPr marL="35871" marR="35871" marT="91440" marB="914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23991721"/>
                  </a:ext>
                </a:extLst>
              </a:tr>
              <a:tr h="315982">
                <a:tc>
                  <a:txBody>
                    <a:bodyPr/>
                    <a:lstStyle/>
                    <a:p>
                      <a:r>
                        <a:rPr lang="en-US" sz="1400" baseline="0">
                          <a:solidFill>
                            <a:schemeClr val="tx1"/>
                          </a:solidFill>
                          <a:latin typeface="Arial" panose="020B0604020202020204" pitchFamily="34" charset="0"/>
                          <a:cs typeface="Arial" panose="020B0604020202020204" pitchFamily="34" charset="0"/>
                        </a:rPr>
                        <a:t>Amostra </a:t>
                      </a:r>
                      <a:r>
                        <a:rPr lang="en-US" sz="1400">
                          <a:solidFill>
                            <a:schemeClr val="tx1"/>
                          </a:solidFill>
                          <a:latin typeface="Arial" panose="020B0604020202020204" pitchFamily="34" charset="0"/>
                          <a:cs typeface="Arial" panose="020B0604020202020204" pitchFamily="34" charset="0"/>
                        </a:rPr>
                        <a:t>respiratória</a:t>
                      </a: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a:solidFill>
                            <a:schemeClr val="tx1"/>
                          </a:solidFill>
                          <a:latin typeface="Arial" panose="020B0604020202020204" pitchFamily="34" charset="0"/>
                          <a:cs typeface="Arial" panose="020B0604020202020204" pitchFamily="34" charset="0"/>
                        </a:rPr>
                        <a:t>Sim</a:t>
                      </a: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a:solidFill>
                            <a:schemeClr val="tx1"/>
                          </a:solidFill>
                          <a:latin typeface="Arial" panose="020B0604020202020204" pitchFamily="34" charset="0"/>
                          <a:cs typeface="Arial" panose="020B0604020202020204" pitchFamily="34" charset="0"/>
                        </a:rPr>
                        <a:t>Ambiente &lt;24hrs</a:t>
                      </a: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a:solidFill>
                            <a:schemeClr val="tx1"/>
                          </a:solidFill>
                          <a:latin typeface="Arial" panose="020B0604020202020204" pitchFamily="34" charset="0"/>
                          <a:cs typeface="Arial" panose="020B0604020202020204" pitchFamily="34" charset="0"/>
                        </a:rPr>
                        <a:t>2-8 C</a:t>
                      </a:r>
                      <a:r>
                        <a:rPr lang="en-US" sz="1400" baseline="30000">
                          <a:solidFill>
                            <a:schemeClr val="tx1"/>
                          </a:solidFill>
                          <a:latin typeface="Arial" panose="020B0604020202020204" pitchFamily="34" charset="0"/>
                          <a:cs typeface="Arial" panose="020B0604020202020204" pitchFamily="34" charset="0"/>
                        </a:rPr>
                        <a:t>o</a:t>
                      </a: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400" dirty="0">
                        <a:solidFill>
                          <a:schemeClr val="tx1"/>
                        </a:solidFill>
                        <a:latin typeface="Arial" panose="020B0604020202020204" pitchFamily="34" charset="0"/>
                        <a:cs typeface="Arial" panose="020B0604020202020204" pitchFamily="34" charset="0"/>
                      </a:endParaRPr>
                    </a:p>
                  </a:txBody>
                  <a:tcPr marL="35871" marR="35871" marT="91440" marB="914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53035451"/>
                  </a:ext>
                </a:extLst>
              </a:tr>
              <a:tr h="315982">
                <a:tc>
                  <a:txBody>
                    <a:bodyPr/>
                    <a:lstStyle/>
                    <a:p>
                      <a:r>
                        <a:rPr lang="en-US" sz="1400" baseline="0" dirty="0">
                          <a:solidFill>
                            <a:schemeClr val="tx1"/>
                          </a:solidFill>
                          <a:latin typeface="Arial" panose="020B0604020202020204" pitchFamily="34" charset="0"/>
                          <a:cs typeface="Arial" panose="020B0604020202020204" pitchFamily="34" charset="0"/>
                        </a:rPr>
                        <a:t>Mancha de </a:t>
                      </a:r>
                      <a:r>
                        <a:rPr lang="en-US" sz="1400" baseline="0" dirty="0" err="1">
                          <a:solidFill>
                            <a:schemeClr val="tx1"/>
                          </a:solidFill>
                          <a:latin typeface="Arial" panose="020B0604020202020204" pitchFamily="34" charset="0"/>
                          <a:cs typeface="Arial" panose="020B0604020202020204" pitchFamily="34" charset="0"/>
                        </a:rPr>
                        <a:t>sangue</a:t>
                      </a:r>
                      <a:r>
                        <a:rPr lang="en-US" sz="1400" baseline="0" dirty="0">
                          <a:solidFill>
                            <a:schemeClr val="tx1"/>
                          </a:solidFill>
                          <a:latin typeface="Arial" panose="020B0604020202020204" pitchFamily="34" charset="0"/>
                          <a:cs typeface="Arial" panose="020B0604020202020204" pitchFamily="34" charset="0"/>
                        </a:rPr>
                        <a:t> </a:t>
                      </a:r>
                      <a:r>
                        <a:rPr lang="en-US" sz="1400" dirty="0" err="1">
                          <a:solidFill>
                            <a:schemeClr val="tx1"/>
                          </a:solidFill>
                          <a:latin typeface="Arial" panose="020B0604020202020204" pitchFamily="34" charset="0"/>
                          <a:cs typeface="Arial" panose="020B0604020202020204" pitchFamily="34" charset="0"/>
                        </a:rPr>
                        <a:t>seca</a:t>
                      </a:r>
                      <a:endParaRPr lang="en-US" sz="1400" dirty="0">
                        <a:solidFill>
                          <a:schemeClr val="tx1"/>
                        </a:solidFill>
                        <a:latin typeface="Arial" panose="020B0604020202020204" pitchFamily="34" charset="0"/>
                        <a:cs typeface="Arial" panose="020B0604020202020204" pitchFamily="34" charset="0"/>
                      </a:endParaRP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400">
                          <a:solidFill>
                            <a:schemeClr val="tx1"/>
                          </a:solidFill>
                          <a:latin typeface="Arial" panose="020B0604020202020204" pitchFamily="34" charset="0"/>
                          <a:cs typeface="Arial" panose="020B0604020202020204" pitchFamily="34" charset="0"/>
                        </a:rPr>
                        <a:t>Não</a:t>
                      </a: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a:solidFill>
                            <a:schemeClr val="tx1"/>
                          </a:solidFill>
                          <a:latin typeface="Arial" panose="020B0604020202020204" pitchFamily="34" charset="0"/>
                          <a:cs typeface="Arial" panose="020B0604020202020204" pitchFamily="34" charset="0"/>
                        </a:rPr>
                        <a:t>Ambiente </a:t>
                      </a: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a:solidFill>
                            <a:schemeClr val="tx1"/>
                          </a:solidFill>
                          <a:latin typeface="Arial" panose="020B0604020202020204" pitchFamily="34" charset="0"/>
                          <a:cs typeface="Arial" panose="020B0604020202020204" pitchFamily="34" charset="0"/>
                        </a:rPr>
                        <a:t>Ambiente </a:t>
                      </a:r>
                      <a:r>
                        <a:rPr lang="en-US" sz="1400" baseline="0">
                          <a:solidFill>
                            <a:schemeClr val="tx1"/>
                          </a:solidFill>
                          <a:latin typeface="Arial" panose="020B0604020202020204" pitchFamily="34" charset="0"/>
                          <a:cs typeface="Arial" panose="020B0604020202020204" pitchFamily="34" charset="0"/>
                        </a:rPr>
                        <a:t>- congelar</a:t>
                      </a:r>
                      <a:endParaRPr lang="en-US" sz="1400">
                        <a:solidFill>
                          <a:schemeClr val="tx1"/>
                        </a:solidFill>
                        <a:latin typeface="Arial" panose="020B0604020202020204" pitchFamily="34" charset="0"/>
                        <a:cs typeface="Arial" panose="020B0604020202020204" pitchFamily="34" charset="0"/>
                      </a:endParaRPr>
                    </a:p>
                  </a:txBody>
                  <a:tcPr marL="35871" marR="35871"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400" dirty="0">
                          <a:solidFill>
                            <a:schemeClr val="tx1"/>
                          </a:solidFill>
                          <a:latin typeface="Arial" panose="020B0604020202020204" pitchFamily="34" charset="0"/>
                          <a:cs typeface="Arial" panose="020B0604020202020204" pitchFamily="34" charset="0"/>
                        </a:rPr>
                        <a:t>Deve </a:t>
                      </a:r>
                      <a:r>
                        <a:rPr lang="en-US" sz="1400" baseline="0" dirty="0" err="1">
                          <a:solidFill>
                            <a:schemeClr val="tx1"/>
                          </a:solidFill>
                          <a:latin typeface="Arial" panose="020B0604020202020204" pitchFamily="34" charset="0"/>
                          <a:cs typeface="Arial" panose="020B0604020202020204" pitchFamily="34" charset="0"/>
                        </a:rPr>
                        <a:t>secar</a:t>
                      </a:r>
                      <a:r>
                        <a:rPr lang="en-US" sz="1400" baseline="0" dirty="0">
                          <a:solidFill>
                            <a:schemeClr val="tx1"/>
                          </a:solidFill>
                          <a:latin typeface="Arial" panose="020B0604020202020204" pitchFamily="34" charset="0"/>
                          <a:cs typeface="Arial" panose="020B0604020202020204" pitchFamily="34" charset="0"/>
                        </a:rPr>
                        <a:t> </a:t>
                      </a:r>
                      <a:r>
                        <a:rPr lang="en-US" sz="1400" baseline="0" dirty="0" err="1">
                          <a:solidFill>
                            <a:schemeClr val="tx1"/>
                          </a:solidFill>
                          <a:latin typeface="Arial" panose="020B0604020202020204" pitchFamily="34" charset="0"/>
                          <a:cs typeface="Arial" panose="020B0604020202020204" pitchFamily="34" charset="0"/>
                        </a:rPr>
                        <a:t>ao</a:t>
                      </a:r>
                      <a:r>
                        <a:rPr lang="en-US" sz="1400" baseline="0" dirty="0">
                          <a:solidFill>
                            <a:schemeClr val="tx1"/>
                          </a:solidFill>
                          <a:latin typeface="Arial" panose="020B0604020202020204" pitchFamily="34" charset="0"/>
                          <a:cs typeface="Arial" panose="020B0604020202020204" pitchFamily="34" charset="0"/>
                        </a:rPr>
                        <a:t> </a:t>
                      </a:r>
                      <a:r>
                        <a:rPr lang="en-US" sz="1400" baseline="0" dirty="0" err="1">
                          <a:solidFill>
                            <a:schemeClr val="tx1"/>
                          </a:solidFill>
                          <a:latin typeface="Arial" panose="020B0604020202020204" pitchFamily="34" charset="0"/>
                          <a:cs typeface="Arial" panose="020B0604020202020204" pitchFamily="34" charset="0"/>
                        </a:rPr>
                        <a:t>ar</a:t>
                      </a:r>
                      <a:r>
                        <a:rPr lang="en-US" sz="1400" baseline="0" dirty="0">
                          <a:solidFill>
                            <a:schemeClr val="tx1"/>
                          </a:solidFill>
                          <a:latin typeface="Arial" panose="020B0604020202020204" pitchFamily="34" charset="0"/>
                          <a:cs typeface="Arial" panose="020B0604020202020204" pitchFamily="34" charset="0"/>
                        </a:rPr>
                        <a:t> livre </a:t>
                      </a:r>
                      <a:r>
                        <a:rPr lang="en-US" sz="1400" baseline="0" dirty="0" err="1">
                          <a:solidFill>
                            <a:schemeClr val="tx1"/>
                          </a:solidFill>
                          <a:latin typeface="Arial" panose="020B0604020202020204" pitchFamily="34" charset="0"/>
                          <a:cs typeface="Arial" panose="020B0604020202020204" pitchFamily="34" charset="0"/>
                        </a:rPr>
                        <a:t>durante</a:t>
                      </a:r>
                      <a:r>
                        <a:rPr lang="en-US" sz="1400" baseline="0" dirty="0">
                          <a:solidFill>
                            <a:schemeClr val="tx1"/>
                          </a:solidFill>
                          <a:latin typeface="Arial" panose="020B0604020202020204" pitchFamily="34" charset="0"/>
                          <a:cs typeface="Arial" panose="020B0604020202020204" pitchFamily="34" charset="0"/>
                        </a:rPr>
                        <a:t> </a:t>
                      </a:r>
                      <a:r>
                        <a:rPr lang="en-US" sz="1400" baseline="0" dirty="0" err="1">
                          <a:solidFill>
                            <a:schemeClr val="tx1"/>
                          </a:solidFill>
                          <a:latin typeface="Arial" panose="020B0604020202020204" pitchFamily="34" charset="0"/>
                          <a:cs typeface="Arial" panose="020B0604020202020204" pitchFamily="34" charset="0"/>
                        </a:rPr>
                        <a:t>pelo</a:t>
                      </a:r>
                      <a:r>
                        <a:rPr lang="en-US" sz="1400" baseline="0" dirty="0">
                          <a:solidFill>
                            <a:schemeClr val="tx1"/>
                          </a:solidFill>
                          <a:latin typeface="Arial" panose="020B0604020202020204" pitchFamily="34" charset="0"/>
                          <a:cs typeface="Arial" panose="020B0604020202020204" pitchFamily="34" charset="0"/>
                        </a:rPr>
                        <a:t> </a:t>
                      </a:r>
                      <a:r>
                        <a:rPr lang="en-US" sz="1400" baseline="0" dirty="0" err="1">
                          <a:solidFill>
                            <a:schemeClr val="tx1"/>
                          </a:solidFill>
                          <a:latin typeface="Arial" panose="020B0604020202020204" pitchFamily="34" charset="0"/>
                          <a:cs typeface="Arial" panose="020B0604020202020204" pitchFamily="34" charset="0"/>
                        </a:rPr>
                        <a:t>menos</a:t>
                      </a:r>
                      <a:r>
                        <a:rPr lang="en-US" sz="1400" baseline="0" dirty="0">
                          <a:solidFill>
                            <a:schemeClr val="tx1"/>
                          </a:solidFill>
                          <a:latin typeface="Arial" panose="020B0604020202020204" pitchFamily="34" charset="0"/>
                          <a:cs typeface="Arial" panose="020B0604020202020204" pitchFamily="34" charset="0"/>
                        </a:rPr>
                        <a:t> 3 horas</a:t>
                      </a:r>
                      <a:endParaRPr lang="en-US" sz="1400" dirty="0">
                        <a:solidFill>
                          <a:schemeClr val="tx1"/>
                        </a:solidFill>
                        <a:latin typeface="Arial" panose="020B0604020202020204" pitchFamily="34" charset="0"/>
                        <a:cs typeface="Arial" panose="020B0604020202020204" pitchFamily="34" charset="0"/>
                      </a:endParaRPr>
                    </a:p>
                  </a:txBody>
                  <a:tcPr marL="35871" marR="35871" marT="91440" marB="9144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500622767"/>
                  </a:ext>
                </a:extLst>
              </a:tr>
            </a:tbl>
          </a:graphicData>
        </a:graphic>
      </p:graphicFrame>
      <p:sp>
        <p:nvSpPr>
          <p:cNvPr id="4" name="Title 3">
            <a:extLst>
              <a:ext uri="{FF2B5EF4-FFF2-40B4-BE49-F238E27FC236}">
                <a16:creationId xmlns:a16="http://schemas.microsoft.com/office/drawing/2014/main" id="{C4FA11FC-0D17-4C2F-B1AD-0080B8070191}"/>
              </a:ext>
            </a:extLst>
          </p:cNvPr>
          <p:cNvSpPr>
            <a:spLocks noGrp="1"/>
          </p:cNvSpPr>
          <p:nvPr>
            <p:ph type="title"/>
          </p:nvPr>
        </p:nvSpPr>
        <p:spPr>
          <a:prstGeom prst="rect">
            <a:avLst/>
          </a:prstGeom>
        </p:spPr>
        <p:txBody>
          <a:bodyPr/>
          <a:lstStyle/>
          <a:p>
            <a:r>
              <a:rPr lang="en-US" dirty="0"/>
              <a:t>Transporte</a:t>
            </a:r>
          </a:p>
        </p:txBody>
      </p:sp>
      <p:sp>
        <p:nvSpPr>
          <p:cNvPr id="3" name="Rectangle 2"/>
          <p:cNvSpPr/>
          <p:nvPr/>
        </p:nvSpPr>
        <p:spPr>
          <a:xfrm>
            <a:off x="460682" y="6200744"/>
            <a:ext cx="11270636" cy="400110"/>
          </a:xfrm>
          <a:prstGeom prst="rect">
            <a:avLst/>
          </a:prstGeom>
        </p:spPr>
        <p:txBody>
          <a:bodyPr wrap="square">
            <a:spAutoFit/>
          </a:bodyPr>
          <a:lstStyle/>
          <a:p>
            <a:pPr>
              <a:spcBef>
                <a:spcPts val="0"/>
              </a:spcBef>
              <a:spcAft>
                <a:spcPts val="1200"/>
              </a:spcAft>
              <a:defRPr/>
            </a:pPr>
            <a:r>
              <a:rPr lang="en-US" sz="2000" b="1" dirty="0" err="1">
                <a:solidFill>
                  <a:srgbClr val="00953A"/>
                </a:solidFill>
                <a:latin typeface="Arial" panose="020B0604020202020204" pitchFamily="34" charset="0"/>
                <a:ea typeface="Verdana" panose="020B0604030504040204" pitchFamily="34" charset="0"/>
              </a:rPr>
              <a:t>Enviar</a:t>
            </a:r>
            <a:r>
              <a:rPr lang="en-US" sz="2000" b="1" dirty="0">
                <a:solidFill>
                  <a:srgbClr val="00953A"/>
                </a:solidFill>
                <a:latin typeface="Arial" panose="020B0604020202020204" pitchFamily="34" charset="0"/>
                <a:ea typeface="Verdana" panose="020B0604030504040204" pitchFamily="34" charset="0"/>
              </a:rPr>
              <a:t> as </a:t>
            </a:r>
            <a:r>
              <a:rPr lang="en-US" sz="2000" b="1" dirty="0" err="1">
                <a:solidFill>
                  <a:srgbClr val="00953A"/>
                </a:solidFill>
                <a:latin typeface="Arial" panose="020B0604020202020204" pitchFamily="34" charset="0"/>
                <a:ea typeface="Verdana" panose="020B0604030504040204" pitchFamily="34" charset="0"/>
              </a:rPr>
              <a:t>amostras</a:t>
            </a:r>
            <a:r>
              <a:rPr lang="en-US" sz="2000" b="1" dirty="0">
                <a:solidFill>
                  <a:srgbClr val="00953A"/>
                </a:solidFill>
                <a:latin typeface="Arial" panose="020B0604020202020204" pitchFamily="34" charset="0"/>
                <a:ea typeface="Verdana" panose="020B0604030504040204" pitchFamily="34" charset="0"/>
              </a:rPr>
              <a:t> para o </a:t>
            </a:r>
            <a:r>
              <a:rPr lang="en-US" sz="2000" b="1" dirty="0" err="1">
                <a:solidFill>
                  <a:srgbClr val="00953A"/>
                </a:solidFill>
                <a:latin typeface="Arial" panose="020B0604020202020204" pitchFamily="34" charset="0"/>
                <a:ea typeface="Verdana" panose="020B0604030504040204" pitchFamily="34" charset="0"/>
              </a:rPr>
              <a:t>laboratório</a:t>
            </a:r>
            <a:r>
              <a:rPr lang="en-US" sz="2000" b="1" dirty="0">
                <a:solidFill>
                  <a:srgbClr val="00953A"/>
                </a:solidFill>
                <a:latin typeface="Arial" panose="020B0604020202020204" pitchFamily="34" charset="0"/>
                <a:ea typeface="Verdana" panose="020B0604030504040204" pitchFamily="34" charset="0"/>
              </a:rPr>
              <a:t> o </a:t>
            </a:r>
            <a:r>
              <a:rPr lang="en-US" sz="2000" b="1" dirty="0" err="1">
                <a:solidFill>
                  <a:srgbClr val="00953A"/>
                </a:solidFill>
                <a:latin typeface="Arial" panose="020B0604020202020204" pitchFamily="34" charset="0"/>
                <a:ea typeface="Verdana" panose="020B0604030504040204" pitchFamily="34" charset="0"/>
              </a:rPr>
              <a:t>mais</a:t>
            </a:r>
            <a:r>
              <a:rPr lang="en-US" sz="2000" b="1" dirty="0">
                <a:solidFill>
                  <a:srgbClr val="00953A"/>
                </a:solidFill>
                <a:latin typeface="Arial" panose="020B0604020202020204" pitchFamily="34" charset="0"/>
                <a:ea typeface="Verdana" panose="020B0604030504040204" pitchFamily="34" charset="0"/>
              </a:rPr>
              <a:t> </a:t>
            </a:r>
            <a:r>
              <a:rPr lang="en-US" sz="2000" b="1" dirty="0" err="1">
                <a:solidFill>
                  <a:srgbClr val="00953A"/>
                </a:solidFill>
                <a:latin typeface="Arial" panose="020B0604020202020204" pitchFamily="34" charset="0"/>
                <a:ea typeface="Verdana" panose="020B0604030504040204" pitchFamily="34" charset="0"/>
              </a:rPr>
              <a:t>rapidamente</a:t>
            </a:r>
            <a:r>
              <a:rPr lang="en-US" sz="2000" b="1" dirty="0">
                <a:solidFill>
                  <a:srgbClr val="00953A"/>
                </a:solidFill>
                <a:latin typeface="Arial" panose="020B0604020202020204" pitchFamily="34" charset="0"/>
                <a:ea typeface="Verdana" panose="020B0604030504040204" pitchFamily="34" charset="0"/>
              </a:rPr>
              <a:t> </a:t>
            </a:r>
            <a:r>
              <a:rPr lang="en-US" sz="2000" b="1" dirty="0" err="1">
                <a:solidFill>
                  <a:srgbClr val="00953A"/>
                </a:solidFill>
                <a:latin typeface="Arial" panose="020B0604020202020204" pitchFamily="34" charset="0"/>
                <a:ea typeface="Verdana" panose="020B0604030504040204" pitchFamily="34" charset="0"/>
              </a:rPr>
              <a:t>possível</a:t>
            </a:r>
            <a:r>
              <a:rPr lang="en-US" sz="2000" b="1" dirty="0">
                <a:solidFill>
                  <a:srgbClr val="00953A"/>
                </a:solidFill>
                <a:latin typeface="Arial" panose="020B0604020202020204" pitchFamily="34" charset="0"/>
                <a:ea typeface="Verdana" panose="020B0604030504040204" pitchFamily="34" charset="0"/>
              </a:rPr>
              <a:t>!</a:t>
            </a:r>
          </a:p>
        </p:txBody>
      </p:sp>
    </p:spTree>
    <p:extLst>
      <p:ext uri="{BB962C8B-B14F-4D97-AF65-F5344CB8AC3E}">
        <p14:creationId xmlns:p14="http://schemas.microsoft.com/office/powerpoint/2010/main" val="8009093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Text Placeholder 2"/>
          <p:cNvSpPr>
            <a:spLocks noGrp="1"/>
          </p:cNvSpPr>
          <p:nvPr>
            <p:ph sz="half" idx="2"/>
          </p:nvPr>
        </p:nvSpPr>
        <p:spPr bwMode="auto">
          <a:xfrm>
            <a:off x="838200" y="1478857"/>
            <a:ext cx="6705600" cy="463930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r>
              <a:rPr lang="en-US" altLang="en-US" sz="2400" dirty="0" err="1">
                <a:latin typeface="Arial" panose="020B0604020202020204" pitchFamily="34" charset="0"/>
                <a:ea typeface="Verdana" panose="020B0604030504040204" pitchFamily="34" charset="0"/>
                <a:cs typeface="Arial" panose="020B0604020202020204" pitchFamily="34" charset="0"/>
              </a:rPr>
              <a:t>Amostras</a:t>
            </a:r>
            <a:r>
              <a:rPr lang="en-US" altLang="en-US" sz="2400" dirty="0">
                <a:latin typeface="Arial" panose="020B0604020202020204" pitchFamily="34" charset="0"/>
                <a:ea typeface="Verdana" panose="020B0604030504040204" pitchFamily="34" charset="0"/>
                <a:cs typeface="Arial" panose="020B0604020202020204" pitchFamily="34" charset="0"/>
              </a:rPr>
              <a:t> </a:t>
            </a:r>
            <a:r>
              <a:rPr lang="en-US" altLang="en-US" sz="2400" dirty="0" err="1">
                <a:latin typeface="Arial" panose="020B0604020202020204" pitchFamily="34" charset="0"/>
                <a:ea typeface="Verdana" panose="020B0604030504040204" pitchFamily="34" charset="0"/>
                <a:cs typeface="Arial" panose="020B0604020202020204" pitchFamily="34" charset="0"/>
              </a:rPr>
              <a:t>não</a:t>
            </a:r>
            <a:r>
              <a:rPr lang="en-US" altLang="en-US" sz="2400" dirty="0">
                <a:latin typeface="Arial" panose="020B0604020202020204" pitchFamily="34" charset="0"/>
                <a:ea typeface="Verdana" panose="020B0604030504040204" pitchFamily="34" charset="0"/>
                <a:cs typeface="Arial" panose="020B0604020202020204" pitchFamily="34" charset="0"/>
              </a:rPr>
              <a:t> </a:t>
            </a:r>
            <a:r>
              <a:rPr lang="en-US" altLang="en-US" sz="2400" dirty="0" err="1">
                <a:latin typeface="Arial" panose="020B0604020202020204" pitchFamily="34" charset="0"/>
                <a:ea typeface="Verdana" panose="020B0604030504040204" pitchFamily="34" charset="0"/>
                <a:cs typeface="Arial" panose="020B0604020202020204" pitchFamily="34" charset="0"/>
              </a:rPr>
              <a:t>rotulados</a:t>
            </a:r>
            <a:endParaRPr lang="en-US" altLang="en-US" sz="2400" dirty="0">
              <a:latin typeface="Arial" panose="020B0604020202020204" pitchFamily="34" charset="0"/>
              <a:ea typeface="Verdana" panose="020B0604030504040204" pitchFamily="34" charset="0"/>
              <a:cs typeface="Arial" panose="020B0604020202020204" pitchFamily="34" charset="0"/>
            </a:endParaRPr>
          </a:p>
          <a:p>
            <a:r>
              <a:rPr lang="en-US" altLang="en-US" sz="2400" dirty="0" err="1">
                <a:latin typeface="Arial" panose="020B0604020202020204" pitchFamily="34" charset="0"/>
                <a:ea typeface="Verdana" panose="020B0604030504040204" pitchFamily="34" charset="0"/>
                <a:cs typeface="Arial" panose="020B0604020202020204" pitchFamily="34" charset="0"/>
              </a:rPr>
              <a:t>Recipientes</a:t>
            </a:r>
            <a:r>
              <a:rPr lang="en-US" altLang="en-US" sz="2400" dirty="0">
                <a:latin typeface="Arial" panose="020B0604020202020204" pitchFamily="34" charset="0"/>
                <a:ea typeface="Verdana" panose="020B0604030504040204" pitchFamily="34" charset="0"/>
                <a:cs typeface="Arial" panose="020B0604020202020204" pitchFamily="34" charset="0"/>
              </a:rPr>
              <a:t> </a:t>
            </a:r>
            <a:r>
              <a:rPr lang="en-US" altLang="en-US" sz="2400" dirty="0" err="1">
                <a:latin typeface="Arial" panose="020B0604020202020204" pitchFamily="34" charset="0"/>
                <a:ea typeface="Verdana" panose="020B0604030504040204" pitchFamily="34" charset="0"/>
                <a:cs typeface="Arial" panose="020B0604020202020204" pitchFamily="34" charset="0"/>
              </a:rPr>
              <a:t>partidos</a:t>
            </a:r>
            <a:r>
              <a:rPr lang="en-US" altLang="en-US" sz="2400" dirty="0">
                <a:latin typeface="Arial" panose="020B0604020202020204" pitchFamily="34" charset="0"/>
                <a:ea typeface="Verdana" panose="020B0604030504040204" pitchFamily="34" charset="0"/>
                <a:cs typeface="Arial" panose="020B0604020202020204" pitchFamily="34" charset="0"/>
              </a:rPr>
              <a:t> </a:t>
            </a:r>
            <a:r>
              <a:rPr lang="en-US" altLang="en-US" sz="2400" dirty="0" err="1">
                <a:latin typeface="Arial" panose="020B0604020202020204" pitchFamily="34" charset="0"/>
                <a:ea typeface="Verdana" panose="020B0604030504040204" pitchFamily="34" charset="0"/>
                <a:cs typeface="Arial" panose="020B0604020202020204" pitchFamily="34" charset="0"/>
              </a:rPr>
              <a:t>ou</a:t>
            </a:r>
            <a:r>
              <a:rPr lang="en-US" altLang="en-US" sz="2400" dirty="0">
                <a:latin typeface="Arial" panose="020B0604020202020204" pitchFamily="34" charset="0"/>
                <a:ea typeface="Verdana" panose="020B0604030504040204" pitchFamily="34" charset="0"/>
                <a:cs typeface="Arial" panose="020B0604020202020204" pitchFamily="34" charset="0"/>
              </a:rPr>
              <a:t> com </a:t>
            </a:r>
            <a:r>
              <a:rPr lang="en-US" altLang="en-US" sz="2400" dirty="0" err="1">
                <a:latin typeface="Arial" panose="020B0604020202020204" pitchFamily="34" charset="0"/>
                <a:ea typeface="Verdana" panose="020B0604030504040204" pitchFamily="34" charset="0"/>
                <a:cs typeface="Arial" panose="020B0604020202020204" pitchFamily="34" charset="0"/>
              </a:rPr>
              <a:t>fugas</a:t>
            </a:r>
            <a:endParaRPr lang="en-US" altLang="en-US" sz="2400" dirty="0">
              <a:latin typeface="Arial" panose="020B0604020202020204" pitchFamily="34" charset="0"/>
              <a:ea typeface="Verdana" panose="020B0604030504040204" pitchFamily="34" charset="0"/>
              <a:cs typeface="Arial" panose="020B0604020202020204" pitchFamily="34" charset="0"/>
            </a:endParaRPr>
          </a:p>
          <a:p>
            <a:r>
              <a:rPr lang="en-US" altLang="en-US" sz="2400" dirty="0" err="1">
                <a:latin typeface="Arial" panose="020B0604020202020204" pitchFamily="34" charset="0"/>
                <a:ea typeface="Verdana" panose="020B0604030504040204" pitchFamily="34" charset="0"/>
                <a:cs typeface="Arial" panose="020B0604020202020204" pitchFamily="34" charset="0"/>
              </a:rPr>
              <a:t>Não</a:t>
            </a:r>
            <a:r>
              <a:rPr lang="en-US" altLang="en-US" sz="2400" dirty="0">
                <a:latin typeface="Arial" panose="020B0604020202020204" pitchFamily="34" charset="0"/>
                <a:ea typeface="Verdana" panose="020B0604030504040204" pitchFamily="34" charset="0"/>
                <a:cs typeface="Arial" panose="020B0604020202020204" pitchFamily="34" charset="0"/>
              </a:rPr>
              <a:t> </a:t>
            </a:r>
            <a:r>
              <a:rPr lang="en-US" altLang="en-US" sz="2400" dirty="0" err="1">
                <a:latin typeface="Arial" panose="020B0604020202020204" pitchFamily="34" charset="0"/>
                <a:ea typeface="Verdana" panose="020B0604030504040204" pitchFamily="34" charset="0"/>
                <a:cs typeface="Arial" panose="020B0604020202020204" pitchFamily="34" charset="0"/>
              </a:rPr>
              <a:t>correspondência</a:t>
            </a:r>
            <a:r>
              <a:rPr lang="en-US" altLang="en-US" sz="2400" dirty="0">
                <a:latin typeface="Arial" panose="020B0604020202020204" pitchFamily="34" charset="0"/>
                <a:ea typeface="Verdana" panose="020B0604030504040204" pitchFamily="34" charset="0"/>
                <a:cs typeface="Arial" panose="020B0604020202020204" pitchFamily="34" charset="0"/>
              </a:rPr>
              <a:t> entre </a:t>
            </a:r>
            <a:r>
              <a:rPr lang="en-US" altLang="en-US" sz="2400" dirty="0" err="1">
                <a:latin typeface="Arial" panose="020B0604020202020204" pitchFamily="34" charset="0"/>
                <a:ea typeface="Verdana" panose="020B0604030504040204" pitchFamily="34" charset="0"/>
                <a:cs typeface="Arial" panose="020B0604020202020204" pitchFamily="34" charset="0"/>
              </a:rPr>
              <a:t>os</a:t>
            </a:r>
            <a:r>
              <a:rPr lang="en-US" altLang="en-US" sz="2400" dirty="0">
                <a:latin typeface="Arial" panose="020B0604020202020204" pitchFamily="34" charset="0"/>
                <a:ea typeface="Verdana" panose="020B0604030504040204" pitchFamily="34" charset="0"/>
                <a:cs typeface="Arial" panose="020B0604020202020204" pitchFamily="34" charset="0"/>
              </a:rPr>
              <a:t> dados da </a:t>
            </a:r>
            <a:r>
              <a:rPr lang="en-US" altLang="en-US" sz="2400" dirty="0" err="1">
                <a:latin typeface="Arial" panose="020B0604020202020204" pitchFamily="34" charset="0"/>
                <a:ea typeface="Verdana" panose="020B0604030504040204" pitchFamily="34" charset="0"/>
                <a:cs typeface="Arial" panose="020B0604020202020204" pitchFamily="34" charset="0"/>
              </a:rPr>
              <a:t>amostra</a:t>
            </a:r>
            <a:r>
              <a:rPr lang="en-US" altLang="en-US" sz="2400" dirty="0">
                <a:latin typeface="Arial" panose="020B0604020202020204" pitchFamily="34" charset="0"/>
                <a:ea typeface="Verdana" panose="020B0604030504040204" pitchFamily="34" charset="0"/>
                <a:cs typeface="Arial" panose="020B0604020202020204" pitchFamily="34" charset="0"/>
              </a:rPr>
              <a:t> e </a:t>
            </a:r>
            <a:r>
              <a:rPr lang="en-US" altLang="en-US" sz="2400" dirty="0" err="1">
                <a:latin typeface="Arial" panose="020B0604020202020204" pitchFamily="34" charset="0"/>
                <a:ea typeface="Verdana" panose="020B0604030504040204" pitchFamily="34" charset="0"/>
                <a:cs typeface="Arial" panose="020B0604020202020204" pitchFamily="34" charset="0"/>
              </a:rPr>
              <a:t>os</a:t>
            </a:r>
            <a:r>
              <a:rPr lang="en-US" altLang="en-US" sz="2400" dirty="0">
                <a:latin typeface="Arial" panose="020B0604020202020204" pitchFamily="34" charset="0"/>
                <a:ea typeface="Verdana" panose="020B0604030504040204" pitchFamily="34" charset="0"/>
                <a:cs typeface="Arial" panose="020B0604020202020204" pitchFamily="34" charset="0"/>
              </a:rPr>
              <a:t> </a:t>
            </a:r>
            <a:r>
              <a:rPr lang="en-US" altLang="en-US" sz="2400" dirty="0" err="1">
                <a:latin typeface="Arial" panose="020B0604020202020204" pitchFamily="34" charset="0"/>
                <a:ea typeface="Verdana" panose="020B0604030504040204" pitchFamily="34" charset="0"/>
                <a:cs typeface="Arial" panose="020B0604020202020204" pitchFamily="34" charset="0"/>
              </a:rPr>
              <a:t>formulários</a:t>
            </a:r>
            <a:r>
              <a:rPr lang="en-US" altLang="en-US" sz="2400" dirty="0">
                <a:latin typeface="Arial" panose="020B0604020202020204" pitchFamily="34" charset="0"/>
                <a:ea typeface="Verdana" panose="020B0604030504040204" pitchFamily="34" charset="0"/>
                <a:cs typeface="Arial" panose="020B0604020202020204" pitchFamily="34" charset="0"/>
              </a:rPr>
              <a:t> de </a:t>
            </a:r>
            <a:r>
              <a:rPr lang="en-US" altLang="en-US" sz="2400" dirty="0" err="1">
                <a:latin typeface="Arial" panose="020B0604020202020204" pitchFamily="34" charset="0"/>
                <a:ea typeface="Verdana" panose="020B0604030504040204" pitchFamily="34" charset="0"/>
                <a:cs typeface="Arial" panose="020B0604020202020204" pitchFamily="34" charset="0"/>
              </a:rPr>
              <a:t>acompanhamento</a:t>
            </a:r>
            <a:endParaRPr lang="en-US" altLang="en-US" sz="2400" dirty="0">
              <a:latin typeface="Arial" panose="020B0604020202020204" pitchFamily="34" charset="0"/>
              <a:ea typeface="Verdana" panose="020B0604030504040204" pitchFamily="34" charset="0"/>
              <a:cs typeface="Arial" panose="020B0604020202020204" pitchFamily="34" charset="0"/>
            </a:endParaRPr>
          </a:p>
          <a:p>
            <a:r>
              <a:rPr lang="en-US" altLang="en-US" sz="2400" dirty="0">
                <a:latin typeface="Arial" panose="020B0604020202020204" pitchFamily="34" charset="0"/>
                <a:ea typeface="Verdana" panose="020B0604030504040204" pitchFamily="34" charset="0"/>
                <a:cs typeface="Arial" panose="020B0604020202020204" pitchFamily="34" charset="0"/>
              </a:rPr>
              <a:t>Meio de </a:t>
            </a:r>
            <a:r>
              <a:rPr lang="en-US" altLang="en-US" sz="2400" dirty="0" err="1">
                <a:latin typeface="Arial" panose="020B0604020202020204" pitchFamily="34" charset="0"/>
                <a:ea typeface="Verdana" panose="020B0604030504040204" pitchFamily="34" charset="0"/>
                <a:cs typeface="Arial" panose="020B0604020202020204" pitchFamily="34" charset="0"/>
              </a:rPr>
              <a:t>transporte</a:t>
            </a:r>
            <a:r>
              <a:rPr lang="en-US" altLang="en-US" sz="2400" dirty="0">
                <a:latin typeface="Arial" panose="020B0604020202020204" pitchFamily="34" charset="0"/>
                <a:ea typeface="Verdana" panose="020B0604030504040204" pitchFamily="34" charset="0"/>
                <a:cs typeface="Arial" panose="020B0604020202020204" pitchFamily="34" charset="0"/>
              </a:rPr>
              <a:t> </a:t>
            </a:r>
            <a:r>
              <a:rPr lang="en-US" altLang="en-US" sz="2400" dirty="0" err="1">
                <a:latin typeface="Arial" panose="020B0604020202020204" pitchFamily="34" charset="0"/>
                <a:ea typeface="Verdana" panose="020B0604030504040204" pitchFamily="34" charset="0"/>
                <a:cs typeface="Arial" panose="020B0604020202020204" pitchFamily="34" charset="0"/>
              </a:rPr>
              <a:t>inadequado</a:t>
            </a:r>
            <a:endParaRPr lang="en-US" altLang="en-US" sz="2400" dirty="0">
              <a:latin typeface="Arial" panose="020B0604020202020204" pitchFamily="34" charset="0"/>
              <a:ea typeface="Verdana" panose="020B0604030504040204" pitchFamily="34" charset="0"/>
              <a:cs typeface="Arial" panose="020B0604020202020204" pitchFamily="34" charset="0"/>
            </a:endParaRPr>
          </a:p>
          <a:p>
            <a:r>
              <a:rPr lang="en-US" altLang="en-US" sz="2400" dirty="0" err="1">
                <a:latin typeface="Arial" panose="020B0604020202020204" pitchFamily="34" charset="0"/>
                <a:ea typeface="Verdana" panose="020B0604030504040204" pitchFamily="34" charset="0"/>
                <a:cs typeface="Arial" panose="020B0604020202020204" pitchFamily="34" charset="0"/>
              </a:rPr>
              <a:t>Expirou</a:t>
            </a:r>
            <a:r>
              <a:rPr lang="en-US" altLang="en-US" sz="2400" dirty="0">
                <a:latin typeface="Arial" panose="020B0604020202020204" pitchFamily="34" charset="0"/>
                <a:ea typeface="Verdana" panose="020B0604030504040204" pitchFamily="34" charset="0"/>
                <a:cs typeface="Arial" panose="020B0604020202020204" pitchFamily="34" charset="0"/>
              </a:rPr>
              <a:t> </a:t>
            </a:r>
            <a:r>
              <a:rPr lang="en-US" altLang="en-US" sz="2400" dirty="0" err="1">
                <a:latin typeface="Arial" panose="020B0604020202020204" pitchFamily="34" charset="0"/>
                <a:ea typeface="Verdana" panose="020B0604030504040204" pitchFamily="34" charset="0"/>
                <a:cs typeface="Arial" panose="020B0604020202020204" pitchFamily="34" charset="0"/>
              </a:rPr>
              <a:t>em</a:t>
            </a:r>
            <a:r>
              <a:rPr lang="en-US" altLang="en-US" sz="2400" dirty="0">
                <a:latin typeface="Arial" panose="020B0604020202020204" pitchFamily="34" charset="0"/>
                <a:ea typeface="Verdana" panose="020B0604030504040204" pitchFamily="34" charset="0"/>
                <a:cs typeface="Arial" panose="020B0604020202020204" pitchFamily="34" charset="0"/>
              </a:rPr>
              <a:t> </a:t>
            </a:r>
            <a:r>
              <a:rPr lang="en-US" altLang="en-US" sz="2400" dirty="0" err="1">
                <a:latin typeface="Arial" panose="020B0604020202020204" pitchFamily="34" charset="0"/>
                <a:ea typeface="Verdana" panose="020B0604030504040204" pitchFamily="34" charset="0"/>
                <a:cs typeface="Arial" panose="020B0604020202020204" pitchFamily="34" charset="0"/>
              </a:rPr>
              <a:t>trânsito</a:t>
            </a:r>
            <a:endParaRPr lang="en-US" altLang="en-US" sz="2400" dirty="0">
              <a:latin typeface="Arial" panose="020B0604020202020204" pitchFamily="34" charset="0"/>
              <a:ea typeface="Verdana" panose="020B0604030504040204" pitchFamily="34" charset="0"/>
              <a:cs typeface="Arial" panose="020B0604020202020204" pitchFamily="34" charset="0"/>
            </a:endParaRPr>
          </a:p>
          <a:p>
            <a:r>
              <a:rPr lang="en-US" altLang="en-US" sz="2400" dirty="0" err="1">
                <a:latin typeface="Arial" panose="020B0604020202020204" pitchFamily="34" charset="0"/>
                <a:ea typeface="Verdana" panose="020B0604030504040204" pitchFamily="34" charset="0"/>
                <a:cs typeface="Arial" panose="020B0604020202020204" pitchFamily="34" charset="0"/>
              </a:rPr>
              <a:t>Hemolisado</a:t>
            </a:r>
            <a:r>
              <a:rPr lang="en-US" altLang="en-US" sz="2400" dirty="0">
                <a:latin typeface="Arial" panose="020B0604020202020204" pitchFamily="34" charset="0"/>
                <a:ea typeface="Verdana" panose="020B0604030504040204" pitchFamily="34" charset="0"/>
                <a:cs typeface="Arial" panose="020B0604020202020204" pitchFamily="34" charset="0"/>
              </a:rPr>
              <a:t>, </a:t>
            </a:r>
            <a:r>
              <a:rPr lang="en-US" altLang="en-US" sz="2400" dirty="0" err="1">
                <a:latin typeface="Arial" panose="020B0604020202020204" pitchFamily="34" charset="0"/>
                <a:ea typeface="Verdana" panose="020B0604030504040204" pitchFamily="34" charset="0"/>
                <a:cs typeface="Arial" panose="020B0604020202020204" pitchFamily="34" charset="0"/>
              </a:rPr>
              <a:t>coagulado</a:t>
            </a:r>
            <a:r>
              <a:rPr lang="en-US" altLang="en-US" sz="2400" dirty="0">
                <a:latin typeface="Arial" panose="020B0604020202020204" pitchFamily="34" charset="0"/>
                <a:ea typeface="Verdana" panose="020B0604030504040204" pitchFamily="34" charset="0"/>
                <a:cs typeface="Arial" panose="020B0604020202020204" pitchFamily="34" charset="0"/>
              </a:rPr>
              <a:t> (</a:t>
            </a:r>
            <a:r>
              <a:rPr lang="en-US" altLang="en-US" sz="2400" dirty="0" err="1">
                <a:latin typeface="Arial" panose="020B0604020202020204" pitchFamily="34" charset="0"/>
                <a:ea typeface="Verdana" panose="020B0604030504040204" pitchFamily="34" charset="0"/>
                <a:cs typeface="Arial" panose="020B0604020202020204" pitchFamily="34" charset="0"/>
              </a:rPr>
              <a:t>dependente</a:t>
            </a:r>
            <a:r>
              <a:rPr lang="en-US" altLang="en-US" sz="2400" dirty="0">
                <a:latin typeface="Arial" panose="020B0604020202020204" pitchFamily="34" charset="0"/>
                <a:ea typeface="Verdana" panose="020B0604030504040204" pitchFamily="34" charset="0"/>
                <a:cs typeface="Arial" panose="020B0604020202020204" pitchFamily="34" charset="0"/>
              </a:rPr>
              <a:t> do teste)</a:t>
            </a:r>
          </a:p>
          <a:p>
            <a:r>
              <a:rPr lang="en-US" altLang="en-US" sz="2400" dirty="0">
                <a:latin typeface="Arial" panose="020B0604020202020204" pitchFamily="34" charset="0"/>
                <a:ea typeface="Verdana" panose="020B0604030504040204" pitchFamily="34" charset="0"/>
                <a:cs typeface="Arial" panose="020B0604020202020204" pitchFamily="34" charset="0"/>
              </a:rPr>
              <a:t>Volume </a:t>
            </a:r>
            <a:r>
              <a:rPr lang="en-US" altLang="en-US" sz="2400" dirty="0" err="1">
                <a:latin typeface="Arial" panose="020B0604020202020204" pitchFamily="34" charset="0"/>
                <a:ea typeface="Verdana" panose="020B0604030504040204" pitchFamily="34" charset="0"/>
                <a:cs typeface="Arial" panose="020B0604020202020204" pitchFamily="34" charset="0"/>
              </a:rPr>
              <a:t>inadequado</a:t>
            </a:r>
            <a:r>
              <a:rPr lang="en-US" altLang="en-US" sz="2400" dirty="0">
                <a:latin typeface="Arial" panose="020B0604020202020204" pitchFamily="34" charset="0"/>
                <a:ea typeface="Verdana" panose="020B0604030504040204" pitchFamily="34" charset="0"/>
                <a:cs typeface="Arial" panose="020B0604020202020204" pitchFamily="34" charset="0"/>
              </a:rPr>
              <a:t> </a:t>
            </a:r>
            <a:r>
              <a:rPr lang="en-US" altLang="en-US" sz="2400" dirty="0" err="1">
                <a:latin typeface="Arial" panose="020B0604020202020204" pitchFamily="34" charset="0"/>
                <a:ea typeface="Verdana" panose="020B0604030504040204" pitchFamily="34" charset="0"/>
                <a:cs typeface="Arial" panose="020B0604020202020204" pitchFamily="34" charset="0"/>
              </a:rPr>
              <a:t>ou</a:t>
            </a:r>
            <a:r>
              <a:rPr lang="en-US" altLang="en-US" sz="2400" dirty="0">
                <a:latin typeface="Arial" panose="020B0604020202020204" pitchFamily="34" charset="0"/>
                <a:ea typeface="Verdana" panose="020B0604030504040204" pitchFamily="34" charset="0"/>
                <a:cs typeface="Arial" panose="020B0604020202020204" pitchFamily="34" charset="0"/>
              </a:rPr>
              <a:t> </a:t>
            </a:r>
            <a:r>
              <a:rPr lang="en-US" altLang="en-US" sz="2400" dirty="0" err="1">
                <a:latin typeface="Arial" panose="020B0604020202020204" pitchFamily="34" charset="0"/>
                <a:ea typeface="Verdana" panose="020B0604030504040204" pitchFamily="34" charset="0"/>
                <a:cs typeface="Arial" panose="020B0604020202020204" pitchFamily="34" charset="0"/>
              </a:rPr>
              <a:t>quantidade</a:t>
            </a:r>
            <a:r>
              <a:rPr lang="en-US" altLang="en-US" sz="2400" dirty="0">
                <a:latin typeface="Arial" panose="020B0604020202020204" pitchFamily="34" charset="0"/>
                <a:ea typeface="Verdana" panose="020B0604030504040204" pitchFamily="34" charset="0"/>
                <a:cs typeface="Arial" panose="020B0604020202020204" pitchFamily="34" charset="0"/>
              </a:rPr>
              <a:t> </a:t>
            </a:r>
            <a:r>
              <a:rPr lang="en-US" altLang="en-US" sz="2400" dirty="0" err="1">
                <a:latin typeface="Arial" panose="020B0604020202020204" pitchFamily="34" charset="0"/>
                <a:ea typeface="Verdana" panose="020B0604030504040204" pitchFamily="34" charset="0"/>
                <a:cs typeface="Arial" panose="020B0604020202020204" pitchFamily="34" charset="0"/>
              </a:rPr>
              <a:t>insuficiente</a:t>
            </a:r>
            <a:endParaRPr lang="en-US" altLang="en-US" sz="2400" dirty="0">
              <a:latin typeface="Arial" panose="020B0604020202020204" pitchFamily="34" charset="0"/>
              <a:ea typeface="Verdana" panose="020B0604030504040204" pitchFamily="34" charset="0"/>
              <a:cs typeface="Arial" panose="020B0604020202020204" pitchFamily="34" charset="0"/>
            </a:endParaRPr>
          </a:p>
          <a:p>
            <a:endParaRPr lang="en-US" altLang="en-US" sz="2000" dirty="0">
              <a:latin typeface="Arial" panose="020B0604020202020204" pitchFamily="34" charset="0"/>
              <a:ea typeface="Verdana" panose="020B0604030504040204" pitchFamily="34" charset="0"/>
              <a:cs typeface="Arial" panose="020B0604020202020204" pitchFamily="34" charset="0"/>
            </a:endParaRPr>
          </a:p>
        </p:txBody>
      </p:sp>
      <p:sp>
        <p:nvSpPr>
          <p:cNvPr id="3" name="Title 2">
            <a:extLst>
              <a:ext uri="{FF2B5EF4-FFF2-40B4-BE49-F238E27FC236}">
                <a16:creationId xmlns:a16="http://schemas.microsoft.com/office/drawing/2014/main" id="{0915E3DA-E355-43E7-AB71-3148E22705FD}"/>
              </a:ext>
            </a:extLst>
          </p:cNvPr>
          <p:cNvSpPr>
            <a:spLocks noGrp="1"/>
          </p:cNvSpPr>
          <p:nvPr>
            <p:ph type="title"/>
          </p:nvPr>
        </p:nvSpPr>
        <p:spPr>
          <a:prstGeom prst="rect">
            <a:avLst/>
          </a:prstGeom>
        </p:spPr>
        <p:txBody>
          <a:bodyPr/>
          <a:lstStyle/>
          <a:p>
            <a:r>
              <a:rPr lang="en-US"/>
              <a:t>Rejeição de amostras</a:t>
            </a:r>
          </a:p>
        </p:txBody>
      </p:sp>
      <p:pic>
        <p:nvPicPr>
          <p:cNvPr id="2052" name="Picture 4">
            <a:extLst>
              <a:ext uri="{FF2B5EF4-FFF2-40B4-BE49-F238E27FC236}">
                <a16:creationId xmlns:a16="http://schemas.microsoft.com/office/drawing/2014/main" id="{4CA9EEE3-DE66-E709-C917-0A15765DDC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43800" y="1454726"/>
            <a:ext cx="3518092" cy="46634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4791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53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553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5539">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5539">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5539">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5539">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553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EB8788-6009-A1F3-08E0-C7E69353AE44}"/>
              </a:ext>
            </a:extLst>
          </p:cNvPr>
          <p:cNvSpPr>
            <a:spLocks noGrp="1"/>
          </p:cNvSpPr>
          <p:nvPr>
            <p:ph sz="half" idx="2"/>
          </p:nvPr>
        </p:nvSpPr>
        <p:spPr/>
        <p:txBody>
          <a:bodyPr/>
          <a:lstStyle/>
          <a:p>
            <a:pPr>
              <a:spcAft>
                <a:spcPts val="0"/>
              </a:spcAft>
            </a:pPr>
            <a:r>
              <a:rPr lang="en-US" altLang="en-US" dirty="0" err="1"/>
              <a:t>Única</a:t>
            </a:r>
            <a:r>
              <a:rPr lang="en-US" altLang="en-US" dirty="0"/>
              <a:t> forma de </a:t>
            </a:r>
            <a:r>
              <a:rPr lang="en-US" altLang="en-US" dirty="0" err="1"/>
              <a:t>confirmar</a:t>
            </a:r>
            <a:r>
              <a:rPr lang="en-US" altLang="en-US" dirty="0"/>
              <a:t> o </a:t>
            </a:r>
            <a:r>
              <a:rPr lang="en-US" altLang="en-US" dirty="0" err="1"/>
              <a:t>agente</a:t>
            </a:r>
            <a:r>
              <a:rPr lang="en-US" altLang="en-US" dirty="0"/>
              <a:t> </a:t>
            </a:r>
            <a:r>
              <a:rPr lang="en-US" altLang="en-US" dirty="0" err="1"/>
              <a:t>causador</a:t>
            </a:r>
            <a:r>
              <a:rPr lang="en-US" altLang="en-US" dirty="0"/>
              <a:t> da </a:t>
            </a:r>
            <a:r>
              <a:rPr lang="en-US" altLang="en-US" dirty="0" err="1"/>
              <a:t>doença</a:t>
            </a:r>
            <a:endParaRPr lang="en-US" altLang="en-US" dirty="0"/>
          </a:p>
          <a:p>
            <a:pPr lvl="1">
              <a:spcAft>
                <a:spcPts val="0"/>
              </a:spcAft>
            </a:pPr>
            <a:r>
              <a:rPr lang="en-US" altLang="en-US" dirty="0" err="1"/>
              <a:t>Útil</a:t>
            </a:r>
            <a:r>
              <a:rPr lang="en-US" altLang="en-US" dirty="0"/>
              <a:t> para </a:t>
            </a:r>
            <a:r>
              <a:rPr lang="en-US" altLang="en-US" dirty="0" err="1"/>
              <a:t>avaliar</a:t>
            </a:r>
            <a:r>
              <a:rPr lang="en-US" altLang="en-US" dirty="0"/>
              <a:t> a </a:t>
            </a:r>
            <a:r>
              <a:rPr lang="en-US" altLang="en-US" dirty="0" err="1"/>
              <a:t>suscetibilidade</a:t>
            </a:r>
            <a:r>
              <a:rPr lang="en-US" altLang="en-US" dirty="0"/>
              <a:t> e a </a:t>
            </a:r>
            <a:r>
              <a:rPr lang="en-US" altLang="en-US" dirty="0" err="1"/>
              <a:t>resposta</a:t>
            </a:r>
            <a:r>
              <a:rPr lang="en-US" altLang="en-US" dirty="0"/>
              <a:t> do </a:t>
            </a:r>
            <a:r>
              <a:rPr lang="en-US" altLang="en-US" dirty="0" err="1"/>
              <a:t>hospedeiro</a:t>
            </a:r>
            <a:r>
              <a:rPr lang="en-US" altLang="en-US" dirty="0"/>
              <a:t> </a:t>
            </a:r>
            <a:r>
              <a:rPr lang="en-US" altLang="en-US" dirty="0" err="1"/>
              <a:t>aos</a:t>
            </a:r>
            <a:r>
              <a:rPr lang="en-US" altLang="en-US" dirty="0"/>
              <a:t> </a:t>
            </a:r>
            <a:br>
              <a:rPr lang="en-US" altLang="en-US" dirty="0"/>
            </a:br>
            <a:r>
              <a:rPr lang="en-US" altLang="en-US" dirty="0" err="1"/>
              <a:t>agentes</a:t>
            </a:r>
            <a:r>
              <a:rPr lang="en-US" altLang="en-US" dirty="0"/>
              <a:t> </a:t>
            </a:r>
            <a:r>
              <a:rPr lang="en-US" altLang="en-US" dirty="0" err="1"/>
              <a:t>causadores</a:t>
            </a:r>
            <a:endParaRPr lang="en-US" altLang="en-US" dirty="0"/>
          </a:p>
          <a:p>
            <a:pPr lvl="1">
              <a:spcAft>
                <a:spcPts val="0"/>
              </a:spcAft>
            </a:pPr>
            <a:r>
              <a:rPr lang="en-US" altLang="en-US" dirty="0"/>
              <a:t>É </a:t>
            </a:r>
            <a:r>
              <a:rPr lang="en-US" altLang="en-US" dirty="0" err="1"/>
              <a:t>capaz</a:t>
            </a:r>
            <a:r>
              <a:rPr lang="en-US" altLang="en-US" dirty="0"/>
              <a:t> de </a:t>
            </a:r>
            <a:r>
              <a:rPr lang="en-US" altLang="en-US" dirty="0" err="1"/>
              <a:t>estabelecer</a:t>
            </a:r>
            <a:r>
              <a:rPr lang="en-US" altLang="en-US" dirty="0"/>
              <a:t> </a:t>
            </a:r>
            <a:r>
              <a:rPr lang="en-US" altLang="en-US" dirty="0" err="1"/>
              <a:t>ligações</a:t>
            </a:r>
            <a:r>
              <a:rPr lang="en-US" altLang="en-US" dirty="0"/>
              <a:t> entre </a:t>
            </a:r>
            <a:r>
              <a:rPr lang="en-US" altLang="en-US" dirty="0" err="1"/>
              <a:t>múltiplos</a:t>
            </a:r>
            <a:r>
              <a:rPr lang="en-US" altLang="en-US" dirty="0"/>
              <a:t> </a:t>
            </a:r>
            <a:r>
              <a:rPr lang="en-US" altLang="en-US" dirty="0" err="1"/>
              <a:t>hospedeiros</a:t>
            </a:r>
            <a:endParaRPr lang="en-US" altLang="en-US" dirty="0"/>
          </a:p>
          <a:p>
            <a:pPr>
              <a:spcAft>
                <a:spcPts val="0"/>
              </a:spcAft>
            </a:pPr>
            <a:r>
              <a:rPr lang="en-US" altLang="en-US" dirty="0" err="1"/>
              <a:t>Alguns</a:t>
            </a:r>
            <a:r>
              <a:rPr lang="en-US" altLang="en-US" dirty="0"/>
              <a:t> </a:t>
            </a:r>
            <a:r>
              <a:rPr lang="en-US" altLang="en-US" dirty="0" err="1"/>
              <a:t>surtos</a:t>
            </a:r>
            <a:r>
              <a:rPr lang="en-US" altLang="en-US" dirty="0"/>
              <a:t> </a:t>
            </a:r>
            <a:r>
              <a:rPr lang="en-US" altLang="en-US" dirty="0" err="1"/>
              <a:t>exigem</a:t>
            </a:r>
            <a:r>
              <a:rPr lang="en-US" altLang="en-US" dirty="0"/>
              <a:t> </a:t>
            </a:r>
            <a:r>
              <a:rPr lang="en-US" altLang="en-US" dirty="0" err="1"/>
              <a:t>mais</a:t>
            </a:r>
            <a:r>
              <a:rPr lang="en-US" altLang="en-US" dirty="0"/>
              <a:t> do que um teste antes de o </a:t>
            </a:r>
            <a:r>
              <a:rPr lang="en-US" altLang="en-US" dirty="0" err="1"/>
              <a:t>agente</a:t>
            </a:r>
            <a:r>
              <a:rPr lang="en-US" altLang="en-US" dirty="0"/>
              <a:t> ser </a:t>
            </a:r>
            <a:r>
              <a:rPr lang="en-US" altLang="en-US" dirty="0" err="1"/>
              <a:t>identificado</a:t>
            </a:r>
            <a:r>
              <a:rPr lang="en-US" altLang="en-US" dirty="0"/>
              <a:t> </a:t>
            </a:r>
          </a:p>
          <a:p>
            <a:pPr>
              <a:spcAft>
                <a:spcPts val="0"/>
              </a:spcAft>
            </a:pPr>
            <a:r>
              <a:rPr lang="en-US" altLang="en-US" dirty="0"/>
              <a:t>Pode, </a:t>
            </a:r>
            <a:r>
              <a:rPr lang="en-US" altLang="en-US" dirty="0" err="1"/>
              <a:t>por</a:t>
            </a:r>
            <a:r>
              <a:rPr lang="en-US" altLang="en-US" dirty="0"/>
              <a:t> </a:t>
            </a:r>
            <a:r>
              <a:rPr lang="en-US" altLang="en-US" dirty="0" err="1"/>
              <a:t>vezes</a:t>
            </a:r>
            <a:r>
              <a:rPr lang="en-US" altLang="en-US" dirty="0"/>
              <a:t>, </a:t>
            </a:r>
            <a:r>
              <a:rPr lang="en-US" altLang="en-US" dirty="0" err="1"/>
              <a:t>associar</a:t>
            </a:r>
            <a:r>
              <a:rPr lang="en-US" altLang="en-US" dirty="0"/>
              <a:t> a </a:t>
            </a:r>
            <a:r>
              <a:rPr lang="en-US" altLang="en-US" dirty="0" err="1"/>
              <a:t>doença</a:t>
            </a:r>
            <a:r>
              <a:rPr lang="en-US" altLang="en-US" dirty="0"/>
              <a:t> a </a:t>
            </a:r>
            <a:r>
              <a:rPr lang="en-US" altLang="en-US" dirty="0" err="1"/>
              <a:t>fontes</a:t>
            </a:r>
            <a:r>
              <a:rPr lang="en-US" altLang="en-US" dirty="0"/>
              <a:t> de </a:t>
            </a:r>
            <a:br>
              <a:rPr lang="en-US" altLang="en-US" dirty="0"/>
            </a:br>
            <a:r>
              <a:rPr lang="en-US" altLang="en-US" dirty="0" err="1"/>
              <a:t>exposição</a:t>
            </a:r>
            <a:r>
              <a:rPr lang="en-US" altLang="en-US" dirty="0"/>
              <a:t> </a:t>
            </a:r>
            <a:r>
              <a:rPr lang="en-US" altLang="en-US" dirty="0" err="1"/>
              <a:t>ambiental</a:t>
            </a:r>
            <a:r>
              <a:rPr lang="en-US" altLang="en-US" dirty="0"/>
              <a:t> </a:t>
            </a:r>
          </a:p>
          <a:p>
            <a:pPr>
              <a:spcAft>
                <a:spcPts val="0"/>
              </a:spcAft>
            </a:pPr>
            <a:r>
              <a:rPr lang="en-US" altLang="en-US" dirty="0"/>
              <a:t>A </a:t>
            </a:r>
            <a:r>
              <a:rPr lang="en-US" altLang="en-US" dirty="0" err="1"/>
              <a:t>interpretação</a:t>
            </a:r>
            <a:r>
              <a:rPr lang="en-US" altLang="en-US" dirty="0"/>
              <a:t> dos </a:t>
            </a:r>
            <a:r>
              <a:rPr lang="en-US" altLang="en-US" dirty="0" err="1"/>
              <a:t>resultados</a:t>
            </a:r>
            <a:r>
              <a:rPr lang="en-US" altLang="en-US" dirty="0"/>
              <a:t> é um </a:t>
            </a:r>
            <a:r>
              <a:rPr lang="en-US" altLang="en-US" dirty="0" err="1"/>
              <a:t>processo</a:t>
            </a:r>
            <a:r>
              <a:rPr lang="en-US" altLang="en-US" dirty="0"/>
              <a:t> de </a:t>
            </a:r>
            <a:r>
              <a:rPr lang="en-US" altLang="en-US" dirty="0" err="1"/>
              <a:t>colaboração</a:t>
            </a:r>
            <a:r>
              <a:rPr lang="en-US" altLang="en-US" dirty="0"/>
              <a:t> entre </a:t>
            </a:r>
            <a:r>
              <a:rPr lang="en-US" altLang="en-US" dirty="0" err="1"/>
              <a:t>epidemiologistas</a:t>
            </a:r>
            <a:r>
              <a:rPr lang="en-US" altLang="en-US" dirty="0"/>
              <a:t>, </a:t>
            </a:r>
            <a:r>
              <a:rPr lang="en-US" altLang="en-US" dirty="0" err="1"/>
              <a:t>técnicos</a:t>
            </a:r>
            <a:r>
              <a:rPr lang="en-US" altLang="en-US" dirty="0"/>
              <a:t> de </a:t>
            </a:r>
            <a:r>
              <a:rPr lang="en-US" altLang="en-US" dirty="0" err="1"/>
              <a:t>laboratório</a:t>
            </a:r>
            <a:r>
              <a:rPr lang="en-US" altLang="en-US" dirty="0"/>
              <a:t> e outros </a:t>
            </a:r>
            <a:r>
              <a:rPr lang="en-US" altLang="en-US" dirty="0" err="1"/>
              <a:t>expertos</a:t>
            </a:r>
            <a:r>
              <a:rPr lang="en-US" altLang="en-US" dirty="0"/>
              <a:t> </a:t>
            </a:r>
            <a:r>
              <a:rPr lang="en-US" altLang="en-US" dirty="0" err="1"/>
              <a:t>em</a:t>
            </a:r>
            <a:r>
              <a:rPr lang="en-US" altLang="en-US" dirty="0"/>
              <a:t> </a:t>
            </a:r>
            <a:r>
              <a:rPr lang="en-US" altLang="en-US" dirty="0" err="1"/>
              <a:t>saúde</a:t>
            </a:r>
            <a:r>
              <a:rPr lang="en-US" altLang="en-US" dirty="0"/>
              <a:t> </a:t>
            </a:r>
            <a:r>
              <a:rPr lang="en-US" altLang="en-US" dirty="0" err="1"/>
              <a:t>pública</a:t>
            </a:r>
            <a:endParaRPr lang="en-US" altLang="en-US" dirty="0"/>
          </a:p>
          <a:p>
            <a:pPr>
              <a:spcAft>
                <a:spcPts val="0"/>
              </a:spcAft>
            </a:pPr>
            <a:endParaRPr lang="en-US" altLang="en-US" dirty="0"/>
          </a:p>
          <a:p>
            <a:pPr>
              <a:spcAft>
                <a:spcPts val="0"/>
              </a:spcAft>
            </a:pPr>
            <a:endParaRPr lang="fr-FR" dirty="0"/>
          </a:p>
        </p:txBody>
      </p:sp>
      <p:sp>
        <p:nvSpPr>
          <p:cNvPr id="2" name="Title 1">
            <a:extLst>
              <a:ext uri="{FF2B5EF4-FFF2-40B4-BE49-F238E27FC236}">
                <a16:creationId xmlns:a16="http://schemas.microsoft.com/office/drawing/2014/main" id="{7E4F706F-E9EE-3453-CD32-FEBD11FAE8F9}"/>
              </a:ext>
            </a:extLst>
          </p:cNvPr>
          <p:cNvSpPr>
            <a:spLocks noGrp="1"/>
          </p:cNvSpPr>
          <p:nvPr>
            <p:ph type="title"/>
          </p:nvPr>
        </p:nvSpPr>
        <p:spPr>
          <a:prstGeom prst="rect">
            <a:avLst/>
          </a:prstGeom>
        </p:spPr>
        <p:txBody>
          <a:bodyPr/>
          <a:lstStyle/>
          <a:p>
            <a:r>
              <a:rPr lang="en-US"/>
              <a:t>Interpretação dos resultados laboratoriais</a:t>
            </a:r>
            <a:endParaRPr lang="fr-FR"/>
          </a:p>
        </p:txBody>
      </p:sp>
    </p:spTree>
    <p:extLst>
      <p:ext uri="{BB962C8B-B14F-4D97-AF65-F5344CB8AC3E}">
        <p14:creationId xmlns:p14="http://schemas.microsoft.com/office/powerpoint/2010/main" val="7549265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sz="half" idx="2"/>
          </p:nvPr>
        </p:nvSpPr>
        <p:spPr>
          <a:xfrm>
            <a:off x="838199" y="1478857"/>
            <a:ext cx="10701759" cy="4639309"/>
          </a:xfrm>
        </p:spPr>
        <p:txBody>
          <a:bodyPr/>
          <a:lstStyle/>
          <a:p>
            <a:pPr marL="0" indent="0">
              <a:spcAft>
                <a:spcPts val="600"/>
              </a:spcAft>
              <a:buNone/>
            </a:pPr>
            <a:r>
              <a:rPr lang="en-US" sz="2600" b="1" dirty="0">
                <a:solidFill>
                  <a:srgbClr val="00953A"/>
                </a:solidFill>
                <a:latin typeface="Arial" panose="020B0604020202020204" pitchFamily="34" charset="0"/>
                <a:cs typeface="Arial" panose="020B0604020202020204" pitchFamily="34" charset="0"/>
              </a:rPr>
              <a:t>Biossegurança</a:t>
            </a:r>
            <a:r>
              <a:rPr lang="en-US" sz="2600" dirty="0">
                <a:solidFill>
                  <a:srgbClr val="00953A"/>
                </a:solidFill>
                <a:latin typeface="Arial" panose="020B0604020202020204" pitchFamily="34" charset="0"/>
                <a:cs typeface="Arial" panose="020B0604020202020204" pitchFamily="34" charset="0"/>
              </a:rPr>
              <a:t>:</a:t>
            </a:r>
            <a:r>
              <a:rPr lang="en-US" sz="2600" dirty="0">
                <a:latin typeface="Arial" panose="020B0604020202020204" pitchFamily="34" charset="0"/>
                <a:cs typeface="Arial" panose="020B0604020202020204" pitchFamily="34" charset="0"/>
              </a:rPr>
              <a:t> O </a:t>
            </a:r>
            <a:r>
              <a:rPr lang="en-US" sz="2600" dirty="0" err="1">
                <a:latin typeface="Arial" panose="020B0604020202020204" pitchFamily="34" charset="0"/>
                <a:cs typeface="Arial" panose="020B0604020202020204" pitchFamily="34" charset="0"/>
              </a:rPr>
              <a:t>desenvolvimento</a:t>
            </a:r>
            <a:r>
              <a:rPr lang="en-US" sz="2600" dirty="0">
                <a:latin typeface="Arial" panose="020B0604020202020204" pitchFamily="34" charset="0"/>
                <a:cs typeface="Arial" panose="020B0604020202020204" pitchFamily="34" charset="0"/>
              </a:rPr>
              <a:t> e a </a:t>
            </a:r>
            <a:r>
              <a:rPr lang="en-US" sz="2600" dirty="0" err="1">
                <a:latin typeface="Arial" panose="020B0604020202020204" pitchFamily="34" charset="0"/>
                <a:cs typeface="Arial" panose="020B0604020202020204" pitchFamily="34" charset="0"/>
              </a:rPr>
              <a:t>implementação</a:t>
            </a:r>
            <a:r>
              <a:rPr lang="en-US" sz="2600" dirty="0">
                <a:latin typeface="Arial" panose="020B0604020202020204" pitchFamily="34" charset="0"/>
                <a:cs typeface="Arial" panose="020B0604020202020204" pitchFamily="34" charset="0"/>
              </a:rPr>
              <a:t> de </a:t>
            </a:r>
            <a:r>
              <a:rPr lang="en-US" sz="2600" dirty="0" err="1">
                <a:latin typeface="Arial" panose="020B0604020202020204" pitchFamily="34" charset="0"/>
                <a:cs typeface="Arial" panose="020B0604020202020204" pitchFamily="34" charset="0"/>
              </a:rPr>
              <a:t>políticas</a:t>
            </a:r>
            <a:r>
              <a:rPr lang="en-US" sz="2600" dirty="0">
                <a:latin typeface="Arial" panose="020B0604020202020204" pitchFamily="34" charset="0"/>
                <a:cs typeface="Arial" panose="020B0604020202020204" pitchFamily="34" charset="0"/>
              </a:rPr>
              <a:t> </a:t>
            </a:r>
            <a:r>
              <a:rPr lang="en-US" sz="2600" dirty="0" err="1">
                <a:latin typeface="Arial" panose="020B0604020202020204" pitchFamily="34" charset="0"/>
                <a:cs typeface="Arial" panose="020B0604020202020204" pitchFamily="34" charset="0"/>
              </a:rPr>
              <a:t>administrativas</a:t>
            </a:r>
            <a:r>
              <a:rPr lang="en-US" sz="2600" dirty="0">
                <a:latin typeface="Arial" panose="020B0604020202020204" pitchFamily="34" charset="0"/>
                <a:cs typeface="Arial" panose="020B0604020202020204" pitchFamily="34" charset="0"/>
              </a:rPr>
              <a:t>, </a:t>
            </a:r>
            <a:r>
              <a:rPr lang="en-US" sz="2600" dirty="0" err="1">
                <a:latin typeface="Arial" panose="020B0604020202020204" pitchFamily="34" charset="0"/>
                <a:cs typeface="Arial" panose="020B0604020202020204" pitchFamily="34" charset="0"/>
              </a:rPr>
              <a:t>práticas</a:t>
            </a:r>
            <a:r>
              <a:rPr lang="en-US" sz="2600" dirty="0">
                <a:latin typeface="Arial" panose="020B0604020202020204" pitchFamily="34" charset="0"/>
                <a:cs typeface="Arial" panose="020B0604020202020204" pitchFamily="34" charset="0"/>
              </a:rPr>
              <a:t> de </a:t>
            </a:r>
            <a:r>
              <a:rPr lang="en-US" sz="2600" dirty="0" err="1">
                <a:latin typeface="Arial" panose="020B0604020202020204" pitchFamily="34" charset="0"/>
                <a:cs typeface="Arial" panose="020B0604020202020204" pitchFamily="34" charset="0"/>
              </a:rPr>
              <a:t>trabalho</a:t>
            </a:r>
            <a:r>
              <a:rPr lang="en-US" sz="2600" dirty="0">
                <a:latin typeface="Arial" panose="020B0604020202020204" pitchFamily="34" charset="0"/>
                <a:cs typeface="Arial" panose="020B0604020202020204" pitchFamily="34" charset="0"/>
              </a:rPr>
              <a:t>, </a:t>
            </a:r>
            <a:r>
              <a:rPr lang="en-US" sz="2600" dirty="0" err="1">
                <a:latin typeface="Arial" panose="020B0604020202020204" pitchFamily="34" charset="0"/>
                <a:cs typeface="Arial" panose="020B0604020202020204" pitchFamily="34" charset="0"/>
              </a:rPr>
              <a:t>concessão</a:t>
            </a:r>
            <a:r>
              <a:rPr lang="en-US" sz="2600" dirty="0">
                <a:latin typeface="Arial" panose="020B0604020202020204" pitchFamily="34" charset="0"/>
                <a:cs typeface="Arial" panose="020B0604020202020204" pitchFamily="34" charset="0"/>
              </a:rPr>
              <a:t> de </a:t>
            </a:r>
            <a:r>
              <a:rPr lang="en-US" sz="2600" dirty="0" err="1">
                <a:latin typeface="Arial" panose="020B0604020202020204" pitchFamily="34" charset="0"/>
                <a:cs typeface="Arial" panose="020B0604020202020204" pitchFamily="34" charset="0"/>
              </a:rPr>
              <a:t>instalações</a:t>
            </a:r>
            <a:r>
              <a:rPr lang="en-US" sz="2600" dirty="0">
                <a:latin typeface="Arial" panose="020B0604020202020204" pitchFamily="34" charset="0"/>
                <a:cs typeface="Arial" panose="020B0604020202020204" pitchFamily="34" charset="0"/>
              </a:rPr>
              <a:t> e </a:t>
            </a:r>
            <a:r>
              <a:rPr lang="en-US" sz="2600" dirty="0" err="1">
                <a:latin typeface="Arial" panose="020B0604020202020204" pitchFamily="34" charset="0"/>
                <a:cs typeface="Arial" panose="020B0604020202020204" pitchFamily="34" charset="0"/>
              </a:rPr>
              <a:t>equipamento</a:t>
            </a:r>
            <a:r>
              <a:rPr lang="en-US" sz="2600" dirty="0">
                <a:latin typeface="Arial" panose="020B0604020202020204" pitchFamily="34" charset="0"/>
                <a:cs typeface="Arial" panose="020B0604020202020204" pitchFamily="34" charset="0"/>
              </a:rPr>
              <a:t> de </a:t>
            </a:r>
            <a:r>
              <a:rPr lang="en-US" sz="2600" dirty="0" err="1">
                <a:latin typeface="Arial" panose="020B0604020202020204" pitchFamily="34" charset="0"/>
                <a:cs typeface="Arial" panose="020B0604020202020204" pitchFamily="34" charset="0"/>
              </a:rPr>
              <a:t>segurança</a:t>
            </a:r>
            <a:r>
              <a:rPr lang="en-US" sz="2600" dirty="0">
                <a:latin typeface="Arial" panose="020B0604020202020204" pitchFamily="34" charset="0"/>
                <a:cs typeface="Arial" panose="020B0604020202020204" pitchFamily="34" charset="0"/>
              </a:rPr>
              <a:t> para </a:t>
            </a:r>
            <a:r>
              <a:rPr lang="en-US" sz="2600" dirty="0" err="1">
                <a:latin typeface="Arial" panose="020B0604020202020204" pitchFamily="34" charset="0"/>
                <a:cs typeface="Arial" panose="020B0604020202020204" pitchFamily="34" charset="0"/>
              </a:rPr>
              <a:t>evitar</a:t>
            </a:r>
            <a:r>
              <a:rPr lang="en-US" sz="2600" dirty="0">
                <a:latin typeface="Arial" panose="020B0604020202020204" pitchFamily="34" charset="0"/>
                <a:cs typeface="Arial" panose="020B0604020202020204" pitchFamily="34" charset="0"/>
              </a:rPr>
              <a:t> a </a:t>
            </a:r>
            <a:r>
              <a:rPr lang="en-US" sz="2600" dirty="0" err="1">
                <a:latin typeface="Arial" panose="020B0604020202020204" pitchFamily="34" charset="0"/>
                <a:cs typeface="Arial" panose="020B0604020202020204" pitchFamily="34" charset="0"/>
              </a:rPr>
              <a:t>transmissão</a:t>
            </a:r>
            <a:r>
              <a:rPr lang="en-US" sz="2600" dirty="0">
                <a:latin typeface="Arial" panose="020B0604020202020204" pitchFamily="34" charset="0"/>
                <a:cs typeface="Arial" panose="020B0604020202020204" pitchFamily="34" charset="0"/>
              </a:rPr>
              <a:t> (</a:t>
            </a:r>
            <a:r>
              <a:rPr lang="en-US" sz="2600" dirty="0" err="1">
                <a:latin typeface="Arial" panose="020B0604020202020204" pitchFamily="34" charset="0"/>
                <a:cs typeface="Arial" panose="020B0604020202020204" pitchFamily="34" charset="0"/>
              </a:rPr>
              <a:t>exposição</a:t>
            </a:r>
            <a:r>
              <a:rPr lang="en-US" sz="2600" dirty="0">
                <a:latin typeface="Arial" panose="020B0604020202020204" pitchFamily="34" charset="0"/>
                <a:cs typeface="Arial" panose="020B0604020202020204" pitchFamily="34" charset="0"/>
              </a:rPr>
              <a:t>) de </a:t>
            </a:r>
            <a:r>
              <a:rPr lang="en-US" sz="2600" dirty="0" err="1">
                <a:latin typeface="Arial" panose="020B0604020202020204" pitchFamily="34" charset="0"/>
                <a:cs typeface="Arial" panose="020B0604020202020204" pitchFamily="34" charset="0"/>
              </a:rPr>
              <a:t>agentes</a:t>
            </a:r>
            <a:r>
              <a:rPr lang="en-US" sz="2600" dirty="0">
                <a:latin typeface="Arial" panose="020B0604020202020204" pitchFamily="34" charset="0"/>
                <a:cs typeface="Arial" panose="020B0604020202020204" pitchFamily="34" charset="0"/>
              </a:rPr>
              <a:t> </a:t>
            </a:r>
            <a:r>
              <a:rPr lang="en-US" sz="2600" dirty="0" err="1">
                <a:latin typeface="Arial" panose="020B0604020202020204" pitchFamily="34" charset="0"/>
                <a:cs typeface="Arial" panose="020B0604020202020204" pitchFamily="34" charset="0"/>
              </a:rPr>
              <a:t>biológicos</a:t>
            </a:r>
            <a:r>
              <a:rPr lang="en-US" sz="2600" dirty="0">
                <a:latin typeface="Arial" panose="020B0604020202020204" pitchFamily="34" charset="0"/>
                <a:cs typeface="Arial" panose="020B0604020202020204" pitchFamily="34" charset="0"/>
              </a:rPr>
              <a:t> </a:t>
            </a:r>
            <a:r>
              <a:rPr lang="en-US" sz="2600" dirty="0" err="1">
                <a:latin typeface="Arial" panose="020B0604020202020204" pitchFamily="34" charset="0"/>
                <a:cs typeface="Arial" panose="020B0604020202020204" pitchFamily="34" charset="0"/>
              </a:rPr>
              <a:t>aos</a:t>
            </a:r>
            <a:r>
              <a:rPr lang="en-US" sz="2600" dirty="0">
                <a:latin typeface="Arial" panose="020B0604020202020204" pitchFamily="34" charset="0"/>
                <a:cs typeface="Arial" panose="020B0604020202020204" pitchFamily="34" charset="0"/>
              </a:rPr>
              <a:t> </a:t>
            </a:r>
            <a:r>
              <a:rPr lang="en-US" sz="2600" dirty="0" err="1">
                <a:latin typeface="Arial" panose="020B0604020202020204" pitchFamily="34" charset="0"/>
                <a:cs typeface="Arial" panose="020B0604020202020204" pitchFamily="34" charset="0"/>
              </a:rPr>
              <a:t>trabalhadores</a:t>
            </a:r>
            <a:r>
              <a:rPr lang="en-US" sz="2600" dirty="0">
                <a:latin typeface="Arial" panose="020B0604020202020204" pitchFamily="34" charset="0"/>
                <a:cs typeface="Arial" panose="020B0604020202020204" pitchFamily="34" charset="0"/>
              </a:rPr>
              <a:t>, a </a:t>
            </a:r>
            <a:r>
              <a:rPr lang="en-US" sz="2600" dirty="0" err="1">
                <a:latin typeface="Arial" panose="020B0604020202020204" pitchFamily="34" charset="0"/>
                <a:cs typeface="Arial" panose="020B0604020202020204" pitchFamily="34" charset="0"/>
              </a:rPr>
              <a:t>outras</a:t>
            </a:r>
            <a:r>
              <a:rPr lang="en-US" sz="2600" dirty="0">
                <a:latin typeface="Arial" panose="020B0604020202020204" pitchFamily="34" charset="0"/>
                <a:cs typeface="Arial" panose="020B0604020202020204" pitchFamily="34" charset="0"/>
              </a:rPr>
              <a:t> </a:t>
            </a:r>
            <a:r>
              <a:rPr lang="en-US" sz="2600" dirty="0" err="1">
                <a:latin typeface="Arial" panose="020B0604020202020204" pitchFamily="34" charset="0"/>
                <a:cs typeface="Arial" panose="020B0604020202020204" pitchFamily="34" charset="0"/>
              </a:rPr>
              <a:t>pessoas</a:t>
            </a:r>
            <a:r>
              <a:rPr lang="en-US" sz="2600" dirty="0">
                <a:latin typeface="Arial" panose="020B0604020202020204" pitchFamily="34" charset="0"/>
                <a:cs typeface="Arial" panose="020B0604020202020204" pitchFamily="34" charset="0"/>
              </a:rPr>
              <a:t> e </a:t>
            </a:r>
            <a:r>
              <a:rPr lang="en-US" sz="2600" dirty="0" err="1">
                <a:latin typeface="Arial" panose="020B0604020202020204" pitchFamily="34" charset="0"/>
                <a:cs typeface="Arial" panose="020B0604020202020204" pitchFamily="34" charset="0"/>
              </a:rPr>
              <a:t>ao</a:t>
            </a:r>
            <a:r>
              <a:rPr lang="en-US" sz="2600" dirty="0">
                <a:latin typeface="Arial" panose="020B0604020202020204" pitchFamily="34" charset="0"/>
                <a:cs typeface="Arial" panose="020B0604020202020204" pitchFamily="34" charset="0"/>
              </a:rPr>
              <a:t> </a:t>
            </a:r>
            <a:r>
              <a:rPr lang="en-US" sz="2600" dirty="0" err="1">
                <a:latin typeface="Arial" panose="020B0604020202020204" pitchFamily="34" charset="0"/>
                <a:cs typeface="Arial" panose="020B0604020202020204" pitchFamily="34" charset="0"/>
              </a:rPr>
              <a:t>ambiente</a:t>
            </a:r>
            <a:r>
              <a:rPr lang="en-US" sz="2600" dirty="0">
                <a:latin typeface="Arial" panose="020B0604020202020204" pitchFamily="34" charset="0"/>
                <a:cs typeface="Arial" panose="020B0604020202020204" pitchFamily="34" charset="0"/>
              </a:rPr>
              <a:t>.</a:t>
            </a:r>
            <a:endParaRPr lang="en-US" sz="2600" dirty="0">
              <a:solidFill>
                <a:srgbClr val="000000"/>
              </a:solidFill>
              <a:latin typeface="Arial" panose="020B0604020202020204" pitchFamily="34" charset="0"/>
              <a:cs typeface="Arial" panose="020B0604020202020204" pitchFamily="34" charset="0"/>
            </a:endParaRPr>
          </a:p>
          <a:p>
            <a:pPr marL="0" indent="0">
              <a:spcAft>
                <a:spcPts val="600"/>
              </a:spcAft>
              <a:buNone/>
            </a:pPr>
            <a:r>
              <a:rPr lang="en-US" sz="2600" b="1" dirty="0" err="1">
                <a:solidFill>
                  <a:srgbClr val="00953A"/>
                </a:solidFill>
                <a:latin typeface="Arial" panose="020B0604020202020204" pitchFamily="34" charset="0"/>
                <a:cs typeface="Arial" panose="020B0604020202020204" pitchFamily="34" charset="0"/>
              </a:rPr>
              <a:t>Bioproteção</a:t>
            </a:r>
            <a:r>
              <a:rPr lang="en-US" sz="2600" b="1" dirty="0">
                <a:solidFill>
                  <a:srgbClr val="00953A"/>
                </a:solidFill>
                <a:latin typeface="Arial" panose="020B0604020202020204" pitchFamily="34" charset="0"/>
                <a:cs typeface="Arial" panose="020B0604020202020204" pitchFamily="34" charset="0"/>
              </a:rPr>
              <a:t>:</a:t>
            </a:r>
            <a:r>
              <a:rPr lang="en-US" sz="2600" dirty="0">
                <a:latin typeface="Arial" panose="020B0604020202020204" pitchFamily="34" charset="0"/>
                <a:cs typeface="Arial" panose="020B0604020202020204" pitchFamily="34" charset="0"/>
              </a:rPr>
              <a:t> A </a:t>
            </a:r>
            <a:r>
              <a:rPr lang="en-US" sz="2600" dirty="0" err="1">
                <a:latin typeface="Arial" panose="020B0604020202020204" pitchFamily="34" charset="0"/>
                <a:cs typeface="Arial" panose="020B0604020202020204" pitchFamily="34" charset="0"/>
              </a:rPr>
              <a:t>proteção</a:t>
            </a:r>
            <a:r>
              <a:rPr lang="en-US" sz="2600" dirty="0">
                <a:latin typeface="Arial" panose="020B0604020202020204" pitchFamily="34" charset="0"/>
                <a:cs typeface="Arial" panose="020B0604020202020204" pitchFamily="34" charset="0"/>
              </a:rPr>
              <a:t> de </a:t>
            </a:r>
            <a:r>
              <a:rPr lang="en-US" sz="2600" dirty="0" err="1">
                <a:latin typeface="Arial" panose="020B0604020202020204" pitchFamily="34" charset="0"/>
                <a:cs typeface="Arial" panose="020B0604020202020204" pitchFamily="34" charset="0"/>
              </a:rPr>
              <a:t>agentes</a:t>
            </a:r>
            <a:r>
              <a:rPr lang="en-US" sz="2600" dirty="0">
                <a:latin typeface="Arial" panose="020B0604020202020204" pitchFamily="34" charset="0"/>
                <a:cs typeface="Arial" panose="020B0604020202020204" pitchFamily="34" charset="0"/>
              </a:rPr>
              <a:t> </a:t>
            </a:r>
            <a:r>
              <a:rPr lang="en-US" sz="2600" dirty="0" err="1">
                <a:latin typeface="Arial" panose="020B0604020202020204" pitchFamily="34" charset="0"/>
                <a:cs typeface="Arial" panose="020B0604020202020204" pitchFamily="34" charset="0"/>
              </a:rPr>
              <a:t>microbianos</a:t>
            </a:r>
            <a:r>
              <a:rPr lang="en-US" sz="2600" dirty="0">
                <a:latin typeface="Arial" panose="020B0604020202020204" pitchFamily="34" charset="0"/>
                <a:cs typeface="Arial" panose="020B0604020202020204" pitchFamily="34" charset="0"/>
              </a:rPr>
              <a:t> e </a:t>
            </a:r>
            <a:r>
              <a:rPr lang="en-US" sz="2600" dirty="0" err="1">
                <a:latin typeface="Arial" panose="020B0604020202020204" pitchFamily="34" charset="0"/>
                <a:cs typeface="Arial" panose="020B0604020202020204" pitchFamily="34" charset="0"/>
              </a:rPr>
              <a:t>toxinas</a:t>
            </a:r>
            <a:r>
              <a:rPr lang="en-US" sz="2600" dirty="0">
                <a:latin typeface="Arial" panose="020B0604020202020204" pitchFamily="34" charset="0"/>
                <a:cs typeface="Arial" panose="020B0604020202020204" pitchFamily="34" charset="0"/>
              </a:rPr>
              <a:t> de </a:t>
            </a:r>
            <a:r>
              <a:rPr lang="en-US" sz="2600" dirty="0" err="1">
                <a:latin typeface="Arial" panose="020B0604020202020204" pitchFamily="34" charset="0"/>
                <a:cs typeface="Arial" panose="020B0604020202020204" pitchFamily="34" charset="0"/>
              </a:rPr>
              <a:t>consequências</a:t>
            </a:r>
            <a:r>
              <a:rPr lang="en-US" sz="2600" dirty="0">
                <a:latin typeface="Arial" panose="020B0604020202020204" pitchFamily="34" charset="0"/>
                <a:cs typeface="Arial" panose="020B0604020202020204" pitchFamily="34" charset="0"/>
              </a:rPr>
              <a:t> </a:t>
            </a:r>
            <a:r>
              <a:rPr lang="en-US" sz="2600" dirty="0" err="1">
                <a:latin typeface="Arial" panose="020B0604020202020204" pitchFamily="34" charset="0"/>
                <a:cs typeface="Arial" panose="020B0604020202020204" pitchFamily="34" charset="0"/>
              </a:rPr>
              <a:t>elevadas</a:t>
            </a:r>
            <a:r>
              <a:rPr lang="en-US" sz="2600" dirty="0">
                <a:latin typeface="Arial" panose="020B0604020202020204" pitchFamily="34" charset="0"/>
                <a:cs typeface="Arial" panose="020B0604020202020204" pitchFamily="34" charset="0"/>
              </a:rPr>
              <a:t> </a:t>
            </a:r>
            <a:r>
              <a:rPr lang="en-US" sz="2600" dirty="0" err="1">
                <a:latin typeface="Arial" panose="020B0604020202020204" pitchFamily="34" charset="0"/>
                <a:cs typeface="Arial" panose="020B0604020202020204" pitchFamily="34" charset="0"/>
              </a:rPr>
              <a:t>ou</a:t>
            </a:r>
            <a:r>
              <a:rPr lang="en-US" sz="2600" dirty="0">
                <a:latin typeface="Arial" panose="020B0604020202020204" pitchFamily="34" charset="0"/>
                <a:cs typeface="Arial" panose="020B0604020202020204" pitchFamily="34" charset="0"/>
              </a:rPr>
              <a:t> de </a:t>
            </a:r>
            <a:r>
              <a:rPr lang="en-US" sz="2600" dirty="0" err="1">
                <a:latin typeface="Arial" panose="020B0604020202020204" pitchFamily="34" charset="0"/>
                <a:cs typeface="Arial" panose="020B0604020202020204" pitchFamily="34" charset="0"/>
              </a:rPr>
              <a:t>informações</a:t>
            </a:r>
            <a:r>
              <a:rPr lang="en-US" sz="2600" dirty="0">
                <a:latin typeface="Arial" panose="020B0604020202020204" pitchFamily="34" charset="0"/>
                <a:cs typeface="Arial" panose="020B0604020202020204" pitchFamily="34" charset="0"/>
              </a:rPr>
              <a:t> </a:t>
            </a:r>
            <a:r>
              <a:rPr lang="en-US" sz="2600" dirty="0" err="1">
                <a:latin typeface="Arial" panose="020B0604020202020204" pitchFamily="34" charset="0"/>
                <a:cs typeface="Arial" panose="020B0604020202020204" pitchFamily="34" charset="0"/>
              </a:rPr>
              <a:t>críticas</a:t>
            </a:r>
            <a:r>
              <a:rPr lang="en-US" sz="2600" dirty="0">
                <a:latin typeface="Arial" panose="020B0604020202020204" pitchFamily="34" charset="0"/>
                <a:cs typeface="Arial" panose="020B0604020202020204" pitchFamily="34" charset="0"/>
              </a:rPr>
              <a:t> </a:t>
            </a:r>
            <a:r>
              <a:rPr lang="en-US" sz="2600" dirty="0" err="1">
                <a:latin typeface="Arial" panose="020B0604020202020204" pitchFamily="34" charset="0"/>
                <a:cs typeface="Arial" panose="020B0604020202020204" pitchFamily="34" charset="0"/>
              </a:rPr>
              <a:t>relevantes</a:t>
            </a:r>
            <a:r>
              <a:rPr lang="en-US" sz="2600" dirty="0">
                <a:latin typeface="Arial" panose="020B0604020202020204" pitchFamily="34" charset="0"/>
                <a:cs typeface="Arial" panose="020B0604020202020204" pitchFamily="34" charset="0"/>
              </a:rPr>
              <a:t> contra o </a:t>
            </a:r>
            <a:r>
              <a:rPr lang="en-US" sz="2600" dirty="0" err="1">
                <a:latin typeface="Arial" panose="020B0604020202020204" pitchFamily="34" charset="0"/>
                <a:cs typeface="Arial" panose="020B0604020202020204" pitchFamily="34" charset="0"/>
              </a:rPr>
              <a:t>roubo</a:t>
            </a:r>
            <a:r>
              <a:rPr lang="en-US" sz="2600" dirty="0">
                <a:latin typeface="Arial" panose="020B0604020202020204" pitchFamily="34" charset="0"/>
                <a:cs typeface="Arial" panose="020B0604020202020204" pitchFamily="34" charset="0"/>
              </a:rPr>
              <a:t> </a:t>
            </a:r>
            <a:r>
              <a:rPr lang="en-US" sz="2600" dirty="0" err="1">
                <a:latin typeface="Arial" panose="020B0604020202020204" pitchFamily="34" charset="0"/>
                <a:cs typeface="Arial" panose="020B0604020202020204" pitchFamily="34" charset="0"/>
              </a:rPr>
              <a:t>ou</a:t>
            </a:r>
            <a:r>
              <a:rPr lang="en-US" sz="2600" dirty="0">
                <a:latin typeface="Arial" panose="020B0604020202020204" pitchFamily="34" charset="0"/>
                <a:cs typeface="Arial" panose="020B0604020202020204" pitchFamily="34" charset="0"/>
              </a:rPr>
              <a:t> </a:t>
            </a:r>
            <a:r>
              <a:rPr lang="en-US" sz="2600" dirty="0" err="1">
                <a:latin typeface="Arial" panose="020B0604020202020204" pitchFamily="34" charset="0"/>
                <a:cs typeface="Arial" panose="020B0604020202020204" pitchFamily="34" charset="0"/>
              </a:rPr>
              <a:t>desvio</a:t>
            </a:r>
            <a:r>
              <a:rPr lang="en-US" sz="2600" dirty="0">
                <a:latin typeface="Arial" panose="020B0604020202020204" pitchFamily="34" charset="0"/>
                <a:cs typeface="Arial" panose="020B0604020202020204" pitchFamily="34" charset="0"/>
              </a:rPr>
              <a:t> </a:t>
            </a:r>
            <a:r>
              <a:rPr lang="en-US" sz="2600" dirty="0" err="1">
                <a:latin typeface="Arial" panose="020B0604020202020204" pitchFamily="34" charset="0"/>
                <a:cs typeface="Arial" panose="020B0604020202020204" pitchFamily="34" charset="0"/>
              </a:rPr>
              <a:t>por</a:t>
            </a:r>
            <a:r>
              <a:rPr lang="en-US" sz="2600" dirty="0">
                <a:latin typeface="Arial" panose="020B0604020202020204" pitchFamily="34" charset="0"/>
                <a:cs typeface="Arial" panose="020B0604020202020204" pitchFamily="34" charset="0"/>
              </a:rPr>
              <a:t> </a:t>
            </a:r>
            <a:r>
              <a:rPr lang="en-US" sz="2600" dirty="0" err="1">
                <a:latin typeface="Arial" panose="020B0604020202020204" pitchFamily="34" charset="0"/>
                <a:cs typeface="Arial" panose="020B0604020202020204" pitchFamily="34" charset="0"/>
              </a:rPr>
              <a:t>parte</a:t>
            </a:r>
            <a:r>
              <a:rPr lang="en-US" sz="2600" dirty="0">
                <a:latin typeface="Arial" panose="020B0604020202020204" pitchFamily="34" charset="0"/>
                <a:cs typeface="Arial" panose="020B0604020202020204" pitchFamily="34" charset="0"/>
              </a:rPr>
              <a:t> de </a:t>
            </a:r>
            <a:r>
              <a:rPr lang="en-US" sz="2600" dirty="0" err="1">
                <a:latin typeface="Arial" panose="020B0604020202020204" pitchFamily="34" charset="0"/>
                <a:cs typeface="Arial" panose="020B0604020202020204" pitchFamily="34" charset="0"/>
              </a:rPr>
              <a:t>quem</a:t>
            </a:r>
            <a:r>
              <a:rPr lang="en-US" sz="2600" dirty="0">
                <a:latin typeface="Arial" panose="020B0604020202020204" pitchFamily="34" charset="0"/>
                <a:cs typeface="Arial" panose="020B0604020202020204" pitchFamily="34" charset="0"/>
              </a:rPr>
              <a:t> </a:t>
            </a:r>
            <a:r>
              <a:rPr lang="en-US" sz="2600" dirty="0" err="1">
                <a:latin typeface="Arial" panose="020B0604020202020204" pitchFamily="34" charset="0"/>
                <a:cs typeface="Arial" panose="020B0604020202020204" pitchFamily="34" charset="0"/>
              </a:rPr>
              <a:t>tenciona</a:t>
            </a:r>
            <a:r>
              <a:rPr lang="en-US" sz="2600" dirty="0">
                <a:latin typeface="Arial" panose="020B0604020202020204" pitchFamily="34" charset="0"/>
                <a:cs typeface="Arial" panose="020B0604020202020204" pitchFamily="34" charset="0"/>
              </a:rPr>
              <a:t> </a:t>
            </a:r>
            <a:r>
              <a:rPr lang="en-US" sz="2600" dirty="0" err="1">
                <a:latin typeface="Arial" panose="020B0604020202020204" pitchFamily="34" charset="0"/>
                <a:cs typeface="Arial" panose="020B0604020202020204" pitchFamily="34" charset="0"/>
              </a:rPr>
              <a:t>fazer</a:t>
            </a:r>
            <a:r>
              <a:rPr lang="en-US" sz="2600" dirty="0">
                <a:latin typeface="Arial" panose="020B0604020202020204" pitchFamily="34" charset="0"/>
                <a:cs typeface="Arial" panose="020B0604020202020204" pitchFamily="34" charset="0"/>
              </a:rPr>
              <a:t> </a:t>
            </a:r>
            <a:r>
              <a:rPr lang="en-US" sz="2600" dirty="0" err="1">
                <a:latin typeface="Arial" panose="020B0604020202020204" pitchFamily="34" charset="0"/>
                <a:cs typeface="Arial" panose="020B0604020202020204" pitchFamily="34" charset="0"/>
              </a:rPr>
              <a:t>uma</a:t>
            </a:r>
            <a:r>
              <a:rPr lang="en-US" sz="2600" dirty="0">
                <a:latin typeface="Arial" panose="020B0604020202020204" pitchFamily="34" charset="0"/>
                <a:cs typeface="Arial" panose="020B0604020202020204" pitchFamily="34" charset="0"/>
              </a:rPr>
              <a:t> </a:t>
            </a:r>
            <a:r>
              <a:rPr lang="en-US" sz="2600" dirty="0" err="1">
                <a:latin typeface="Arial" panose="020B0604020202020204" pitchFamily="34" charset="0"/>
                <a:cs typeface="Arial" panose="020B0604020202020204" pitchFamily="34" charset="0"/>
              </a:rPr>
              <a:t>utilização</a:t>
            </a:r>
            <a:r>
              <a:rPr lang="en-US" sz="2600" dirty="0">
                <a:latin typeface="Arial" panose="020B0604020202020204" pitchFamily="34" charset="0"/>
                <a:cs typeface="Arial" panose="020B0604020202020204" pitchFamily="34" charset="0"/>
              </a:rPr>
              <a:t> </a:t>
            </a:r>
            <a:r>
              <a:rPr lang="en-US" sz="2600" dirty="0" err="1">
                <a:latin typeface="Arial" panose="020B0604020202020204" pitchFamily="34" charset="0"/>
                <a:cs typeface="Arial" panose="020B0604020202020204" pitchFamily="34" charset="0"/>
              </a:rPr>
              <a:t>indevida</a:t>
            </a:r>
            <a:r>
              <a:rPr lang="en-US" sz="2600" dirty="0">
                <a:latin typeface="Arial" panose="020B0604020202020204" pitchFamily="34" charset="0"/>
                <a:cs typeface="Arial" panose="020B0604020202020204" pitchFamily="34" charset="0"/>
              </a:rPr>
              <a:t> </a:t>
            </a:r>
            <a:r>
              <a:rPr lang="en-US" sz="2600" dirty="0" err="1">
                <a:latin typeface="Arial" panose="020B0604020202020204" pitchFamily="34" charset="0"/>
                <a:cs typeface="Arial" panose="020B0604020202020204" pitchFamily="34" charset="0"/>
              </a:rPr>
              <a:t>intencional</a:t>
            </a:r>
            <a:r>
              <a:rPr lang="en-US" sz="2600" dirty="0">
                <a:latin typeface="Arial" panose="020B0604020202020204" pitchFamily="34" charset="0"/>
                <a:cs typeface="Arial" panose="020B0604020202020204" pitchFamily="34" charset="0"/>
              </a:rPr>
              <a:t>.</a:t>
            </a:r>
            <a:endParaRPr lang="en-US" sz="2600" dirty="0">
              <a:solidFill>
                <a:srgbClr val="000000"/>
              </a:solidFill>
              <a:latin typeface="Arial" panose="020B0604020202020204" pitchFamily="34" charset="0"/>
              <a:cs typeface="Arial" panose="020B0604020202020204" pitchFamily="34" charset="0"/>
            </a:endParaRPr>
          </a:p>
          <a:p>
            <a:pPr marL="0" indent="0">
              <a:buNone/>
            </a:pPr>
            <a:endParaRPr lang="en-US" dirty="0">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C4479D1B-79C0-45A5-BB31-1B077E600ABB}"/>
              </a:ext>
            </a:extLst>
          </p:cNvPr>
          <p:cNvSpPr>
            <a:spLocks noGrp="1"/>
          </p:cNvSpPr>
          <p:nvPr>
            <p:ph type="title"/>
          </p:nvPr>
        </p:nvSpPr>
        <p:spPr>
          <a:prstGeom prst="rect">
            <a:avLst/>
          </a:prstGeom>
        </p:spPr>
        <p:txBody>
          <a:bodyPr/>
          <a:lstStyle/>
          <a:p>
            <a:r>
              <a:rPr lang="en-US" dirty="0"/>
              <a:t>Biossegurança laboratorial e </a:t>
            </a:r>
            <a:r>
              <a:rPr lang="en-US" dirty="0" err="1"/>
              <a:t>bioproteção</a:t>
            </a:r>
            <a:endParaRPr lang="en-US" dirty="0"/>
          </a:p>
        </p:txBody>
      </p:sp>
      <p:sp>
        <p:nvSpPr>
          <p:cNvPr id="3" name="Text Placeholder 2">
            <a:extLst>
              <a:ext uri="{FF2B5EF4-FFF2-40B4-BE49-F238E27FC236}">
                <a16:creationId xmlns:a16="http://schemas.microsoft.com/office/drawing/2014/main" id="{CDE4EF64-760F-384E-68BC-089D6CA1C450}"/>
              </a:ext>
            </a:extLst>
          </p:cNvPr>
          <p:cNvSpPr txBox="1">
            <a:spLocks/>
          </p:cNvSpPr>
          <p:nvPr/>
        </p:nvSpPr>
        <p:spPr>
          <a:xfrm>
            <a:off x="4752406" y="6454192"/>
            <a:ext cx="4772594" cy="211243"/>
          </a:xfrm>
          <a:prstGeom prst="rect">
            <a:avLst/>
          </a:prstGeom>
        </p:spPr>
        <p:txBody>
          <a:bodyPr/>
          <a:lstStyle>
            <a:lvl1pPr marL="0" indent="0" algn="r" defTabSz="914400" rtl="0" eaLnBrk="1" latinLnBrk="0" hangingPunct="1">
              <a:lnSpc>
                <a:spcPct val="90000"/>
              </a:lnSpc>
              <a:spcBef>
                <a:spcPts val="1000"/>
              </a:spcBef>
              <a:buFont typeface="Arial" panose="020B0604020202020204" pitchFamily="34" charset="0"/>
              <a:buNone/>
              <a:defRPr sz="12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Fonte: APHL</a:t>
            </a:r>
          </a:p>
        </p:txBody>
      </p:sp>
      <p:sp>
        <p:nvSpPr>
          <p:cNvPr id="5" name="Rectangle 4">
            <a:extLst>
              <a:ext uri="{FF2B5EF4-FFF2-40B4-BE49-F238E27FC236}">
                <a16:creationId xmlns:a16="http://schemas.microsoft.com/office/drawing/2014/main" id="{15ABFA11-FAA7-8B3F-A000-8E97E4A96577}"/>
              </a:ext>
            </a:extLst>
          </p:cNvPr>
          <p:cNvSpPr/>
          <p:nvPr/>
        </p:nvSpPr>
        <p:spPr>
          <a:xfrm>
            <a:off x="838199" y="5102503"/>
            <a:ext cx="9964994" cy="1015663"/>
          </a:xfrm>
          <a:prstGeom prst="rect">
            <a:avLst/>
          </a:prstGeom>
        </p:spPr>
        <p:txBody>
          <a:bodyPr wrap="square" anchor="ctr">
            <a:spAutoFit/>
          </a:bodyPr>
          <a:lstStyle/>
          <a:p>
            <a:pPr algn="ctr">
              <a:spcBef>
                <a:spcPts val="0"/>
              </a:spcBef>
              <a:spcAft>
                <a:spcPts val="1200"/>
              </a:spcAft>
              <a:defRPr/>
            </a:pPr>
            <a:r>
              <a:rPr lang="en-US" sz="3000" b="1" dirty="0">
                <a:solidFill>
                  <a:srgbClr val="00953A"/>
                </a:solidFill>
                <a:latin typeface="Arial" panose="020B0604020202020204" pitchFamily="34" charset="0"/>
                <a:ea typeface="Verdana" panose="020B0604030504040204" pitchFamily="34" charset="0"/>
              </a:rPr>
              <a:t>A </a:t>
            </a:r>
            <a:r>
              <a:rPr lang="en-US" sz="3000" b="1" dirty="0" err="1">
                <a:solidFill>
                  <a:srgbClr val="00953A"/>
                </a:solidFill>
                <a:latin typeface="Arial" panose="020B0604020202020204" pitchFamily="34" charset="0"/>
                <a:ea typeface="Verdana" panose="020B0604030504040204" pitchFamily="34" charset="0"/>
              </a:rPr>
              <a:t>biossegurança</a:t>
            </a:r>
            <a:r>
              <a:rPr lang="en-US" sz="3000" b="1" dirty="0">
                <a:solidFill>
                  <a:srgbClr val="00953A"/>
                </a:solidFill>
                <a:latin typeface="Arial" panose="020B0604020202020204" pitchFamily="34" charset="0"/>
                <a:ea typeface="Verdana" panose="020B0604030504040204" pitchFamily="34" charset="0"/>
              </a:rPr>
              <a:t> protege as </a:t>
            </a:r>
            <a:r>
              <a:rPr lang="en-US" sz="3000" b="1" dirty="0" err="1">
                <a:solidFill>
                  <a:srgbClr val="00953A"/>
                </a:solidFill>
                <a:latin typeface="Arial" panose="020B0604020202020204" pitchFamily="34" charset="0"/>
                <a:ea typeface="Verdana" panose="020B0604030504040204" pitchFamily="34" charset="0"/>
              </a:rPr>
              <a:t>pessoas</a:t>
            </a:r>
            <a:r>
              <a:rPr lang="en-US" sz="3000" b="1" dirty="0">
                <a:solidFill>
                  <a:srgbClr val="00953A"/>
                </a:solidFill>
                <a:latin typeface="Arial" panose="020B0604020202020204" pitchFamily="34" charset="0"/>
                <a:ea typeface="Verdana" panose="020B0604030504040204" pitchFamily="34" charset="0"/>
              </a:rPr>
              <a:t> dos </a:t>
            </a:r>
            <a:r>
              <a:rPr lang="en-US" sz="3000" b="1" dirty="0" err="1">
                <a:solidFill>
                  <a:srgbClr val="00953A"/>
                </a:solidFill>
                <a:latin typeface="Arial" panose="020B0604020202020204" pitchFamily="34" charset="0"/>
                <a:ea typeface="Verdana" panose="020B0604030504040204" pitchFamily="34" charset="0"/>
              </a:rPr>
              <a:t>germes</a:t>
            </a:r>
            <a:r>
              <a:rPr lang="en-US" sz="3000" b="1" dirty="0">
                <a:solidFill>
                  <a:srgbClr val="00953A"/>
                </a:solidFill>
                <a:latin typeface="Arial" panose="020B0604020202020204" pitchFamily="34" charset="0"/>
                <a:ea typeface="Verdana" panose="020B0604030504040204" pitchFamily="34" charset="0"/>
              </a:rPr>
              <a:t>; a </a:t>
            </a:r>
            <a:r>
              <a:rPr lang="en-US" sz="3000" b="1" dirty="0" err="1">
                <a:solidFill>
                  <a:srgbClr val="00953A"/>
                </a:solidFill>
                <a:latin typeface="Arial" panose="020B0604020202020204" pitchFamily="34" charset="0"/>
                <a:ea typeface="Verdana" panose="020B0604030504040204" pitchFamily="34" charset="0"/>
              </a:rPr>
              <a:t>bioproteção</a:t>
            </a:r>
            <a:r>
              <a:rPr lang="en-US" sz="3000" b="1" dirty="0">
                <a:solidFill>
                  <a:srgbClr val="00953A"/>
                </a:solidFill>
                <a:latin typeface="Arial" panose="020B0604020202020204" pitchFamily="34" charset="0"/>
                <a:ea typeface="Verdana" panose="020B0604030504040204" pitchFamily="34" charset="0"/>
              </a:rPr>
              <a:t> protege </a:t>
            </a:r>
            <a:r>
              <a:rPr lang="en-US" sz="3000" b="1" dirty="0" err="1">
                <a:solidFill>
                  <a:srgbClr val="00953A"/>
                </a:solidFill>
                <a:latin typeface="Arial" panose="020B0604020202020204" pitchFamily="34" charset="0"/>
                <a:ea typeface="Verdana" panose="020B0604030504040204" pitchFamily="34" charset="0"/>
              </a:rPr>
              <a:t>os</a:t>
            </a:r>
            <a:r>
              <a:rPr lang="en-US" sz="3000" b="1" dirty="0">
                <a:solidFill>
                  <a:srgbClr val="00953A"/>
                </a:solidFill>
                <a:latin typeface="Arial" panose="020B0604020202020204" pitchFamily="34" charset="0"/>
                <a:ea typeface="Verdana" panose="020B0604030504040204" pitchFamily="34" charset="0"/>
              </a:rPr>
              <a:t> </a:t>
            </a:r>
            <a:r>
              <a:rPr lang="en-US" sz="3000" b="1" dirty="0" err="1">
                <a:solidFill>
                  <a:srgbClr val="00953A"/>
                </a:solidFill>
                <a:latin typeface="Arial" panose="020B0604020202020204" pitchFamily="34" charset="0"/>
                <a:ea typeface="Verdana" panose="020B0604030504040204" pitchFamily="34" charset="0"/>
              </a:rPr>
              <a:t>germes</a:t>
            </a:r>
            <a:r>
              <a:rPr lang="en-US" sz="3000" b="1" dirty="0">
                <a:solidFill>
                  <a:srgbClr val="00953A"/>
                </a:solidFill>
                <a:latin typeface="Arial" panose="020B0604020202020204" pitchFamily="34" charset="0"/>
                <a:ea typeface="Verdana" panose="020B0604030504040204" pitchFamily="34" charset="0"/>
              </a:rPr>
              <a:t> das </a:t>
            </a:r>
            <a:r>
              <a:rPr lang="en-US" sz="3000" b="1" dirty="0" err="1">
                <a:solidFill>
                  <a:srgbClr val="00953A"/>
                </a:solidFill>
                <a:latin typeface="Arial" panose="020B0604020202020204" pitchFamily="34" charset="0"/>
                <a:ea typeface="Verdana" panose="020B0604030504040204" pitchFamily="34" charset="0"/>
              </a:rPr>
              <a:t>pessoas</a:t>
            </a:r>
            <a:r>
              <a:rPr lang="en-US" sz="3000" b="1" dirty="0">
                <a:solidFill>
                  <a:srgbClr val="00953A"/>
                </a:solidFill>
                <a:latin typeface="Arial" panose="020B0604020202020204" pitchFamily="34" charset="0"/>
                <a:ea typeface="Verdana" panose="020B0604030504040204" pitchFamily="34" charset="0"/>
              </a:rPr>
              <a:t>.</a:t>
            </a:r>
          </a:p>
        </p:txBody>
      </p:sp>
    </p:spTree>
    <p:extLst>
      <p:ext uri="{BB962C8B-B14F-4D97-AF65-F5344CB8AC3E}">
        <p14:creationId xmlns:p14="http://schemas.microsoft.com/office/powerpoint/2010/main" val="2073275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6EB96DE-8D89-8D3A-063E-CCE872DDB4B7}"/>
              </a:ext>
            </a:extLst>
          </p:cNvPr>
          <p:cNvSpPr>
            <a:spLocks noGrp="1"/>
          </p:cNvSpPr>
          <p:nvPr>
            <p:ph type="title"/>
          </p:nvPr>
        </p:nvSpPr>
        <p:spPr/>
        <p:txBody>
          <a:bodyPr/>
          <a:lstStyle/>
          <a:p>
            <a:r>
              <a:rPr lang="en-US" dirty="0" err="1"/>
              <a:t>Experiências</a:t>
            </a:r>
            <a:r>
              <a:rPr lang="en-US" dirty="0"/>
              <a:t> de coleta de </a:t>
            </a:r>
            <a:r>
              <a:rPr lang="en-US" dirty="0" err="1"/>
              <a:t>amostras</a:t>
            </a:r>
            <a:endParaRPr lang="en-US" dirty="0"/>
          </a:p>
        </p:txBody>
      </p:sp>
      <p:sp>
        <p:nvSpPr>
          <p:cNvPr id="6" name="Content Placeholder 5">
            <a:extLst>
              <a:ext uri="{FF2B5EF4-FFF2-40B4-BE49-F238E27FC236}">
                <a16:creationId xmlns:a16="http://schemas.microsoft.com/office/drawing/2014/main" id="{4B5B3C60-EDB5-7E03-A9F2-65AF53122DC6}"/>
              </a:ext>
            </a:extLst>
          </p:cNvPr>
          <p:cNvSpPr>
            <a:spLocks noGrp="1"/>
          </p:cNvSpPr>
          <p:nvPr>
            <p:ph sz="half" idx="2"/>
          </p:nvPr>
        </p:nvSpPr>
        <p:spPr>
          <a:xfrm>
            <a:off x="838200" y="1478857"/>
            <a:ext cx="4622802" cy="4639309"/>
          </a:xfrm>
        </p:spPr>
        <p:txBody>
          <a:bodyPr/>
          <a:lstStyle/>
          <a:p>
            <a:r>
              <a:rPr lang="en-US" dirty="0" err="1"/>
              <a:t>Quem</a:t>
            </a:r>
            <a:r>
              <a:rPr lang="en-US" dirty="0"/>
              <a:t> </a:t>
            </a:r>
            <a:r>
              <a:rPr lang="en-US" dirty="0" err="1"/>
              <a:t>participou</a:t>
            </a:r>
            <a:r>
              <a:rPr lang="en-US" dirty="0"/>
              <a:t> </a:t>
            </a:r>
            <a:r>
              <a:rPr lang="en-US" dirty="0" err="1"/>
              <a:t>na</a:t>
            </a:r>
            <a:r>
              <a:rPr lang="en-US" dirty="0"/>
              <a:t> coleta de </a:t>
            </a:r>
            <a:r>
              <a:rPr lang="en-US" dirty="0" err="1"/>
              <a:t>amostras</a:t>
            </a:r>
            <a:r>
              <a:rPr lang="en-US" dirty="0"/>
              <a:t>? Dar </a:t>
            </a:r>
            <a:br>
              <a:rPr lang="en-US" dirty="0"/>
            </a:br>
            <a:r>
              <a:rPr lang="en-US" dirty="0"/>
              <a:t>um </a:t>
            </a:r>
            <a:r>
              <a:rPr lang="en-US" dirty="0" err="1"/>
              <a:t>exemplo</a:t>
            </a:r>
            <a:r>
              <a:rPr lang="en-US" dirty="0"/>
              <a:t>.</a:t>
            </a:r>
          </a:p>
          <a:p>
            <a:r>
              <a:rPr lang="en-US" dirty="0"/>
              <a:t>Quais </a:t>
            </a:r>
            <a:r>
              <a:rPr lang="en-US" dirty="0" err="1"/>
              <a:t>precauções</a:t>
            </a:r>
            <a:r>
              <a:rPr lang="en-US" dirty="0"/>
              <a:t> </a:t>
            </a:r>
            <a:r>
              <a:rPr lang="en-US" dirty="0" err="1"/>
              <a:t>tomou</a:t>
            </a:r>
            <a:r>
              <a:rPr lang="en-US" dirty="0"/>
              <a:t>?</a:t>
            </a:r>
          </a:p>
        </p:txBody>
      </p:sp>
      <p:pic>
        <p:nvPicPr>
          <p:cNvPr id="2050" name="Picture 2">
            <a:extLst>
              <a:ext uri="{FF2B5EF4-FFF2-40B4-BE49-F238E27FC236}">
                <a16:creationId xmlns:a16="http://schemas.microsoft.com/office/drawing/2014/main" id="{33D62EA9-920F-F2A4-DEBD-9C2860037FF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1002" y="1588711"/>
            <a:ext cx="5892798" cy="441959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99875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sz="half" idx="2"/>
          </p:nvPr>
        </p:nvSpPr>
        <p:spPr>
          <a:xfrm>
            <a:off x="838200" y="1397832"/>
            <a:ext cx="10515600" cy="4639309"/>
          </a:xfrm>
        </p:spPr>
        <p:txBody>
          <a:bodyPr/>
          <a:lstStyle/>
          <a:p>
            <a:pPr marL="0" lvl="1" indent="0" algn="ctr">
              <a:buNone/>
            </a:pPr>
            <a:r>
              <a:rPr lang="en-US" sz="2800" dirty="0" err="1">
                <a:solidFill>
                  <a:srgbClr val="000000"/>
                </a:solidFill>
                <a:latin typeface="Arial" panose="020B0604020202020204" pitchFamily="34" charset="0"/>
                <a:cs typeface="Arial" panose="020B0604020202020204" pitchFamily="34" charset="0"/>
              </a:rPr>
              <a:t>Medidas</a:t>
            </a:r>
            <a:r>
              <a:rPr lang="en-US" sz="2800" dirty="0">
                <a:solidFill>
                  <a:srgbClr val="000000"/>
                </a:solidFill>
                <a:latin typeface="Arial" panose="020B0604020202020204" pitchFamily="34" charset="0"/>
                <a:cs typeface="Arial" panose="020B0604020202020204" pitchFamily="34" charset="0"/>
              </a:rPr>
              <a:t> para </a:t>
            </a:r>
            <a:r>
              <a:rPr lang="en-US" sz="2800" dirty="0" err="1">
                <a:solidFill>
                  <a:srgbClr val="000000"/>
                </a:solidFill>
                <a:latin typeface="Arial" panose="020B0604020202020204" pitchFamily="34" charset="0"/>
                <a:cs typeface="Arial" panose="020B0604020202020204" pitchFamily="34" charset="0"/>
              </a:rPr>
              <a:t>reduzir</a:t>
            </a:r>
            <a:r>
              <a:rPr lang="en-US" sz="2800" dirty="0">
                <a:solidFill>
                  <a:srgbClr val="000000"/>
                </a:solidFill>
                <a:latin typeface="Arial" panose="020B0604020202020204" pitchFamily="34" charset="0"/>
                <a:cs typeface="Arial" panose="020B0604020202020204" pitchFamily="34" charset="0"/>
              </a:rPr>
              <a:t> o </a:t>
            </a:r>
            <a:r>
              <a:rPr lang="en-US" sz="2800" dirty="0" err="1">
                <a:solidFill>
                  <a:srgbClr val="000000"/>
                </a:solidFill>
                <a:latin typeface="Arial" panose="020B0604020202020204" pitchFamily="34" charset="0"/>
                <a:cs typeface="Arial" panose="020B0604020202020204" pitchFamily="34" charset="0"/>
              </a:rPr>
              <a:t>risco</a:t>
            </a:r>
            <a:r>
              <a:rPr lang="en-US" sz="2800" dirty="0">
                <a:solidFill>
                  <a:srgbClr val="000000"/>
                </a:solidFill>
                <a:latin typeface="Arial" panose="020B0604020202020204" pitchFamily="34" charset="0"/>
                <a:cs typeface="Arial" panose="020B0604020202020204" pitchFamily="34" charset="0"/>
              </a:rPr>
              <a:t> de </a:t>
            </a:r>
            <a:r>
              <a:rPr lang="en-US" sz="2800" dirty="0" err="1">
                <a:solidFill>
                  <a:srgbClr val="000000"/>
                </a:solidFill>
                <a:latin typeface="Arial" panose="020B0604020202020204" pitchFamily="34" charset="0"/>
                <a:cs typeface="Arial" panose="020B0604020202020204" pitchFamily="34" charset="0"/>
              </a:rPr>
              <a:t>exposição</a:t>
            </a:r>
            <a:r>
              <a:rPr lang="en-US" sz="2800" dirty="0">
                <a:solidFill>
                  <a:srgbClr val="000000"/>
                </a:solidFill>
                <a:latin typeface="Arial" panose="020B0604020202020204" pitchFamily="34" charset="0"/>
                <a:cs typeface="Arial" panose="020B0604020202020204" pitchFamily="34" charset="0"/>
              </a:rPr>
              <a:t> </a:t>
            </a:r>
            <a:r>
              <a:rPr lang="en-US" sz="2800" dirty="0" err="1">
                <a:solidFill>
                  <a:srgbClr val="000000"/>
                </a:solidFill>
                <a:latin typeface="Arial" panose="020B0604020202020204" pitchFamily="34" charset="0"/>
                <a:cs typeface="Arial" panose="020B0604020202020204" pitchFamily="34" charset="0"/>
              </a:rPr>
              <a:t>não</a:t>
            </a:r>
            <a:r>
              <a:rPr lang="en-US" sz="2800" dirty="0">
                <a:solidFill>
                  <a:srgbClr val="000000"/>
                </a:solidFill>
                <a:latin typeface="Arial" panose="020B0604020202020204" pitchFamily="34" charset="0"/>
                <a:cs typeface="Arial" panose="020B0604020202020204" pitchFamily="34" charset="0"/>
              </a:rPr>
              <a:t> </a:t>
            </a:r>
            <a:r>
              <a:rPr lang="en-US" sz="2800" dirty="0" err="1">
                <a:solidFill>
                  <a:srgbClr val="000000"/>
                </a:solidFill>
                <a:latin typeface="Arial" panose="020B0604020202020204" pitchFamily="34" charset="0"/>
                <a:cs typeface="Arial" panose="020B0604020202020204" pitchFamily="34" charset="0"/>
              </a:rPr>
              <a:t>intencional</a:t>
            </a:r>
            <a:r>
              <a:rPr lang="en-US" sz="2800" dirty="0">
                <a:solidFill>
                  <a:srgbClr val="000000"/>
                </a:solidFill>
                <a:latin typeface="Arial" panose="020B0604020202020204" pitchFamily="34" charset="0"/>
                <a:cs typeface="Arial" panose="020B0604020202020204" pitchFamily="34" charset="0"/>
              </a:rPr>
              <a:t> de </a:t>
            </a:r>
            <a:r>
              <a:rPr lang="en-US" sz="2800" dirty="0" err="1">
                <a:solidFill>
                  <a:srgbClr val="000000"/>
                </a:solidFill>
                <a:latin typeface="Arial" panose="020B0604020202020204" pitchFamily="34" charset="0"/>
                <a:cs typeface="Arial" panose="020B0604020202020204" pitchFamily="34" charset="0"/>
              </a:rPr>
              <a:t>agentes</a:t>
            </a:r>
            <a:r>
              <a:rPr lang="en-US" sz="2800" dirty="0">
                <a:solidFill>
                  <a:srgbClr val="000000"/>
                </a:solidFill>
                <a:latin typeface="Arial" panose="020B0604020202020204" pitchFamily="34" charset="0"/>
                <a:cs typeface="Arial" panose="020B0604020202020204" pitchFamily="34" charset="0"/>
              </a:rPr>
              <a:t> </a:t>
            </a:r>
            <a:r>
              <a:rPr lang="en-US" sz="2800" dirty="0" err="1">
                <a:solidFill>
                  <a:srgbClr val="000000"/>
                </a:solidFill>
                <a:latin typeface="Arial" panose="020B0604020202020204" pitchFamily="34" charset="0"/>
                <a:cs typeface="Arial" panose="020B0604020202020204" pitchFamily="34" charset="0"/>
              </a:rPr>
              <a:t>patogénicos</a:t>
            </a:r>
            <a:r>
              <a:rPr lang="en-US" sz="2800" dirty="0">
                <a:solidFill>
                  <a:srgbClr val="000000"/>
                </a:solidFill>
                <a:latin typeface="Arial" panose="020B0604020202020204" pitchFamily="34" charset="0"/>
                <a:cs typeface="Arial" panose="020B0604020202020204" pitchFamily="34" charset="0"/>
              </a:rPr>
              <a:t> e </a:t>
            </a:r>
            <a:r>
              <a:rPr lang="en-US" sz="2800" dirty="0" err="1">
                <a:solidFill>
                  <a:srgbClr val="000000"/>
                </a:solidFill>
                <a:latin typeface="Arial" panose="020B0604020202020204" pitchFamily="34" charset="0"/>
                <a:cs typeface="Arial" panose="020B0604020202020204" pitchFamily="34" charset="0"/>
              </a:rPr>
              <a:t>toxinas</a:t>
            </a:r>
            <a:r>
              <a:rPr lang="en-US" sz="2800" dirty="0">
                <a:solidFill>
                  <a:srgbClr val="000000"/>
                </a:solidFill>
                <a:latin typeface="Arial" panose="020B0604020202020204" pitchFamily="34" charset="0"/>
                <a:cs typeface="Arial" panose="020B0604020202020204" pitchFamily="34" charset="0"/>
              </a:rPr>
              <a:t> </a:t>
            </a:r>
            <a:r>
              <a:rPr lang="en-US" sz="2800" dirty="0" err="1">
                <a:solidFill>
                  <a:srgbClr val="000000"/>
                </a:solidFill>
                <a:latin typeface="Arial" panose="020B0604020202020204" pitchFamily="34" charset="0"/>
                <a:cs typeface="Arial" panose="020B0604020202020204" pitchFamily="34" charset="0"/>
              </a:rPr>
              <a:t>às</a:t>
            </a:r>
            <a:r>
              <a:rPr lang="en-US" sz="2800" dirty="0">
                <a:solidFill>
                  <a:srgbClr val="000000"/>
                </a:solidFill>
                <a:latin typeface="Arial" panose="020B0604020202020204" pitchFamily="34" charset="0"/>
                <a:cs typeface="Arial" panose="020B0604020202020204" pitchFamily="34" charset="0"/>
              </a:rPr>
              <a:t> </a:t>
            </a:r>
            <a:r>
              <a:rPr lang="en-US" sz="2800" dirty="0" err="1">
                <a:solidFill>
                  <a:srgbClr val="000000"/>
                </a:solidFill>
                <a:latin typeface="Arial" panose="020B0604020202020204" pitchFamily="34" charset="0"/>
                <a:cs typeface="Arial" panose="020B0604020202020204" pitchFamily="34" charset="0"/>
              </a:rPr>
              <a:t>pessoas</a:t>
            </a:r>
            <a:r>
              <a:rPr lang="en-US" sz="2800" dirty="0">
                <a:solidFill>
                  <a:srgbClr val="000000"/>
                </a:solidFill>
                <a:latin typeface="Arial" panose="020B0604020202020204" pitchFamily="34" charset="0"/>
                <a:cs typeface="Arial" panose="020B0604020202020204" pitchFamily="34" charset="0"/>
              </a:rPr>
              <a:t>:</a:t>
            </a:r>
          </a:p>
          <a:p>
            <a:pPr lvl="2">
              <a:buClr>
                <a:srgbClr val="00953A"/>
              </a:buClr>
            </a:pPr>
            <a:endParaRPr lang="en-US" dirty="0">
              <a:solidFill>
                <a:srgbClr val="000000"/>
              </a:solidFill>
              <a:latin typeface="Arial" panose="020B0604020202020204" pitchFamily="34" charset="0"/>
              <a:cs typeface="Arial" panose="020B0604020202020204" pitchFamily="34" charset="0"/>
            </a:endParaRPr>
          </a:p>
          <a:p>
            <a:pPr lvl="2">
              <a:buClr>
                <a:srgbClr val="00953A"/>
              </a:buClr>
            </a:pPr>
            <a:endParaRPr lang="en-US" dirty="0">
              <a:solidFill>
                <a:srgbClr val="000000"/>
              </a:solidFill>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F66DD2CA-19EA-40DC-A7D9-6CC71B36E3CE}"/>
              </a:ext>
            </a:extLst>
          </p:cNvPr>
          <p:cNvSpPr>
            <a:spLocks noGrp="1"/>
          </p:cNvSpPr>
          <p:nvPr>
            <p:ph type="title"/>
          </p:nvPr>
        </p:nvSpPr>
        <p:spPr>
          <a:prstGeom prst="rect">
            <a:avLst/>
          </a:prstGeom>
        </p:spPr>
        <p:txBody>
          <a:bodyPr/>
          <a:lstStyle/>
          <a:p>
            <a:r>
              <a:rPr lang="en-US" dirty="0"/>
              <a:t>Biossegurança no campo</a:t>
            </a:r>
          </a:p>
        </p:txBody>
      </p:sp>
      <p:sp>
        <p:nvSpPr>
          <p:cNvPr id="8" name="Rounded Rectangle 7"/>
          <p:cNvSpPr/>
          <p:nvPr/>
        </p:nvSpPr>
        <p:spPr>
          <a:xfrm>
            <a:off x="1813560" y="2333283"/>
            <a:ext cx="4053840" cy="1828800"/>
          </a:xfrm>
          <a:prstGeom prst="roundRect">
            <a:avLst/>
          </a:prstGeom>
          <a:noFill/>
          <a:ln w="38100" cap="flat" cmpd="sng" algn="ctr">
            <a:solidFill>
              <a:srgbClr val="00953A"/>
            </a:solidFill>
            <a:prstDash val="solid"/>
          </a:ln>
          <a:effectLst/>
        </p:spPr>
        <p:txBody>
          <a:bodyPr lIns="0" tIns="0" rIns="0" bIns="0" rtlCol="0" anchor="ctr"/>
          <a:lstStyle/>
          <a:p>
            <a:pPr marL="3175" algn="ctr">
              <a:defRPr/>
            </a:pPr>
            <a:r>
              <a:rPr lang="en-US" sz="2800" dirty="0" err="1">
                <a:solidFill>
                  <a:srgbClr val="000000"/>
                </a:solidFill>
                <a:latin typeface="Arial" panose="020B0604020202020204" pitchFamily="34" charset="0"/>
              </a:rPr>
              <a:t>Utilizar</a:t>
            </a:r>
            <a:r>
              <a:rPr lang="en-US" sz="2800" dirty="0">
                <a:solidFill>
                  <a:srgbClr val="000000"/>
                </a:solidFill>
                <a:latin typeface="Arial" panose="020B0604020202020204" pitchFamily="34" charset="0"/>
              </a:rPr>
              <a:t> </a:t>
            </a:r>
            <a:r>
              <a:rPr lang="en-US" sz="2800" dirty="0" err="1">
                <a:solidFill>
                  <a:srgbClr val="000000"/>
                </a:solidFill>
                <a:latin typeface="Arial" panose="020B0604020202020204" pitchFamily="34" charset="0"/>
              </a:rPr>
              <a:t>equipamento</a:t>
            </a:r>
            <a:r>
              <a:rPr lang="en-US" sz="2800" dirty="0">
                <a:solidFill>
                  <a:srgbClr val="000000"/>
                </a:solidFill>
                <a:latin typeface="Arial" panose="020B0604020202020204" pitchFamily="34" charset="0"/>
              </a:rPr>
              <a:t> e material de </a:t>
            </a:r>
            <a:br>
              <a:rPr lang="en-US" sz="2800" dirty="0">
                <a:solidFill>
                  <a:srgbClr val="000000"/>
                </a:solidFill>
                <a:latin typeface="Arial" panose="020B0604020202020204" pitchFamily="34" charset="0"/>
              </a:rPr>
            </a:br>
            <a:r>
              <a:rPr lang="en-US" sz="2800" dirty="0">
                <a:solidFill>
                  <a:srgbClr val="000000"/>
                </a:solidFill>
                <a:latin typeface="Arial" panose="020B0604020202020204" pitchFamily="34" charset="0"/>
              </a:rPr>
              <a:t>coleta </a:t>
            </a:r>
            <a:r>
              <a:rPr lang="en-US" sz="2800" dirty="0" err="1">
                <a:solidFill>
                  <a:srgbClr val="000000"/>
                </a:solidFill>
                <a:latin typeface="Arial" panose="020B0604020202020204" pitchFamily="34" charset="0"/>
              </a:rPr>
              <a:t>esterilizado</a:t>
            </a:r>
            <a:endParaRPr lang="en-US" sz="2800" b="1" kern="0" dirty="0">
              <a:solidFill>
                <a:schemeClr val="accent5"/>
              </a:solidFill>
              <a:latin typeface="Arial" panose="020B0604020202020204" pitchFamily="34" charset="0"/>
            </a:endParaRPr>
          </a:p>
        </p:txBody>
      </p:sp>
      <p:sp>
        <p:nvSpPr>
          <p:cNvPr id="10" name="Rounded Rectangle 9"/>
          <p:cNvSpPr/>
          <p:nvPr/>
        </p:nvSpPr>
        <p:spPr>
          <a:xfrm>
            <a:off x="6167376" y="2333283"/>
            <a:ext cx="3753864" cy="1828800"/>
          </a:xfrm>
          <a:prstGeom prst="roundRect">
            <a:avLst/>
          </a:prstGeom>
          <a:noFill/>
          <a:ln w="38100" cap="flat" cmpd="sng" algn="ctr">
            <a:solidFill>
              <a:srgbClr val="00953A"/>
            </a:solidFill>
            <a:prstDash val="solid"/>
          </a:ln>
          <a:effectLst/>
        </p:spPr>
        <p:txBody>
          <a:bodyPr lIns="0" tIns="0" rIns="0" bIns="0" rtlCol="0" anchor="ctr"/>
          <a:lstStyle/>
          <a:p>
            <a:pPr marL="3175" lvl="1" algn="ctr">
              <a:defRPr/>
            </a:pPr>
            <a:r>
              <a:rPr lang="en-US" sz="2800" dirty="0" err="1">
                <a:solidFill>
                  <a:srgbClr val="000000"/>
                </a:solidFill>
                <a:latin typeface="Arial" panose="020B0604020202020204" pitchFamily="34" charset="0"/>
              </a:rPr>
              <a:t>Utilizar</a:t>
            </a:r>
            <a:r>
              <a:rPr lang="en-US" sz="2800" dirty="0">
                <a:solidFill>
                  <a:srgbClr val="000000"/>
                </a:solidFill>
                <a:latin typeface="Arial" panose="020B0604020202020204" pitchFamily="34" charset="0"/>
              </a:rPr>
              <a:t> </a:t>
            </a:r>
            <a:r>
              <a:rPr lang="en-US" sz="2800" dirty="0" err="1">
                <a:solidFill>
                  <a:srgbClr val="000000"/>
                </a:solidFill>
                <a:latin typeface="Arial" panose="020B0604020202020204" pitchFamily="34" charset="0"/>
              </a:rPr>
              <a:t>equipamento</a:t>
            </a:r>
            <a:r>
              <a:rPr lang="en-US" sz="2800" dirty="0">
                <a:solidFill>
                  <a:srgbClr val="000000"/>
                </a:solidFill>
                <a:latin typeface="Arial" panose="020B0604020202020204" pitchFamily="34" charset="0"/>
              </a:rPr>
              <a:t> de </a:t>
            </a:r>
            <a:r>
              <a:rPr lang="en-US" sz="2800" dirty="0" err="1">
                <a:solidFill>
                  <a:srgbClr val="000000"/>
                </a:solidFill>
                <a:latin typeface="Arial" panose="020B0604020202020204" pitchFamily="34" charset="0"/>
              </a:rPr>
              <a:t>proteção</a:t>
            </a:r>
            <a:r>
              <a:rPr lang="en-US" sz="2800" dirty="0">
                <a:solidFill>
                  <a:srgbClr val="000000"/>
                </a:solidFill>
                <a:latin typeface="Arial" panose="020B0604020202020204" pitchFamily="34" charset="0"/>
              </a:rPr>
              <a:t> </a:t>
            </a:r>
            <a:br>
              <a:rPr lang="en-US" sz="2800" dirty="0">
                <a:solidFill>
                  <a:srgbClr val="000000"/>
                </a:solidFill>
                <a:latin typeface="Arial" panose="020B0604020202020204" pitchFamily="34" charset="0"/>
              </a:rPr>
            </a:br>
            <a:r>
              <a:rPr lang="en-US" sz="2800" dirty="0">
                <a:solidFill>
                  <a:srgbClr val="000000"/>
                </a:solidFill>
                <a:latin typeface="Arial" panose="020B0604020202020204" pitchFamily="34" charset="0"/>
              </a:rPr>
              <a:t>individual </a:t>
            </a:r>
            <a:r>
              <a:rPr lang="es-ES" sz="2800" dirty="0">
                <a:solidFill>
                  <a:srgbClr val="000000"/>
                </a:solidFill>
                <a:latin typeface="Arial" panose="020B0604020202020204" pitchFamily="34" charset="0"/>
              </a:rPr>
              <a:t>(EPI)</a:t>
            </a:r>
            <a:endParaRPr lang="en-US" altLang="en-US" sz="2800" b="1" kern="0" dirty="0">
              <a:solidFill>
                <a:schemeClr val="accent5"/>
              </a:solidFill>
              <a:latin typeface="Arial" panose="020B0604020202020204" pitchFamily="34" charset="0"/>
              <a:ea typeface="ＭＳ Ｐゴシック" pitchFamily="34" charset="-128"/>
            </a:endParaRPr>
          </a:p>
        </p:txBody>
      </p:sp>
      <p:sp>
        <p:nvSpPr>
          <p:cNvPr id="11" name="Rounded Rectangle 10"/>
          <p:cNvSpPr/>
          <p:nvPr/>
        </p:nvSpPr>
        <p:spPr>
          <a:xfrm>
            <a:off x="1813561" y="4334584"/>
            <a:ext cx="4053840" cy="1966476"/>
          </a:xfrm>
          <a:prstGeom prst="roundRect">
            <a:avLst/>
          </a:prstGeom>
          <a:noFill/>
          <a:ln w="38100" cap="flat" cmpd="sng" algn="ctr">
            <a:solidFill>
              <a:srgbClr val="00953A"/>
            </a:solidFill>
            <a:prstDash val="solid"/>
          </a:ln>
          <a:effectLst/>
        </p:spPr>
        <p:txBody>
          <a:bodyPr lIns="0" tIns="0" rIns="0" bIns="0" rtlCol="0" anchor="ctr"/>
          <a:lstStyle/>
          <a:p>
            <a:pPr marL="3175" lvl="1" algn="ctr">
              <a:defRPr/>
            </a:pPr>
            <a:r>
              <a:rPr lang="en-US" sz="2800" dirty="0">
                <a:solidFill>
                  <a:srgbClr val="000000"/>
                </a:solidFill>
                <a:latin typeface="Arial" panose="020B0604020202020204" pitchFamily="34" charset="0"/>
              </a:rPr>
              <a:t>Manter a </a:t>
            </a:r>
            <a:r>
              <a:rPr lang="en-US" sz="2800" dirty="0" err="1">
                <a:solidFill>
                  <a:srgbClr val="000000"/>
                </a:solidFill>
                <a:latin typeface="Arial" panose="020B0604020202020204" pitchFamily="34" charset="0"/>
              </a:rPr>
              <a:t>biossegurança</a:t>
            </a:r>
            <a:r>
              <a:rPr lang="en-US" sz="2800" dirty="0">
                <a:solidFill>
                  <a:srgbClr val="000000"/>
                </a:solidFill>
                <a:latin typeface="Arial" panose="020B0604020202020204" pitchFamily="34" charset="0"/>
              </a:rPr>
              <a:t> </a:t>
            </a:r>
            <a:r>
              <a:rPr lang="en-US" sz="2800" dirty="0" err="1">
                <a:solidFill>
                  <a:srgbClr val="000000"/>
                </a:solidFill>
                <a:latin typeface="Arial" panose="020B0604020202020204" pitchFamily="34" charset="0"/>
              </a:rPr>
              <a:t>durante</a:t>
            </a:r>
            <a:r>
              <a:rPr lang="en-US" sz="2800" dirty="0">
                <a:solidFill>
                  <a:srgbClr val="000000"/>
                </a:solidFill>
                <a:latin typeface="Arial" panose="020B0604020202020204" pitchFamily="34" charset="0"/>
              </a:rPr>
              <a:t> a </a:t>
            </a:r>
            <a:r>
              <a:rPr lang="en-US" sz="2800" dirty="0" err="1">
                <a:solidFill>
                  <a:srgbClr val="000000"/>
                </a:solidFill>
                <a:latin typeface="Arial" panose="020B0604020202020204" pitchFamily="34" charset="0"/>
              </a:rPr>
              <a:t>conservação</a:t>
            </a:r>
            <a:r>
              <a:rPr lang="en-US" sz="2800" dirty="0">
                <a:solidFill>
                  <a:srgbClr val="000000"/>
                </a:solidFill>
                <a:latin typeface="Arial" panose="020B0604020202020204" pitchFamily="34" charset="0"/>
              </a:rPr>
              <a:t> e o </a:t>
            </a:r>
            <a:r>
              <a:rPr lang="en-US" sz="2800" dirty="0" err="1">
                <a:solidFill>
                  <a:srgbClr val="000000"/>
                </a:solidFill>
                <a:latin typeface="Arial" panose="020B0604020202020204" pitchFamily="34" charset="0"/>
              </a:rPr>
              <a:t>transporte</a:t>
            </a:r>
            <a:r>
              <a:rPr lang="en-US" sz="2800" dirty="0">
                <a:solidFill>
                  <a:srgbClr val="000000"/>
                </a:solidFill>
                <a:latin typeface="Arial" panose="020B0604020202020204" pitchFamily="34" charset="0"/>
              </a:rPr>
              <a:t> </a:t>
            </a:r>
            <a:br>
              <a:rPr lang="en-US" sz="2800" dirty="0">
                <a:solidFill>
                  <a:srgbClr val="000000"/>
                </a:solidFill>
                <a:latin typeface="Arial" panose="020B0604020202020204" pitchFamily="34" charset="0"/>
              </a:rPr>
            </a:br>
            <a:r>
              <a:rPr lang="en-US" sz="2800" dirty="0">
                <a:solidFill>
                  <a:srgbClr val="000000"/>
                </a:solidFill>
                <a:latin typeface="Arial" panose="020B0604020202020204" pitchFamily="34" charset="0"/>
              </a:rPr>
              <a:t>dos </a:t>
            </a:r>
            <a:r>
              <a:rPr lang="en-US" sz="2800" dirty="0" err="1">
                <a:solidFill>
                  <a:srgbClr val="000000"/>
                </a:solidFill>
                <a:latin typeface="Arial" panose="020B0604020202020204" pitchFamily="34" charset="0"/>
              </a:rPr>
              <a:t>espécimes</a:t>
            </a:r>
            <a:endParaRPr lang="en-US" altLang="en-US" sz="2800" b="1" kern="0" dirty="0">
              <a:solidFill>
                <a:schemeClr val="accent5"/>
              </a:solidFill>
              <a:latin typeface="Arial" panose="020B0604020202020204" pitchFamily="34" charset="0"/>
              <a:ea typeface="ＭＳ Ｐゴシック" pitchFamily="34" charset="-128"/>
            </a:endParaRPr>
          </a:p>
        </p:txBody>
      </p:sp>
      <p:sp>
        <p:nvSpPr>
          <p:cNvPr id="13" name="Rounded Rectangle 12"/>
          <p:cNvSpPr/>
          <p:nvPr/>
        </p:nvSpPr>
        <p:spPr>
          <a:xfrm>
            <a:off x="6167376" y="4329283"/>
            <a:ext cx="3753864" cy="1966476"/>
          </a:xfrm>
          <a:prstGeom prst="roundRect">
            <a:avLst/>
          </a:prstGeom>
          <a:noFill/>
          <a:ln w="38100" cap="flat" cmpd="sng" algn="ctr">
            <a:solidFill>
              <a:srgbClr val="00953A"/>
            </a:solidFill>
            <a:prstDash val="solid"/>
          </a:ln>
          <a:effectLst/>
        </p:spPr>
        <p:txBody>
          <a:bodyPr lIns="0" tIns="0" rIns="0" bIns="0" rtlCol="0" anchor="ctr"/>
          <a:lstStyle/>
          <a:p>
            <a:pPr marL="3175" lvl="1" algn="ctr">
              <a:defRPr/>
            </a:pPr>
            <a:r>
              <a:rPr lang="en-US" sz="2800" dirty="0" err="1">
                <a:solidFill>
                  <a:srgbClr val="000000"/>
                </a:solidFill>
                <a:latin typeface="Arial" panose="020B0604020202020204" pitchFamily="34" charset="0"/>
              </a:rPr>
              <a:t>Estar</a:t>
            </a:r>
            <a:r>
              <a:rPr lang="en-US" sz="2800" dirty="0">
                <a:solidFill>
                  <a:srgbClr val="000000"/>
                </a:solidFill>
                <a:latin typeface="Arial" panose="020B0604020202020204" pitchFamily="34" charset="0"/>
              </a:rPr>
              <a:t> </a:t>
            </a:r>
            <a:r>
              <a:rPr lang="en-US" sz="2800" dirty="0" err="1">
                <a:solidFill>
                  <a:srgbClr val="000000"/>
                </a:solidFill>
                <a:latin typeface="Arial" panose="020B0604020202020204" pitchFamily="34" charset="0"/>
              </a:rPr>
              <a:t>atento</a:t>
            </a:r>
            <a:r>
              <a:rPr lang="en-US" sz="2800" dirty="0">
                <a:solidFill>
                  <a:srgbClr val="000000"/>
                </a:solidFill>
                <a:latin typeface="Arial" panose="020B0604020202020204" pitchFamily="34" charset="0"/>
              </a:rPr>
              <a:t> </a:t>
            </a:r>
            <a:r>
              <a:rPr lang="en-US" sz="2800" dirty="0" err="1">
                <a:solidFill>
                  <a:srgbClr val="000000"/>
                </a:solidFill>
                <a:latin typeface="Arial" panose="020B0604020202020204" pitchFamily="34" charset="0"/>
              </a:rPr>
              <a:t>aos</a:t>
            </a:r>
            <a:r>
              <a:rPr lang="en-US" sz="2800" dirty="0">
                <a:solidFill>
                  <a:srgbClr val="000000"/>
                </a:solidFill>
                <a:latin typeface="Arial" panose="020B0604020202020204" pitchFamily="34" charset="0"/>
              </a:rPr>
              <a:t> </a:t>
            </a:r>
            <a:r>
              <a:rPr lang="en-US" sz="2800" dirty="0" err="1">
                <a:solidFill>
                  <a:srgbClr val="000000"/>
                </a:solidFill>
                <a:latin typeface="Arial" panose="020B0604020202020204" pitchFamily="34" charset="0"/>
              </a:rPr>
              <a:t>agentes</a:t>
            </a:r>
            <a:r>
              <a:rPr lang="en-US" sz="2800" dirty="0">
                <a:solidFill>
                  <a:srgbClr val="000000"/>
                </a:solidFill>
                <a:latin typeface="Arial" panose="020B0604020202020204" pitchFamily="34" charset="0"/>
              </a:rPr>
              <a:t> de alto </a:t>
            </a:r>
            <a:r>
              <a:rPr lang="en-US" sz="2800" dirty="0" err="1">
                <a:solidFill>
                  <a:srgbClr val="000000"/>
                </a:solidFill>
                <a:latin typeface="Arial" panose="020B0604020202020204" pitchFamily="34" charset="0"/>
              </a:rPr>
              <a:t>risco</a:t>
            </a:r>
            <a:endParaRPr lang="en-US" altLang="en-US" sz="2800" b="1" kern="0" dirty="0">
              <a:solidFill>
                <a:schemeClr val="accent5"/>
              </a:solidFill>
              <a:latin typeface="Arial" panose="020B0604020202020204" pitchFamily="34" charset="0"/>
              <a:ea typeface="ＭＳ Ｐゴシック" pitchFamily="34" charset="-128"/>
            </a:endParaRPr>
          </a:p>
        </p:txBody>
      </p:sp>
    </p:spTree>
    <p:extLst>
      <p:ext uri="{BB962C8B-B14F-4D97-AF65-F5344CB8AC3E}">
        <p14:creationId xmlns:p14="http://schemas.microsoft.com/office/powerpoint/2010/main" val="29150919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sz="half" idx="2"/>
          </p:nvPr>
        </p:nvSpPr>
        <p:spPr>
          <a:xfrm>
            <a:off x="838200" y="1363107"/>
            <a:ext cx="10515600" cy="4639309"/>
          </a:xfrm>
        </p:spPr>
        <p:txBody>
          <a:bodyPr/>
          <a:lstStyle/>
          <a:p>
            <a:pPr marL="0" indent="0">
              <a:spcAft>
                <a:spcPts val="600"/>
              </a:spcAft>
              <a:buNone/>
            </a:pPr>
            <a:r>
              <a:rPr lang="en-US" dirty="0" err="1">
                <a:solidFill>
                  <a:srgbClr val="000000"/>
                </a:solidFill>
                <a:latin typeface="Arial" panose="020B0604020202020204" pitchFamily="34" charset="0"/>
                <a:cs typeface="Arial" panose="020B0604020202020204" pitchFamily="34" charset="0"/>
              </a:rPr>
              <a:t>Medidas</a:t>
            </a:r>
            <a:r>
              <a:rPr lang="en-US" dirty="0">
                <a:solidFill>
                  <a:srgbClr val="000000"/>
                </a:solidFill>
                <a:latin typeface="Arial" panose="020B0604020202020204" pitchFamily="34" charset="0"/>
                <a:cs typeface="Arial" panose="020B0604020202020204" pitchFamily="34" charset="0"/>
              </a:rPr>
              <a:t> para </a:t>
            </a:r>
            <a:r>
              <a:rPr lang="en-US" dirty="0" err="1">
                <a:solidFill>
                  <a:srgbClr val="000000"/>
                </a:solidFill>
                <a:latin typeface="Arial" panose="020B0604020202020204" pitchFamily="34" charset="0"/>
                <a:cs typeface="Arial" panose="020B0604020202020204" pitchFamily="34" charset="0"/>
              </a:rPr>
              <a:t>reduzir</a:t>
            </a:r>
            <a:r>
              <a:rPr lang="en-US" dirty="0">
                <a:solidFill>
                  <a:srgbClr val="000000"/>
                </a:solidFill>
                <a:latin typeface="Arial" panose="020B0604020202020204" pitchFamily="34" charset="0"/>
                <a:cs typeface="Arial" panose="020B0604020202020204" pitchFamily="34" charset="0"/>
              </a:rPr>
              <a:t> o </a:t>
            </a:r>
            <a:r>
              <a:rPr lang="en-US" dirty="0" err="1">
                <a:solidFill>
                  <a:srgbClr val="000000"/>
                </a:solidFill>
                <a:latin typeface="Arial" panose="020B0604020202020204" pitchFamily="34" charset="0"/>
                <a:cs typeface="Arial" panose="020B0604020202020204" pitchFamily="34" charset="0"/>
              </a:rPr>
              <a:t>risco</a:t>
            </a:r>
            <a:r>
              <a:rPr lang="en-US" dirty="0">
                <a:solidFill>
                  <a:srgbClr val="000000"/>
                </a:solidFill>
                <a:latin typeface="Arial" panose="020B0604020202020204" pitchFamily="34" charset="0"/>
                <a:cs typeface="Arial" panose="020B0604020202020204" pitchFamily="34" charset="0"/>
              </a:rPr>
              <a:t> de </a:t>
            </a:r>
            <a:r>
              <a:rPr lang="en-US" dirty="0" err="1">
                <a:solidFill>
                  <a:srgbClr val="000000"/>
                </a:solidFill>
                <a:latin typeface="Arial" panose="020B0604020202020204" pitchFamily="34" charset="0"/>
                <a:cs typeface="Arial" panose="020B0604020202020204" pitchFamily="34" charset="0"/>
              </a:rPr>
              <a:t>acesso</a:t>
            </a:r>
            <a:r>
              <a:rPr lang="en-US" dirty="0">
                <a:solidFill>
                  <a:srgbClr val="000000"/>
                </a:solidFill>
                <a:latin typeface="Arial" panose="020B0604020202020204" pitchFamily="34" charset="0"/>
                <a:cs typeface="Arial" panose="020B0604020202020204" pitchFamily="34" charset="0"/>
              </a:rPr>
              <a:t> </a:t>
            </a:r>
            <a:r>
              <a:rPr lang="en-US" dirty="0" err="1">
                <a:solidFill>
                  <a:srgbClr val="000000"/>
                </a:solidFill>
                <a:latin typeface="Arial" panose="020B0604020202020204" pitchFamily="34" charset="0"/>
                <a:cs typeface="Arial" panose="020B0604020202020204" pitchFamily="34" charset="0"/>
              </a:rPr>
              <a:t>não</a:t>
            </a:r>
            <a:r>
              <a:rPr lang="en-US" dirty="0">
                <a:solidFill>
                  <a:srgbClr val="000000"/>
                </a:solidFill>
                <a:latin typeface="Arial" panose="020B0604020202020204" pitchFamily="34" charset="0"/>
                <a:cs typeface="Arial" panose="020B0604020202020204" pitchFamily="34" charset="0"/>
              </a:rPr>
              <a:t> </a:t>
            </a:r>
            <a:r>
              <a:rPr lang="en-US" dirty="0" err="1">
                <a:solidFill>
                  <a:srgbClr val="000000"/>
                </a:solidFill>
                <a:latin typeface="Arial" panose="020B0604020202020204" pitchFamily="34" charset="0"/>
                <a:cs typeface="Arial" panose="020B0604020202020204" pitchFamily="34" charset="0"/>
              </a:rPr>
              <a:t>autorizado</a:t>
            </a:r>
            <a:r>
              <a:rPr lang="en-US" dirty="0">
                <a:solidFill>
                  <a:srgbClr val="000000"/>
                </a:solidFill>
                <a:latin typeface="Arial" panose="020B0604020202020204" pitchFamily="34" charset="0"/>
                <a:cs typeface="Arial" panose="020B0604020202020204" pitchFamily="34" charset="0"/>
              </a:rPr>
              <a:t>, </a:t>
            </a:r>
            <a:r>
              <a:rPr lang="en-US" dirty="0" err="1">
                <a:solidFill>
                  <a:srgbClr val="000000"/>
                </a:solidFill>
                <a:latin typeface="Arial" panose="020B0604020202020204" pitchFamily="34" charset="0"/>
                <a:cs typeface="Arial" panose="020B0604020202020204" pitchFamily="34" charset="0"/>
              </a:rPr>
              <a:t>perda</a:t>
            </a:r>
            <a:r>
              <a:rPr lang="en-US" dirty="0">
                <a:solidFill>
                  <a:srgbClr val="000000"/>
                </a:solidFill>
                <a:latin typeface="Arial" panose="020B0604020202020204" pitchFamily="34" charset="0"/>
                <a:cs typeface="Arial" panose="020B0604020202020204" pitchFamily="34" charset="0"/>
              </a:rPr>
              <a:t>, </a:t>
            </a:r>
            <a:r>
              <a:rPr lang="en-US" dirty="0" err="1">
                <a:solidFill>
                  <a:srgbClr val="000000"/>
                </a:solidFill>
                <a:latin typeface="Arial" panose="020B0604020202020204" pitchFamily="34" charset="0"/>
                <a:cs typeface="Arial" panose="020B0604020202020204" pitchFamily="34" charset="0"/>
              </a:rPr>
              <a:t>roubo</a:t>
            </a:r>
            <a:r>
              <a:rPr lang="en-US" dirty="0">
                <a:solidFill>
                  <a:srgbClr val="000000"/>
                </a:solidFill>
                <a:latin typeface="Arial" panose="020B0604020202020204" pitchFamily="34" charset="0"/>
                <a:cs typeface="Arial" panose="020B0604020202020204" pitchFamily="34" charset="0"/>
              </a:rPr>
              <a:t>, </a:t>
            </a:r>
            <a:r>
              <a:rPr lang="en-US" dirty="0" err="1">
                <a:solidFill>
                  <a:srgbClr val="000000"/>
                </a:solidFill>
                <a:latin typeface="Arial" panose="020B0604020202020204" pitchFamily="34" charset="0"/>
                <a:cs typeface="Arial" panose="020B0604020202020204" pitchFamily="34" charset="0"/>
              </a:rPr>
              <a:t>utilização</a:t>
            </a:r>
            <a:r>
              <a:rPr lang="en-US" dirty="0">
                <a:solidFill>
                  <a:srgbClr val="000000"/>
                </a:solidFill>
                <a:latin typeface="Arial" panose="020B0604020202020204" pitchFamily="34" charset="0"/>
                <a:cs typeface="Arial" panose="020B0604020202020204" pitchFamily="34" charset="0"/>
              </a:rPr>
              <a:t> </a:t>
            </a:r>
            <a:r>
              <a:rPr lang="en-US" dirty="0" err="1">
                <a:solidFill>
                  <a:srgbClr val="000000"/>
                </a:solidFill>
                <a:latin typeface="Arial" panose="020B0604020202020204" pitchFamily="34" charset="0"/>
                <a:cs typeface="Arial" panose="020B0604020202020204" pitchFamily="34" charset="0"/>
              </a:rPr>
              <a:t>indevida</a:t>
            </a:r>
            <a:r>
              <a:rPr lang="en-US" dirty="0">
                <a:solidFill>
                  <a:srgbClr val="000000"/>
                </a:solidFill>
                <a:latin typeface="Arial" panose="020B0604020202020204" pitchFamily="34" charset="0"/>
                <a:cs typeface="Arial" panose="020B0604020202020204" pitchFamily="34" charset="0"/>
              </a:rPr>
              <a:t>, </a:t>
            </a:r>
            <a:r>
              <a:rPr lang="en-US" dirty="0" err="1">
                <a:solidFill>
                  <a:srgbClr val="000000"/>
                </a:solidFill>
                <a:latin typeface="Arial" panose="020B0604020202020204" pitchFamily="34" charset="0"/>
                <a:cs typeface="Arial" panose="020B0604020202020204" pitchFamily="34" charset="0"/>
              </a:rPr>
              <a:t>desvio</a:t>
            </a:r>
            <a:r>
              <a:rPr lang="en-US" dirty="0">
                <a:solidFill>
                  <a:srgbClr val="000000"/>
                </a:solidFill>
                <a:latin typeface="Arial" panose="020B0604020202020204" pitchFamily="34" charset="0"/>
                <a:cs typeface="Arial" panose="020B0604020202020204" pitchFamily="34" charset="0"/>
              </a:rPr>
              <a:t> </a:t>
            </a:r>
            <a:r>
              <a:rPr lang="en-US" dirty="0" err="1">
                <a:solidFill>
                  <a:srgbClr val="000000"/>
                </a:solidFill>
                <a:latin typeface="Arial" panose="020B0604020202020204" pitchFamily="34" charset="0"/>
                <a:cs typeface="Arial" panose="020B0604020202020204" pitchFamily="34" charset="0"/>
              </a:rPr>
              <a:t>ou</a:t>
            </a:r>
            <a:r>
              <a:rPr lang="en-US" dirty="0">
                <a:solidFill>
                  <a:srgbClr val="000000"/>
                </a:solidFill>
                <a:latin typeface="Arial" panose="020B0604020202020204" pitchFamily="34" charset="0"/>
                <a:cs typeface="Arial" panose="020B0604020202020204" pitchFamily="34" charset="0"/>
              </a:rPr>
              <a:t> </a:t>
            </a:r>
            <a:r>
              <a:rPr lang="en-US" dirty="0" err="1">
                <a:solidFill>
                  <a:srgbClr val="000000"/>
                </a:solidFill>
                <a:latin typeface="Arial" panose="020B0604020202020204" pitchFamily="34" charset="0"/>
                <a:cs typeface="Arial" panose="020B0604020202020204" pitchFamily="34" charset="0"/>
              </a:rPr>
              <a:t>libertação</a:t>
            </a:r>
            <a:r>
              <a:rPr lang="en-US" dirty="0">
                <a:solidFill>
                  <a:srgbClr val="000000"/>
                </a:solidFill>
                <a:latin typeface="Arial" panose="020B0604020202020204" pitchFamily="34" charset="0"/>
                <a:cs typeface="Arial" panose="020B0604020202020204" pitchFamily="34" charset="0"/>
              </a:rPr>
              <a:t> </a:t>
            </a:r>
            <a:r>
              <a:rPr lang="en-US" dirty="0" err="1">
                <a:solidFill>
                  <a:srgbClr val="000000"/>
                </a:solidFill>
                <a:latin typeface="Arial" panose="020B0604020202020204" pitchFamily="34" charset="0"/>
                <a:cs typeface="Arial" panose="020B0604020202020204" pitchFamily="34" charset="0"/>
              </a:rPr>
              <a:t>intencional</a:t>
            </a:r>
            <a:r>
              <a:rPr lang="en-US" dirty="0">
                <a:solidFill>
                  <a:srgbClr val="000000"/>
                </a:solidFill>
                <a:latin typeface="Arial" panose="020B0604020202020204" pitchFamily="34" charset="0"/>
                <a:cs typeface="Arial" panose="020B0604020202020204" pitchFamily="34" charset="0"/>
              </a:rPr>
              <a:t> de material </a:t>
            </a:r>
            <a:r>
              <a:rPr lang="en-US" dirty="0" err="1">
                <a:solidFill>
                  <a:srgbClr val="000000"/>
                </a:solidFill>
                <a:latin typeface="Arial" panose="020B0604020202020204" pitchFamily="34" charset="0"/>
                <a:cs typeface="Arial" panose="020B0604020202020204" pitchFamily="34" charset="0"/>
              </a:rPr>
              <a:t>biológico</a:t>
            </a:r>
            <a:r>
              <a:rPr lang="en-US" dirty="0">
                <a:solidFill>
                  <a:srgbClr val="000000"/>
                </a:solidFill>
                <a:latin typeface="Arial" panose="020B0604020202020204" pitchFamily="34" charset="0"/>
                <a:cs typeface="Arial" panose="020B0604020202020204" pitchFamily="34" charset="0"/>
              </a:rPr>
              <a:t> </a:t>
            </a:r>
            <a:r>
              <a:rPr lang="en-US" dirty="0" err="1">
                <a:solidFill>
                  <a:srgbClr val="000000"/>
                </a:solidFill>
                <a:latin typeface="Arial" panose="020B0604020202020204" pitchFamily="34" charset="0"/>
                <a:cs typeface="Arial" panose="020B0604020202020204" pitchFamily="34" charset="0"/>
              </a:rPr>
              <a:t>não</a:t>
            </a:r>
            <a:r>
              <a:rPr lang="en-US" dirty="0">
                <a:solidFill>
                  <a:srgbClr val="000000"/>
                </a:solidFill>
                <a:latin typeface="Arial" panose="020B0604020202020204" pitchFamily="34" charset="0"/>
                <a:cs typeface="Arial" panose="020B0604020202020204" pitchFamily="34" charset="0"/>
              </a:rPr>
              <a:t> </a:t>
            </a:r>
            <a:r>
              <a:rPr lang="en-US" dirty="0" err="1">
                <a:solidFill>
                  <a:srgbClr val="000000"/>
                </a:solidFill>
                <a:latin typeface="Arial" panose="020B0604020202020204" pitchFamily="34" charset="0"/>
                <a:cs typeface="Arial" panose="020B0604020202020204" pitchFamily="34" charset="0"/>
              </a:rPr>
              <a:t>utilizado</a:t>
            </a:r>
            <a:r>
              <a:rPr lang="en-US" dirty="0">
                <a:solidFill>
                  <a:srgbClr val="000000"/>
                </a:solidFill>
                <a:latin typeface="Arial" panose="020B0604020202020204" pitchFamily="34" charset="0"/>
                <a:cs typeface="Arial" panose="020B0604020202020204" pitchFamily="34" charset="0"/>
              </a:rPr>
              <a:t> </a:t>
            </a:r>
            <a:r>
              <a:rPr lang="en-US" dirty="0" err="1">
                <a:solidFill>
                  <a:srgbClr val="000000"/>
                </a:solidFill>
                <a:latin typeface="Arial" panose="020B0604020202020204" pitchFamily="34" charset="0"/>
                <a:cs typeface="Arial" panose="020B0604020202020204" pitchFamily="34" charset="0"/>
              </a:rPr>
              <a:t>na</a:t>
            </a:r>
            <a:r>
              <a:rPr lang="en-US" dirty="0">
                <a:solidFill>
                  <a:srgbClr val="000000"/>
                </a:solidFill>
                <a:latin typeface="Arial" panose="020B0604020202020204" pitchFamily="34" charset="0"/>
                <a:cs typeface="Arial" panose="020B0604020202020204" pitchFamily="34" charset="0"/>
              </a:rPr>
              <a:t> </a:t>
            </a:r>
            <a:r>
              <a:rPr lang="en-US" dirty="0" err="1">
                <a:solidFill>
                  <a:srgbClr val="000000"/>
                </a:solidFill>
                <a:latin typeface="Arial" panose="020B0604020202020204" pitchFamily="34" charset="0"/>
                <a:cs typeface="Arial" panose="020B0604020202020204" pitchFamily="34" charset="0"/>
              </a:rPr>
              <a:t>investigação</a:t>
            </a:r>
            <a:r>
              <a:rPr lang="en-US" dirty="0">
                <a:solidFill>
                  <a:srgbClr val="000000"/>
                </a:solidFill>
                <a:latin typeface="Arial" panose="020B0604020202020204" pitchFamily="34" charset="0"/>
                <a:cs typeface="Arial" panose="020B0604020202020204" pitchFamily="34" charset="0"/>
              </a:rPr>
              <a:t> do </a:t>
            </a:r>
            <a:br>
              <a:rPr lang="en-US" dirty="0">
                <a:solidFill>
                  <a:srgbClr val="000000"/>
                </a:solidFill>
                <a:latin typeface="Arial" panose="020B0604020202020204" pitchFamily="34" charset="0"/>
                <a:cs typeface="Arial" panose="020B0604020202020204" pitchFamily="34" charset="0"/>
              </a:rPr>
            </a:br>
            <a:r>
              <a:rPr lang="en-US" dirty="0" err="1">
                <a:solidFill>
                  <a:srgbClr val="000000"/>
                </a:solidFill>
                <a:latin typeface="Arial" panose="020B0604020202020204" pitchFamily="34" charset="0"/>
                <a:cs typeface="Arial" panose="020B0604020202020204" pitchFamily="34" charset="0"/>
              </a:rPr>
              <a:t>surto</a:t>
            </a:r>
            <a:r>
              <a:rPr lang="en-US" dirty="0">
                <a:solidFill>
                  <a:srgbClr val="000000"/>
                </a:solidFill>
                <a:latin typeface="Arial" panose="020B0604020202020204" pitchFamily="34" charset="0"/>
                <a:cs typeface="Arial" panose="020B0604020202020204" pitchFamily="34" charset="0"/>
              </a:rPr>
              <a:t>, </a:t>
            </a:r>
            <a:r>
              <a:rPr lang="en-US" dirty="0" err="1">
                <a:solidFill>
                  <a:srgbClr val="000000"/>
                </a:solidFill>
                <a:latin typeface="Arial" panose="020B0604020202020204" pitchFamily="34" charset="0"/>
                <a:cs typeface="Arial" panose="020B0604020202020204" pitchFamily="34" charset="0"/>
              </a:rPr>
              <a:t>garantindo</a:t>
            </a:r>
            <a:endParaRPr lang="en-US" dirty="0">
              <a:solidFill>
                <a:srgbClr val="000000"/>
              </a:solidFill>
              <a:latin typeface="Arial" panose="020B0604020202020204" pitchFamily="34" charset="0"/>
              <a:cs typeface="Arial" panose="020B0604020202020204" pitchFamily="34" charset="0"/>
            </a:endParaRPr>
          </a:p>
          <a:p>
            <a:pPr marL="0" indent="0">
              <a:spcAft>
                <a:spcPts val="600"/>
              </a:spcAft>
              <a:buNone/>
            </a:pPr>
            <a:endParaRPr lang="en-US" dirty="0">
              <a:solidFill>
                <a:srgbClr val="000000"/>
              </a:solidFill>
              <a:latin typeface="Arial" panose="020B0604020202020204" pitchFamily="34" charset="0"/>
              <a:cs typeface="Arial" panose="020B0604020202020204" pitchFamily="34" charset="0"/>
            </a:endParaRPr>
          </a:p>
          <a:p>
            <a:pPr marL="0" indent="0">
              <a:spcAft>
                <a:spcPts val="600"/>
              </a:spcAft>
              <a:buNone/>
            </a:pPr>
            <a:endParaRPr lang="en-US" dirty="0">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236A2AC4-21D9-443E-8B74-36AF6845D910}"/>
              </a:ext>
            </a:extLst>
          </p:cNvPr>
          <p:cNvSpPr>
            <a:spLocks noGrp="1"/>
          </p:cNvSpPr>
          <p:nvPr>
            <p:ph type="title"/>
          </p:nvPr>
        </p:nvSpPr>
        <p:spPr>
          <a:prstGeom prst="rect">
            <a:avLst/>
          </a:prstGeom>
        </p:spPr>
        <p:txBody>
          <a:bodyPr/>
          <a:lstStyle/>
          <a:p>
            <a:r>
              <a:rPr lang="en-US" dirty="0" err="1"/>
              <a:t>Bioproteção</a:t>
            </a:r>
            <a:r>
              <a:rPr lang="en-US" dirty="0"/>
              <a:t> no campo</a:t>
            </a:r>
          </a:p>
        </p:txBody>
      </p:sp>
      <p:sp>
        <p:nvSpPr>
          <p:cNvPr id="8" name="Rounded Rectangle 7"/>
          <p:cNvSpPr/>
          <p:nvPr/>
        </p:nvSpPr>
        <p:spPr>
          <a:xfrm>
            <a:off x="1727277" y="3145542"/>
            <a:ext cx="2743200" cy="1371600"/>
          </a:xfrm>
          <a:prstGeom prst="roundRect">
            <a:avLst/>
          </a:prstGeom>
          <a:noFill/>
          <a:ln w="38100" cap="flat" cmpd="sng" algn="ctr">
            <a:solidFill>
              <a:srgbClr val="00953A"/>
            </a:solidFill>
            <a:prstDash val="solid"/>
          </a:ln>
          <a:effectLst/>
        </p:spPr>
        <p:txBody>
          <a:bodyPr lIns="0" tIns="0" rIns="0" bIns="0" rtlCol="0" anchor="ctr"/>
          <a:lstStyle/>
          <a:p>
            <a:pPr marL="3175" algn="ctr">
              <a:defRPr/>
            </a:pPr>
            <a:r>
              <a:rPr lang="en-US" sz="2800" dirty="0" err="1">
                <a:solidFill>
                  <a:srgbClr val="000000"/>
                </a:solidFill>
                <a:latin typeface="Arial" panose="020B0604020202020204" pitchFamily="34" charset="0"/>
              </a:rPr>
              <a:t>Segurança</a:t>
            </a:r>
            <a:r>
              <a:rPr lang="en-US" sz="2800" dirty="0">
                <a:solidFill>
                  <a:srgbClr val="000000"/>
                </a:solidFill>
                <a:latin typeface="Arial" panose="020B0604020202020204" pitchFamily="34" charset="0"/>
              </a:rPr>
              <a:t> </a:t>
            </a:r>
            <a:r>
              <a:rPr lang="en-US" sz="2800" dirty="0" err="1">
                <a:solidFill>
                  <a:srgbClr val="000000"/>
                </a:solidFill>
                <a:latin typeface="Arial" panose="020B0604020202020204" pitchFamily="34" charset="0"/>
              </a:rPr>
              <a:t>física</a:t>
            </a:r>
            <a:br>
              <a:rPr lang="en-US" sz="2800" dirty="0">
                <a:solidFill>
                  <a:srgbClr val="000000"/>
                </a:solidFill>
                <a:latin typeface="Arial" panose="020B0604020202020204" pitchFamily="34" charset="0"/>
              </a:rPr>
            </a:br>
            <a:r>
              <a:rPr lang="en-US" sz="2800" dirty="0" err="1">
                <a:solidFill>
                  <a:srgbClr val="000000"/>
                </a:solidFill>
                <a:latin typeface="Arial" panose="020B0604020202020204" pitchFamily="34" charset="0"/>
              </a:rPr>
              <a:t>segurança</a:t>
            </a:r>
            <a:endParaRPr lang="en-US" sz="2800" b="1" kern="0" dirty="0">
              <a:solidFill>
                <a:schemeClr val="accent5"/>
              </a:solidFill>
              <a:latin typeface="Arial" panose="020B0604020202020204" pitchFamily="34" charset="0"/>
            </a:endParaRPr>
          </a:p>
        </p:txBody>
      </p:sp>
      <p:sp>
        <p:nvSpPr>
          <p:cNvPr id="10" name="Rounded Rectangle 9"/>
          <p:cNvSpPr/>
          <p:nvPr/>
        </p:nvSpPr>
        <p:spPr>
          <a:xfrm>
            <a:off x="4724400" y="3137295"/>
            <a:ext cx="2743200" cy="1371600"/>
          </a:xfrm>
          <a:prstGeom prst="roundRect">
            <a:avLst/>
          </a:prstGeom>
          <a:noFill/>
          <a:ln w="38100" cap="flat" cmpd="sng" algn="ctr">
            <a:solidFill>
              <a:srgbClr val="00953A"/>
            </a:solidFill>
            <a:prstDash val="solid"/>
          </a:ln>
          <a:effectLst/>
        </p:spPr>
        <p:txBody>
          <a:bodyPr lIns="0" tIns="0" rIns="0" bIns="0" rtlCol="0" anchor="ctr"/>
          <a:lstStyle/>
          <a:p>
            <a:pPr marL="3175" lvl="1" algn="ctr">
              <a:defRPr/>
            </a:pPr>
            <a:r>
              <a:rPr lang="en-US" sz="2800" dirty="0" err="1">
                <a:solidFill>
                  <a:srgbClr val="000000"/>
                </a:solidFill>
                <a:latin typeface="Arial" panose="020B0604020202020204" pitchFamily="34" charset="0"/>
              </a:rPr>
              <a:t>Gestão</a:t>
            </a:r>
            <a:r>
              <a:rPr lang="en-US" sz="2800" dirty="0">
                <a:solidFill>
                  <a:srgbClr val="000000"/>
                </a:solidFill>
                <a:latin typeface="Arial" panose="020B0604020202020204" pitchFamily="34" charset="0"/>
              </a:rPr>
              <a:t> do </a:t>
            </a:r>
            <a:r>
              <a:rPr lang="en-US" sz="2800" dirty="0" err="1">
                <a:solidFill>
                  <a:srgbClr val="000000"/>
                </a:solidFill>
                <a:latin typeface="Arial" panose="020B0604020202020204" pitchFamily="34" charset="0"/>
              </a:rPr>
              <a:t>pessoal</a:t>
            </a:r>
            <a:endParaRPr lang="en-US" altLang="en-US" sz="2800" b="1" kern="0" dirty="0">
              <a:solidFill>
                <a:schemeClr val="accent5"/>
              </a:solidFill>
              <a:latin typeface="Arial" panose="020B0604020202020204" pitchFamily="34" charset="0"/>
              <a:ea typeface="ＭＳ Ｐゴシック" pitchFamily="34" charset="-128"/>
            </a:endParaRPr>
          </a:p>
        </p:txBody>
      </p:sp>
      <p:sp>
        <p:nvSpPr>
          <p:cNvPr id="11" name="Rounded Rectangle 10"/>
          <p:cNvSpPr/>
          <p:nvPr/>
        </p:nvSpPr>
        <p:spPr>
          <a:xfrm>
            <a:off x="2665709" y="4695085"/>
            <a:ext cx="3176370" cy="1371600"/>
          </a:xfrm>
          <a:prstGeom prst="roundRect">
            <a:avLst/>
          </a:prstGeom>
          <a:noFill/>
          <a:ln w="38100" cap="flat" cmpd="sng" algn="ctr">
            <a:solidFill>
              <a:srgbClr val="00953A"/>
            </a:solidFill>
            <a:prstDash val="solid"/>
          </a:ln>
          <a:effectLst/>
        </p:spPr>
        <p:txBody>
          <a:bodyPr lIns="0" tIns="0" rIns="0" bIns="0" rtlCol="0" anchor="ctr"/>
          <a:lstStyle/>
          <a:p>
            <a:pPr marL="3175" lvl="1" algn="ctr">
              <a:defRPr/>
            </a:pPr>
            <a:r>
              <a:rPr lang="en-US" sz="2800" dirty="0">
                <a:solidFill>
                  <a:srgbClr val="000000"/>
                </a:solidFill>
                <a:latin typeface="Arial" panose="020B0604020202020204" pitchFamily="34" charset="0"/>
              </a:rPr>
              <a:t>Controle e </a:t>
            </a:r>
            <a:r>
              <a:rPr lang="en-US" sz="2800" dirty="0" err="1">
                <a:solidFill>
                  <a:srgbClr val="000000"/>
                </a:solidFill>
                <a:latin typeface="Arial" panose="020B0604020202020204" pitchFamily="34" charset="0"/>
              </a:rPr>
              <a:t>responsabilização</a:t>
            </a:r>
            <a:r>
              <a:rPr lang="en-US" sz="2800" dirty="0">
                <a:solidFill>
                  <a:srgbClr val="000000"/>
                </a:solidFill>
                <a:latin typeface="Arial" panose="020B0604020202020204" pitchFamily="34" charset="0"/>
              </a:rPr>
              <a:t> dos </a:t>
            </a:r>
            <a:r>
              <a:rPr lang="en-US" sz="2800" dirty="0" err="1">
                <a:solidFill>
                  <a:srgbClr val="000000"/>
                </a:solidFill>
                <a:latin typeface="Arial" panose="020B0604020202020204" pitchFamily="34" charset="0"/>
              </a:rPr>
              <a:t>materiais</a:t>
            </a:r>
            <a:endParaRPr lang="en-US" altLang="en-US" sz="2800" b="1" kern="0" dirty="0">
              <a:solidFill>
                <a:schemeClr val="accent5"/>
              </a:solidFill>
              <a:latin typeface="Arial" panose="020B0604020202020204" pitchFamily="34" charset="0"/>
              <a:ea typeface="ＭＳ Ｐゴシック" pitchFamily="34" charset="-128"/>
            </a:endParaRPr>
          </a:p>
        </p:txBody>
      </p:sp>
      <p:sp>
        <p:nvSpPr>
          <p:cNvPr id="12" name="Rounded Rectangle 11"/>
          <p:cNvSpPr/>
          <p:nvPr/>
        </p:nvSpPr>
        <p:spPr>
          <a:xfrm>
            <a:off x="7721523" y="3165958"/>
            <a:ext cx="2743200" cy="1371600"/>
          </a:xfrm>
          <a:prstGeom prst="roundRect">
            <a:avLst/>
          </a:prstGeom>
          <a:noFill/>
          <a:ln w="38100" cap="flat" cmpd="sng" algn="ctr">
            <a:solidFill>
              <a:srgbClr val="00953A"/>
            </a:solidFill>
            <a:prstDash val="solid"/>
          </a:ln>
          <a:effectLst/>
        </p:spPr>
        <p:txBody>
          <a:bodyPr lIns="0" tIns="0" rIns="0" bIns="0" rtlCol="0" anchor="ctr"/>
          <a:lstStyle/>
          <a:p>
            <a:pPr marL="3175" lvl="1" algn="ctr">
              <a:defRPr/>
            </a:pPr>
            <a:r>
              <a:rPr lang="en-US" sz="2800" dirty="0" err="1">
                <a:solidFill>
                  <a:srgbClr val="000000"/>
                </a:solidFill>
                <a:latin typeface="Arial" panose="020B0604020202020204" pitchFamily="34" charset="0"/>
              </a:rPr>
              <a:t>Segurança</a:t>
            </a:r>
            <a:r>
              <a:rPr lang="en-US" sz="2800" dirty="0">
                <a:solidFill>
                  <a:srgbClr val="000000"/>
                </a:solidFill>
                <a:latin typeface="Arial" panose="020B0604020202020204" pitchFamily="34" charset="0"/>
              </a:rPr>
              <a:t> dos </a:t>
            </a:r>
            <a:r>
              <a:rPr lang="en-US" sz="2800" dirty="0" err="1">
                <a:solidFill>
                  <a:srgbClr val="000000"/>
                </a:solidFill>
                <a:latin typeface="Arial" panose="020B0604020202020204" pitchFamily="34" charset="0"/>
              </a:rPr>
              <a:t>transportes</a:t>
            </a:r>
            <a:endParaRPr lang="en-US" altLang="en-US" sz="2800" b="1" kern="0" dirty="0">
              <a:solidFill>
                <a:schemeClr val="accent5"/>
              </a:solidFill>
              <a:latin typeface="Arial" panose="020B0604020202020204" pitchFamily="34" charset="0"/>
              <a:ea typeface="ＭＳ Ｐゴシック" pitchFamily="34" charset="-128"/>
            </a:endParaRPr>
          </a:p>
        </p:txBody>
      </p:sp>
      <p:sp>
        <p:nvSpPr>
          <p:cNvPr id="13" name="Rounded Rectangle 12"/>
          <p:cNvSpPr/>
          <p:nvPr/>
        </p:nvSpPr>
        <p:spPr>
          <a:xfrm>
            <a:off x="6349923" y="4729136"/>
            <a:ext cx="3026551" cy="1371600"/>
          </a:xfrm>
          <a:prstGeom prst="roundRect">
            <a:avLst/>
          </a:prstGeom>
          <a:noFill/>
          <a:ln w="38100" cap="flat" cmpd="sng" algn="ctr">
            <a:solidFill>
              <a:srgbClr val="00953A"/>
            </a:solidFill>
            <a:prstDash val="solid"/>
          </a:ln>
          <a:effectLst/>
        </p:spPr>
        <p:txBody>
          <a:bodyPr lIns="0" tIns="0" rIns="0" bIns="0" rtlCol="0" anchor="ctr"/>
          <a:lstStyle/>
          <a:p>
            <a:pPr marL="3175" lvl="1" algn="ctr">
              <a:defRPr/>
            </a:pPr>
            <a:r>
              <a:rPr lang="en-US" sz="2800">
                <a:solidFill>
                  <a:srgbClr val="000000"/>
                </a:solidFill>
                <a:latin typeface="Arial" panose="020B0604020202020204" pitchFamily="34" charset="0"/>
              </a:rPr>
              <a:t>Segurança da informação</a:t>
            </a:r>
            <a:endParaRPr lang="en-US" altLang="en-US" sz="2800" b="1" kern="0">
              <a:solidFill>
                <a:schemeClr val="accent5"/>
              </a:solidFill>
              <a:latin typeface="Arial" panose="020B0604020202020204" pitchFamily="34" charset="0"/>
              <a:ea typeface="ＭＳ Ｐゴシック" pitchFamily="34" charset="-128"/>
            </a:endParaRPr>
          </a:p>
        </p:txBody>
      </p:sp>
    </p:spTree>
    <p:extLst>
      <p:ext uri="{BB962C8B-B14F-4D97-AF65-F5344CB8AC3E}">
        <p14:creationId xmlns:p14="http://schemas.microsoft.com/office/powerpoint/2010/main" val="9615179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D8C097F-3C3D-B5B1-9058-718E18B74A00}"/>
              </a:ext>
            </a:extLst>
          </p:cNvPr>
          <p:cNvSpPr>
            <a:spLocks noGrp="1"/>
          </p:cNvSpPr>
          <p:nvPr>
            <p:ph sz="half" idx="2"/>
          </p:nvPr>
        </p:nvSpPr>
        <p:spPr>
          <a:xfrm>
            <a:off x="838200" y="1478857"/>
            <a:ext cx="11187896" cy="4639309"/>
          </a:xfrm>
        </p:spPr>
        <p:txBody>
          <a:bodyPr/>
          <a:lstStyle/>
          <a:p>
            <a:pPr marL="0" indent="0">
              <a:buNone/>
            </a:pPr>
            <a:r>
              <a:rPr lang="en-US" b="1" dirty="0"/>
              <a:t>No final </a:t>
            </a:r>
            <a:r>
              <a:rPr lang="en-US" b="1" dirty="0" err="1"/>
              <a:t>desta</a:t>
            </a:r>
            <a:r>
              <a:rPr lang="en-US" b="1" dirty="0"/>
              <a:t> </a:t>
            </a:r>
            <a:r>
              <a:rPr lang="en-US" b="1" dirty="0" err="1"/>
              <a:t>lição</a:t>
            </a:r>
            <a:r>
              <a:rPr lang="en-US" b="1" dirty="0"/>
              <a:t>, </a:t>
            </a:r>
            <a:r>
              <a:rPr lang="en-US" b="1" dirty="0" err="1"/>
              <a:t>será</a:t>
            </a:r>
            <a:r>
              <a:rPr lang="en-US" b="1" dirty="0"/>
              <a:t> </a:t>
            </a:r>
            <a:r>
              <a:rPr lang="en-US" b="1" dirty="0" err="1"/>
              <a:t>capaz</a:t>
            </a:r>
            <a:r>
              <a:rPr lang="en-US" b="1" dirty="0"/>
              <a:t> de:</a:t>
            </a:r>
          </a:p>
          <a:p>
            <a:pPr marL="283464" indent="-283464">
              <a:buFont typeface="Arial" panose="020B0604020202020204" pitchFamily="34" charset="0"/>
              <a:buChar char="•"/>
            </a:pPr>
            <a:r>
              <a:rPr lang="en-US" b="0" dirty="0" err="1">
                <a:latin typeface="Arial" panose="020B0604020202020204" pitchFamily="34" charset="0"/>
                <a:cs typeface="Arial" panose="020B0604020202020204" pitchFamily="34" charset="0"/>
              </a:rPr>
              <a:t>Descrever</a:t>
            </a:r>
            <a:r>
              <a:rPr lang="en-US" b="0" dirty="0">
                <a:latin typeface="Arial" panose="020B0604020202020204" pitchFamily="34" charset="0"/>
                <a:cs typeface="Arial" panose="020B0604020202020204" pitchFamily="34" charset="0"/>
              </a:rPr>
              <a:t> a </a:t>
            </a:r>
            <a:r>
              <a:rPr lang="en-US" b="0" dirty="0" err="1">
                <a:latin typeface="Arial" panose="020B0604020202020204" pitchFamily="34" charset="0"/>
                <a:cs typeface="Arial" panose="020B0604020202020204" pitchFamily="34" charset="0"/>
              </a:rPr>
              <a:t>interação</a:t>
            </a:r>
            <a:r>
              <a:rPr lang="en-US" b="0" dirty="0">
                <a:latin typeface="Arial" panose="020B0604020202020204" pitchFamily="34" charset="0"/>
                <a:cs typeface="Arial" panose="020B0604020202020204" pitchFamily="34" charset="0"/>
              </a:rPr>
              <a:t> que </a:t>
            </a:r>
            <a:r>
              <a:rPr lang="en-US" b="0" dirty="0" err="1">
                <a:latin typeface="Arial" panose="020B0604020202020204" pitchFamily="34" charset="0"/>
                <a:cs typeface="Arial" panose="020B0604020202020204" pitchFamily="34" charset="0"/>
              </a:rPr>
              <a:t>deve</a:t>
            </a:r>
            <a:r>
              <a:rPr lang="en-US" b="0" dirty="0">
                <a:latin typeface="Arial" panose="020B0604020202020204" pitchFamily="34" charset="0"/>
                <a:cs typeface="Arial" panose="020B0604020202020204" pitchFamily="34" charset="0"/>
              </a:rPr>
              <a:t> </a:t>
            </a:r>
            <a:r>
              <a:rPr lang="en-US" b="0" dirty="0" err="1">
                <a:latin typeface="Arial" panose="020B0604020202020204" pitchFamily="34" charset="0"/>
                <a:cs typeface="Arial" panose="020B0604020202020204" pitchFamily="34" charset="0"/>
              </a:rPr>
              <a:t>existir</a:t>
            </a:r>
            <a:r>
              <a:rPr lang="en-US" b="0" dirty="0">
                <a:latin typeface="Arial" panose="020B0604020202020204" pitchFamily="34" charset="0"/>
                <a:cs typeface="Arial" panose="020B0604020202020204" pitchFamily="34" charset="0"/>
              </a:rPr>
              <a:t> entre </a:t>
            </a:r>
            <a:r>
              <a:rPr lang="en-US" b="0" dirty="0" err="1">
                <a:latin typeface="Arial" panose="020B0604020202020204" pitchFamily="34" charset="0"/>
                <a:cs typeface="Arial" panose="020B0604020202020204" pitchFamily="34" charset="0"/>
              </a:rPr>
              <a:t>os</a:t>
            </a:r>
            <a:r>
              <a:rPr lang="en-US" b="0" dirty="0">
                <a:latin typeface="Arial" panose="020B0604020202020204" pitchFamily="34" charset="0"/>
                <a:cs typeface="Arial" panose="020B0604020202020204" pitchFamily="34" charset="0"/>
              </a:rPr>
              <a:t> </a:t>
            </a:r>
            <a:r>
              <a:rPr lang="en-US" b="0" dirty="0" err="1">
                <a:latin typeface="Arial" panose="020B0604020202020204" pitchFamily="34" charset="0"/>
                <a:cs typeface="Arial" panose="020B0604020202020204" pitchFamily="34" charset="0"/>
              </a:rPr>
              <a:t>técnicos</a:t>
            </a:r>
            <a:r>
              <a:rPr lang="en-US" b="0" dirty="0">
                <a:latin typeface="Arial" panose="020B0604020202020204" pitchFamily="34" charset="0"/>
                <a:cs typeface="Arial" panose="020B0604020202020204" pitchFamily="34" charset="0"/>
              </a:rPr>
              <a:t> da </a:t>
            </a:r>
            <a:r>
              <a:rPr lang="en-US" b="0" dirty="0" err="1">
                <a:latin typeface="Arial" panose="020B0604020202020204" pitchFamily="34" charset="0"/>
                <a:cs typeface="Arial" panose="020B0604020202020204" pitchFamily="34" charset="0"/>
              </a:rPr>
              <a:t>epidemiologia</a:t>
            </a:r>
            <a:r>
              <a:rPr lang="en-US" b="0" dirty="0">
                <a:latin typeface="Arial" panose="020B0604020202020204" pitchFamily="34" charset="0"/>
                <a:cs typeface="Arial" panose="020B0604020202020204" pitchFamily="34" charset="0"/>
              </a:rPr>
              <a:t> e do </a:t>
            </a:r>
            <a:r>
              <a:rPr lang="en-US" b="0" dirty="0" err="1">
                <a:latin typeface="Arial" panose="020B0604020202020204" pitchFamily="34" charset="0"/>
                <a:cs typeface="Arial" panose="020B0604020202020204" pitchFamily="34" charset="0"/>
              </a:rPr>
              <a:t>laboratório</a:t>
            </a:r>
            <a:endParaRPr lang="en-US" b="0" dirty="0">
              <a:latin typeface="Arial" panose="020B0604020202020204" pitchFamily="34" charset="0"/>
              <a:cs typeface="Arial" panose="020B0604020202020204" pitchFamily="34" charset="0"/>
            </a:endParaRPr>
          </a:p>
          <a:p>
            <a:pPr marL="1143000" lvl="1">
              <a:spcBef>
                <a:spcPts val="0"/>
              </a:spcBef>
              <a:spcAft>
                <a:spcPts val="0"/>
              </a:spcAft>
            </a:pPr>
            <a:r>
              <a:rPr lang="en-US" dirty="0">
                <a:latin typeface="Arial" panose="020B0604020202020204" pitchFamily="34" charset="0"/>
                <a:cs typeface="Arial" panose="020B0604020202020204" pitchFamily="34" charset="0"/>
              </a:rPr>
              <a:t>Numa base </a:t>
            </a:r>
            <a:r>
              <a:rPr lang="en-US" dirty="0" err="1">
                <a:latin typeface="Arial" panose="020B0604020202020204" pitchFamily="34" charset="0"/>
                <a:cs typeface="Arial" panose="020B0604020202020204" pitchFamily="34" charset="0"/>
              </a:rPr>
              <a:t>contínua</a:t>
            </a:r>
            <a:endParaRPr lang="en-US" dirty="0">
              <a:latin typeface="Arial" panose="020B0604020202020204" pitchFamily="34" charset="0"/>
              <a:cs typeface="Arial" panose="020B0604020202020204" pitchFamily="34" charset="0"/>
            </a:endParaRPr>
          </a:p>
          <a:p>
            <a:pPr marL="1143000" lvl="1">
              <a:spcBef>
                <a:spcPts val="0"/>
              </a:spcBef>
              <a:spcAft>
                <a:spcPts val="0"/>
              </a:spcAft>
            </a:pPr>
            <a:r>
              <a:rPr lang="en-US" dirty="0" err="1">
                <a:latin typeface="Arial" panose="020B0604020202020204" pitchFamily="34" charset="0"/>
                <a:cs typeface="Arial" panose="020B0604020202020204" pitchFamily="34" charset="0"/>
              </a:rPr>
              <a:t>Quando</a:t>
            </a:r>
            <a:r>
              <a:rPr lang="en-US" dirty="0">
                <a:latin typeface="Arial" panose="020B0604020202020204" pitchFamily="34" charset="0"/>
                <a:cs typeface="Arial" panose="020B0604020202020204" pitchFamily="34" charset="0"/>
              </a:rPr>
              <a:t> se </a:t>
            </a:r>
            <a:r>
              <a:rPr lang="en-US" dirty="0" err="1">
                <a:latin typeface="Arial" panose="020B0604020202020204" pitchFamily="34" charset="0"/>
                <a:cs typeface="Arial" panose="020B0604020202020204" pitchFamily="34" charset="0"/>
              </a:rPr>
              <a:t>inicia</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uma</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investigação</a:t>
            </a:r>
            <a:r>
              <a:rPr lang="en-US" dirty="0">
                <a:latin typeface="Arial" panose="020B0604020202020204" pitchFamily="34" charset="0"/>
                <a:cs typeface="Arial" panose="020B0604020202020204" pitchFamily="34" charset="0"/>
              </a:rPr>
              <a:t> de um </a:t>
            </a:r>
            <a:r>
              <a:rPr lang="en-US" dirty="0" err="1">
                <a:latin typeface="Arial" panose="020B0604020202020204" pitchFamily="34" charset="0"/>
                <a:cs typeface="Arial" panose="020B0604020202020204" pitchFamily="34" charset="0"/>
              </a:rPr>
              <a:t>surto</a:t>
            </a:r>
            <a:endParaRPr lang="en-US" dirty="0">
              <a:latin typeface="Arial" panose="020B0604020202020204" pitchFamily="34" charset="0"/>
              <a:cs typeface="Arial" panose="020B0604020202020204" pitchFamily="34" charset="0"/>
            </a:endParaRPr>
          </a:p>
          <a:p>
            <a:pPr marL="1143000" lvl="1">
              <a:spcBef>
                <a:spcPts val="0"/>
              </a:spcBef>
              <a:spcAft>
                <a:spcPts val="0"/>
              </a:spcAft>
            </a:pPr>
            <a:r>
              <a:rPr lang="en-US" dirty="0">
                <a:latin typeface="Arial" panose="020B0604020202020204" pitchFamily="34" charset="0"/>
                <a:cs typeface="Arial" panose="020B0604020202020204" pitchFamily="34" charset="0"/>
              </a:rPr>
              <a:t>Durante a </a:t>
            </a:r>
            <a:r>
              <a:rPr lang="en-US" dirty="0" err="1">
                <a:latin typeface="Arial" panose="020B0604020202020204" pitchFamily="34" charset="0"/>
                <a:cs typeface="Arial" panose="020B0604020202020204" pitchFamily="34" charset="0"/>
              </a:rPr>
              <a:t>investigação</a:t>
            </a:r>
            <a:r>
              <a:rPr lang="en-US" dirty="0">
                <a:latin typeface="Arial" panose="020B0604020202020204" pitchFamily="34" charset="0"/>
                <a:cs typeface="Arial" panose="020B0604020202020204" pitchFamily="34" charset="0"/>
              </a:rPr>
              <a:t> do </a:t>
            </a:r>
            <a:r>
              <a:rPr lang="en-US" dirty="0" err="1">
                <a:latin typeface="Arial" panose="020B0604020202020204" pitchFamily="34" charset="0"/>
                <a:cs typeface="Arial" panose="020B0604020202020204" pitchFamily="34" charset="0"/>
              </a:rPr>
              <a:t>surto</a:t>
            </a:r>
            <a:endParaRPr lang="en-US" dirty="0">
              <a:latin typeface="Arial" panose="020B0604020202020204" pitchFamily="34" charset="0"/>
              <a:cs typeface="Arial" panose="020B0604020202020204" pitchFamily="34" charset="0"/>
            </a:endParaRPr>
          </a:p>
          <a:p>
            <a:pPr marL="1143000" lvl="1">
              <a:spcBef>
                <a:spcPts val="0"/>
              </a:spcBef>
              <a:spcAft>
                <a:spcPts val="0"/>
              </a:spcAft>
            </a:pPr>
            <a:r>
              <a:rPr lang="en-US" dirty="0" err="1">
                <a:latin typeface="Arial" panose="020B0604020202020204" pitchFamily="34" charset="0"/>
                <a:cs typeface="Arial" panose="020B0604020202020204" pitchFamily="34" charset="0"/>
              </a:rPr>
              <a:t>Após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uma</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investigação</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surto</a:t>
            </a:r>
            <a:endParaRPr lang="en-US" dirty="0">
              <a:latin typeface="Arial" panose="020B0604020202020204" pitchFamily="34" charset="0"/>
              <a:cs typeface="Arial" panose="020B0604020202020204" pitchFamily="34" charset="0"/>
            </a:endParaRPr>
          </a:p>
          <a:p>
            <a:pPr marL="283464" indent="-283464" eaLnBrk="1" hangingPunct="1">
              <a:spcBef>
                <a:spcPts val="1200"/>
              </a:spcBef>
              <a:buFont typeface="Arial" panose="020B0604020202020204" pitchFamily="34" charset="0"/>
              <a:buChar char="•"/>
            </a:pPr>
            <a:r>
              <a:rPr lang="en-US" altLang="en-US" b="0" dirty="0" err="1"/>
              <a:t>Interpretar</a:t>
            </a:r>
            <a:r>
              <a:rPr lang="en-US" altLang="en-US" b="0" dirty="0"/>
              <a:t> </a:t>
            </a:r>
            <a:r>
              <a:rPr lang="en-US" altLang="en-US" b="0" dirty="0" err="1"/>
              <a:t>os</a:t>
            </a:r>
            <a:r>
              <a:rPr lang="en-US" altLang="en-US" b="0" dirty="0"/>
              <a:t> </a:t>
            </a:r>
            <a:r>
              <a:rPr lang="en-US" altLang="en-US" b="0" dirty="0" err="1"/>
              <a:t>resultados</a:t>
            </a:r>
            <a:r>
              <a:rPr lang="en-US" altLang="en-US" b="0" dirty="0"/>
              <a:t> </a:t>
            </a:r>
            <a:r>
              <a:rPr lang="en-US" altLang="en-US" b="0" dirty="0" err="1"/>
              <a:t>laboratoriais</a:t>
            </a:r>
            <a:r>
              <a:rPr lang="en-US" altLang="en-US" b="0" dirty="0"/>
              <a:t> num </a:t>
            </a:r>
            <a:r>
              <a:rPr lang="en-US" altLang="en-US" b="0" dirty="0" err="1"/>
              <a:t>contexto</a:t>
            </a:r>
            <a:r>
              <a:rPr lang="en-US" altLang="en-US" b="0" dirty="0"/>
              <a:t> </a:t>
            </a:r>
            <a:r>
              <a:rPr lang="en-US" altLang="en-US" b="0" dirty="0" err="1"/>
              <a:t>epidemiológico</a:t>
            </a:r>
            <a:endParaRPr lang="en-US" altLang="en-US" b="0" dirty="0"/>
          </a:p>
          <a:p>
            <a:pPr marL="283464" indent="-283464">
              <a:buFont typeface="Arial" panose="020B0604020202020204" pitchFamily="34" charset="0"/>
              <a:buChar char="•"/>
            </a:pPr>
            <a:r>
              <a:rPr lang="en-US" b="0" dirty="0" err="1">
                <a:latin typeface="Arial" panose="020B0604020202020204" pitchFamily="34" charset="0"/>
                <a:cs typeface="Arial" panose="020B0604020202020204" pitchFamily="34" charset="0"/>
              </a:rPr>
              <a:t>Definir</a:t>
            </a:r>
            <a:r>
              <a:rPr lang="en-US" b="0" dirty="0">
                <a:latin typeface="Arial" panose="020B0604020202020204" pitchFamily="34" charset="0"/>
                <a:cs typeface="Arial" panose="020B0604020202020204" pitchFamily="34" charset="0"/>
              </a:rPr>
              <a:t> e </a:t>
            </a:r>
            <a:r>
              <a:rPr lang="en-US" b="0" dirty="0" err="1">
                <a:latin typeface="Arial" panose="020B0604020202020204" pitchFamily="34" charset="0"/>
                <a:cs typeface="Arial" panose="020B0604020202020204" pitchFamily="34" charset="0"/>
              </a:rPr>
              <a:t>descrever</a:t>
            </a:r>
            <a:r>
              <a:rPr lang="en-US" b="0" dirty="0">
                <a:latin typeface="Arial" panose="020B0604020202020204" pitchFamily="34" charset="0"/>
                <a:cs typeface="Arial" panose="020B0604020202020204" pitchFamily="34" charset="0"/>
              </a:rPr>
              <a:t> a </a:t>
            </a:r>
            <a:r>
              <a:rPr lang="en-US" b="0" dirty="0" err="1">
                <a:latin typeface="Arial" panose="020B0604020202020204" pitchFamily="34" charset="0"/>
                <a:cs typeface="Arial" panose="020B0604020202020204" pitchFamily="34" charset="0"/>
              </a:rPr>
              <a:t>importância</a:t>
            </a:r>
            <a:r>
              <a:rPr lang="en-US" b="0" dirty="0">
                <a:latin typeface="Arial" panose="020B0604020202020204" pitchFamily="34" charset="0"/>
                <a:cs typeface="Arial" panose="020B0604020202020204" pitchFamily="34" charset="0"/>
              </a:rPr>
              <a:t> da </a:t>
            </a:r>
            <a:r>
              <a:rPr lang="en-US" b="0" dirty="0" err="1">
                <a:latin typeface="Arial" panose="020B0604020202020204" pitchFamily="34" charset="0"/>
                <a:cs typeface="Arial" panose="020B0604020202020204" pitchFamily="34" charset="0"/>
              </a:rPr>
              <a:t>biossegurança</a:t>
            </a:r>
            <a:r>
              <a:rPr lang="en-US" b="0" dirty="0">
                <a:latin typeface="Arial" panose="020B0604020202020204" pitchFamily="34" charset="0"/>
                <a:cs typeface="Arial" panose="020B0604020202020204" pitchFamily="34" charset="0"/>
              </a:rPr>
              <a:t> e da </a:t>
            </a:r>
            <a:br>
              <a:rPr lang="en-US" b="0" dirty="0">
                <a:latin typeface="Arial" panose="020B0604020202020204" pitchFamily="34" charset="0"/>
                <a:cs typeface="Arial" panose="020B0604020202020204" pitchFamily="34" charset="0"/>
              </a:rPr>
            </a:br>
            <a:r>
              <a:rPr lang="en-US" b="0" dirty="0" err="1">
                <a:latin typeface="Arial" panose="020B0604020202020204" pitchFamily="34" charset="0"/>
                <a:cs typeface="Arial" panose="020B0604020202020204" pitchFamily="34" charset="0"/>
              </a:rPr>
              <a:t>proteção</a:t>
            </a:r>
            <a:r>
              <a:rPr lang="en-US" b="0" dirty="0">
                <a:latin typeface="Arial" panose="020B0604020202020204" pitchFamily="34" charset="0"/>
                <a:cs typeface="Arial" panose="020B0604020202020204" pitchFamily="34" charset="0"/>
              </a:rPr>
              <a:t> </a:t>
            </a:r>
            <a:r>
              <a:rPr lang="en-US" b="0" dirty="0" err="1">
                <a:latin typeface="Arial" panose="020B0604020202020204" pitchFamily="34" charset="0"/>
                <a:cs typeface="Arial" panose="020B0604020202020204" pitchFamily="34" charset="0"/>
              </a:rPr>
              <a:t>biológica</a:t>
            </a:r>
            <a:endParaRPr lang="en-US" b="0" dirty="0"/>
          </a:p>
          <a:p>
            <a:pPr marL="0" indent="0">
              <a:buNone/>
            </a:pPr>
            <a:endParaRPr lang="fr-FR" dirty="0"/>
          </a:p>
        </p:txBody>
      </p:sp>
    </p:spTree>
    <p:extLst>
      <p:ext uri="{BB962C8B-B14F-4D97-AF65-F5344CB8AC3E}">
        <p14:creationId xmlns:p14="http://schemas.microsoft.com/office/powerpoint/2010/main" val="14128950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sz="half" idx="2"/>
          </p:nvPr>
        </p:nvSpPr>
        <p:spPr/>
        <p:txBody>
          <a:bodyPr/>
          <a:lstStyle/>
          <a:p>
            <a:pPr>
              <a:spcAft>
                <a:spcPts val="600"/>
              </a:spcAft>
            </a:pPr>
            <a:r>
              <a:rPr lang="en-US" dirty="0" err="1">
                <a:latin typeface="Arial" panose="020B0604020202020204" pitchFamily="34" charset="0"/>
                <a:cs typeface="Arial" panose="020B0604020202020204" pitchFamily="34" charset="0"/>
              </a:rPr>
              <a:t>Os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mesmos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princípios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aplicam</a:t>
            </a:r>
            <a:r>
              <a:rPr lang="en-US" dirty="0">
                <a:latin typeface="Arial" panose="020B0604020202020204" pitchFamily="34" charset="0"/>
                <a:cs typeface="Arial" panose="020B0604020202020204" pitchFamily="34" charset="0"/>
              </a:rPr>
              <a:t>-se </a:t>
            </a:r>
            <a:r>
              <a:rPr lang="en-US" dirty="0" err="1">
                <a:latin typeface="Arial" panose="020B0604020202020204" pitchFamily="34" charset="0"/>
                <a:cs typeface="Arial" panose="020B0604020202020204" pitchFamily="34" charset="0"/>
              </a:rPr>
              <a:t>aos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surtos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em</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animais</a:t>
            </a:r>
            <a:endParaRPr lang="en-US" dirty="0">
              <a:latin typeface="Arial" panose="020B0604020202020204" pitchFamily="34" charset="0"/>
              <a:cs typeface="Arial" panose="020B0604020202020204" pitchFamily="34" charset="0"/>
            </a:endParaRPr>
          </a:p>
          <a:p>
            <a:pPr>
              <a:spcAft>
                <a:spcPts val="600"/>
              </a:spcAft>
            </a:pPr>
            <a:r>
              <a:rPr lang="en-US" dirty="0" err="1">
                <a:latin typeface="Arial" panose="020B0604020202020204" pitchFamily="34" charset="0"/>
                <a:cs typeface="Arial" panose="020B0604020202020204" pitchFamily="34" charset="0"/>
              </a:rPr>
              <a:t>Prevenir</a:t>
            </a:r>
            <a:r>
              <a:rPr lang="en-US" dirty="0">
                <a:latin typeface="Arial" panose="020B0604020202020204" pitchFamily="34" charset="0"/>
                <a:cs typeface="Arial" panose="020B0604020202020204" pitchFamily="34" charset="0"/>
              </a:rPr>
              <a:t> a </a:t>
            </a:r>
            <a:r>
              <a:rPr lang="en-US" dirty="0" err="1">
                <a:latin typeface="Arial" panose="020B0604020202020204" pitchFamily="34" charset="0"/>
                <a:cs typeface="Arial" panose="020B0604020202020204" pitchFamily="34" charset="0"/>
              </a:rPr>
              <a:t>propagação</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agentes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patogênicos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quando</a:t>
            </a:r>
            <a:r>
              <a:rPr lang="en-US" dirty="0">
                <a:latin typeface="Arial" panose="020B0604020202020204" pitchFamily="34" charset="0"/>
                <a:cs typeface="Arial" panose="020B0604020202020204" pitchFamily="34" charset="0"/>
              </a:rPr>
              <a:t> se </a:t>
            </a:r>
            <a:r>
              <a:rPr lang="en-US" dirty="0" err="1">
                <a:latin typeface="Arial" panose="020B0604020202020204" pitchFamily="34" charset="0"/>
                <a:cs typeface="Arial" panose="020B0604020202020204" pitchFamily="34" charset="0"/>
              </a:rPr>
              <a:t>viaja</a:t>
            </a:r>
            <a:r>
              <a:rPr lang="en-US" dirty="0">
                <a:latin typeface="Arial" panose="020B0604020202020204" pitchFamily="34" charset="0"/>
                <a:cs typeface="Arial" panose="020B0604020202020204" pitchFamily="34" charset="0"/>
              </a:rPr>
              <a:t> entre </a:t>
            </a:r>
            <a:r>
              <a:rPr lang="en-US" dirty="0" err="1">
                <a:latin typeface="Arial" panose="020B0604020202020204" pitchFamily="34" charset="0"/>
                <a:cs typeface="Arial" panose="020B0604020202020204" pitchFamily="34" charset="0"/>
              </a:rPr>
              <a:t>explorações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ou</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manadas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considerando</a:t>
            </a:r>
            <a:r>
              <a:rPr lang="en-US" dirty="0">
                <a:latin typeface="Arial" panose="020B0604020202020204" pitchFamily="34" charset="0"/>
                <a:cs typeface="Arial" panose="020B0604020202020204" pitchFamily="34" charset="0"/>
              </a:rPr>
              <a:t>:</a:t>
            </a:r>
          </a:p>
          <a:p>
            <a:pPr lvl="1">
              <a:spcAft>
                <a:spcPts val="600"/>
              </a:spcAft>
            </a:pPr>
            <a:r>
              <a:rPr lang="en-US" dirty="0" err="1">
                <a:latin typeface="Arial" panose="020B0604020202020204" pitchFamily="34" charset="0"/>
                <a:cs typeface="Arial" panose="020B0604020202020204" pitchFamily="34" charset="0"/>
              </a:rPr>
              <a:t>Segurança</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física</a:t>
            </a:r>
            <a:endParaRPr lang="en-US" dirty="0">
              <a:latin typeface="Arial" panose="020B0604020202020204" pitchFamily="34" charset="0"/>
              <a:cs typeface="Arial" panose="020B0604020202020204" pitchFamily="34" charset="0"/>
            </a:endParaRPr>
          </a:p>
          <a:p>
            <a:pPr lvl="1">
              <a:spcAft>
                <a:spcPts val="600"/>
              </a:spcAft>
            </a:pPr>
            <a:r>
              <a:rPr lang="en-US" dirty="0" err="1">
                <a:latin typeface="Arial" panose="020B0604020202020204" pitchFamily="34" charset="0"/>
                <a:cs typeface="Arial" panose="020B0604020202020204" pitchFamily="34" charset="0"/>
              </a:rPr>
              <a:t>Gestão</a:t>
            </a:r>
            <a:r>
              <a:rPr lang="en-US" dirty="0">
                <a:latin typeface="Arial" panose="020B0604020202020204" pitchFamily="34" charset="0"/>
                <a:cs typeface="Arial" panose="020B0604020202020204" pitchFamily="34" charset="0"/>
              </a:rPr>
              <a:t> do </a:t>
            </a:r>
            <a:r>
              <a:rPr lang="en-US" dirty="0" err="1">
                <a:latin typeface="Arial" panose="020B0604020202020204" pitchFamily="34" charset="0"/>
                <a:cs typeface="Arial" panose="020B0604020202020204" pitchFamily="34" charset="0"/>
              </a:rPr>
              <a:t>pessoal</a:t>
            </a:r>
            <a:endParaRPr lang="en-US" dirty="0">
              <a:latin typeface="Arial" panose="020B0604020202020204" pitchFamily="34" charset="0"/>
              <a:cs typeface="Arial" panose="020B0604020202020204" pitchFamily="34" charset="0"/>
            </a:endParaRPr>
          </a:p>
          <a:p>
            <a:pPr lvl="1">
              <a:spcAft>
                <a:spcPts val="600"/>
              </a:spcAft>
            </a:pPr>
            <a:r>
              <a:rPr lang="en-US" dirty="0">
                <a:latin typeface="Arial" panose="020B0604020202020204" pitchFamily="34" charset="0"/>
                <a:cs typeface="Arial" panose="020B0604020202020204" pitchFamily="34" charset="0"/>
              </a:rPr>
              <a:t>Controle dos </a:t>
            </a:r>
            <a:r>
              <a:rPr lang="en-US" dirty="0" err="1">
                <a:latin typeface="Arial" panose="020B0604020202020204" pitchFamily="34" charset="0"/>
                <a:cs typeface="Arial" panose="020B0604020202020204" pitchFamily="34" charset="0"/>
              </a:rPr>
              <a:t>materiais</a:t>
            </a:r>
            <a:r>
              <a:rPr lang="en-US" dirty="0">
                <a:latin typeface="Arial" panose="020B0604020202020204" pitchFamily="34" charset="0"/>
                <a:cs typeface="Arial" panose="020B0604020202020204" pitchFamily="34" charset="0"/>
              </a:rPr>
              <a:t> </a:t>
            </a:r>
            <a:br>
              <a:rPr lang="en-US" dirty="0">
                <a:latin typeface="Arial" panose="020B0604020202020204" pitchFamily="34" charset="0"/>
                <a:cs typeface="Arial" panose="020B0604020202020204" pitchFamily="34" charset="0"/>
              </a:rPr>
            </a:br>
            <a:r>
              <a:rPr lang="en-US" dirty="0">
                <a:latin typeface="Arial" panose="020B0604020202020204" pitchFamily="34" charset="0"/>
                <a:cs typeface="Arial" panose="020B0604020202020204" pitchFamily="34" charset="0"/>
              </a:rPr>
              <a:t>e </a:t>
            </a:r>
            <a:r>
              <a:rPr lang="en-US" dirty="0" err="1">
                <a:latin typeface="Arial" panose="020B0604020202020204" pitchFamily="34" charset="0"/>
                <a:cs typeface="Arial" panose="020B0604020202020204" pitchFamily="34" charset="0"/>
              </a:rPr>
              <a:t>responsabilidade</a:t>
            </a:r>
            <a:endParaRPr lang="en-US" dirty="0">
              <a:latin typeface="Arial" panose="020B0604020202020204" pitchFamily="34" charset="0"/>
              <a:cs typeface="Arial" panose="020B0604020202020204" pitchFamily="34" charset="0"/>
            </a:endParaRPr>
          </a:p>
          <a:p>
            <a:pPr lvl="1">
              <a:spcAft>
                <a:spcPts val="600"/>
              </a:spcAft>
            </a:pPr>
            <a:r>
              <a:rPr lang="en-US" dirty="0" err="1">
                <a:latin typeface="Arial" panose="020B0604020202020204" pitchFamily="34" charset="0"/>
                <a:cs typeface="Arial" panose="020B0604020202020204" pitchFamily="34" charset="0"/>
              </a:rPr>
              <a:t>Segurança</a:t>
            </a:r>
            <a:r>
              <a:rPr lang="en-US" dirty="0">
                <a:latin typeface="Arial" panose="020B0604020202020204" pitchFamily="34" charset="0"/>
                <a:cs typeface="Arial" panose="020B0604020202020204" pitchFamily="34" charset="0"/>
              </a:rPr>
              <a:t> da </a:t>
            </a:r>
            <a:r>
              <a:rPr lang="en-US" dirty="0" err="1">
                <a:latin typeface="Arial" panose="020B0604020202020204" pitchFamily="34" charset="0"/>
                <a:cs typeface="Arial" panose="020B0604020202020204" pitchFamily="34" charset="0"/>
              </a:rPr>
              <a:t>informação</a:t>
            </a:r>
            <a:endParaRPr lang="en-US" dirty="0">
              <a:latin typeface="Arial" panose="020B0604020202020204" pitchFamily="34" charset="0"/>
              <a:cs typeface="Arial" panose="020B0604020202020204" pitchFamily="34" charset="0"/>
            </a:endParaRPr>
          </a:p>
          <a:p>
            <a:pPr lvl="1">
              <a:spcAft>
                <a:spcPts val="600"/>
              </a:spcAft>
            </a:pPr>
            <a:r>
              <a:rPr lang="en-US" dirty="0" err="1">
                <a:latin typeface="Arial" panose="020B0604020202020204" pitchFamily="34" charset="0"/>
                <a:cs typeface="Arial" panose="020B0604020202020204" pitchFamily="34" charset="0"/>
              </a:rPr>
              <a:t>Segurança</a:t>
            </a:r>
            <a:r>
              <a:rPr lang="en-US" dirty="0">
                <a:latin typeface="Arial" panose="020B0604020202020204" pitchFamily="34" charset="0"/>
                <a:cs typeface="Arial" panose="020B0604020202020204" pitchFamily="34" charset="0"/>
              </a:rPr>
              <a:t> dos </a:t>
            </a:r>
            <a:r>
              <a:rPr lang="en-US" dirty="0" err="1">
                <a:latin typeface="Arial" panose="020B0604020202020204" pitchFamily="34" charset="0"/>
                <a:cs typeface="Arial" panose="020B0604020202020204" pitchFamily="34" charset="0"/>
              </a:rPr>
              <a:t>transportes</a:t>
            </a:r>
            <a:endParaRPr lang="en-US" dirty="0">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236A2AC4-21D9-443E-8B74-36AF6845D910}"/>
              </a:ext>
            </a:extLst>
          </p:cNvPr>
          <p:cNvSpPr>
            <a:spLocks noGrp="1"/>
          </p:cNvSpPr>
          <p:nvPr>
            <p:ph type="title"/>
          </p:nvPr>
        </p:nvSpPr>
        <p:spPr>
          <a:xfrm>
            <a:off x="838200" y="0"/>
            <a:ext cx="10515600" cy="1257300"/>
          </a:xfrm>
          <a:prstGeom prst="rect">
            <a:avLst/>
          </a:prstGeom>
        </p:spPr>
        <p:txBody>
          <a:bodyPr/>
          <a:lstStyle/>
          <a:p>
            <a:r>
              <a:rPr lang="en-US" dirty="0"/>
              <a:t>Biossegurança no campo: </a:t>
            </a:r>
            <a:r>
              <a:rPr lang="en-US" dirty="0" err="1"/>
              <a:t>surtos</a:t>
            </a:r>
            <a:r>
              <a:rPr lang="en-US" dirty="0"/>
              <a:t> </a:t>
            </a:r>
            <a:br>
              <a:rPr lang="en-US" dirty="0"/>
            </a:br>
            <a:r>
              <a:rPr lang="en-US" dirty="0" err="1"/>
              <a:t>em</a:t>
            </a:r>
            <a:r>
              <a:rPr lang="en-US" dirty="0"/>
              <a:t> </a:t>
            </a:r>
            <a:r>
              <a:rPr lang="en-US" dirty="0" err="1"/>
              <a:t>animais</a:t>
            </a:r>
            <a:endParaRPr lang="en-US" dirty="0"/>
          </a:p>
        </p:txBody>
      </p:sp>
      <p:sp>
        <p:nvSpPr>
          <p:cNvPr id="3" name="Text Placeholder 2">
            <a:extLst>
              <a:ext uri="{FF2B5EF4-FFF2-40B4-BE49-F238E27FC236}">
                <a16:creationId xmlns:a16="http://schemas.microsoft.com/office/drawing/2014/main" id="{CE96A250-6317-FBA0-F00D-94FFE1410AF4}"/>
              </a:ext>
            </a:extLst>
          </p:cNvPr>
          <p:cNvSpPr>
            <a:spLocks noGrp="1"/>
          </p:cNvSpPr>
          <p:nvPr>
            <p:ph type="body" sz="quarter" idx="4294967295"/>
          </p:nvPr>
        </p:nvSpPr>
        <p:spPr>
          <a:xfrm>
            <a:off x="0" y="6372225"/>
            <a:ext cx="8305800" cy="277813"/>
          </a:xfrm>
          <a:prstGeom prst="rect">
            <a:avLst/>
          </a:prstGeom>
        </p:spPr>
        <p:txBody>
          <a:bodyPr lIns="91440" tIns="45720" rIns="91440" bIns="45720" anchor="t"/>
          <a:lstStyle/>
          <a:p>
            <a:pPr marL="0" indent="0" algn="r">
              <a:lnSpc>
                <a:spcPct val="100000"/>
              </a:lnSpc>
              <a:buNone/>
            </a:pPr>
            <a:r>
              <a:rPr lang="en-US" sz="1200"/>
              <a:t>Fonte: FAO, Departamento de Agricultura dos EUA</a:t>
            </a:r>
            <a:endParaRPr lang="en-US" sz="1200">
              <a:cs typeface="Arial"/>
            </a:endParaRPr>
          </a:p>
        </p:txBody>
      </p:sp>
      <p:pic>
        <p:nvPicPr>
          <p:cNvPr id="1026" name="Picture 2" descr="Carcass of a zebra infected with anthrax. Photo by Steve Bellan">
            <a:extLst>
              <a:ext uri="{FF2B5EF4-FFF2-40B4-BE49-F238E27FC236}">
                <a16:creationId xmlns:a16="http://schemas.microsoft.com/office/drawing/2014/main" id="{F759CA71-DA79-859D-F74D-867251603FF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59545" y="3141603"/>
            <a:ext cx="3278223" cy="245525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410577FB-FECA-7096-3464-65B1BD8B53CD}"/>
              </a:ext>
            </a:extLst>
          </p:cNvPr>
          <p:cNvSpPr txBox="1"/>
          <p:nvPr/>
        </p:nvSpPr>
        <p:spPr>
          <a:xfrm>
            <a:off x="7537344" y="5596861"/>
            <a:ext cx="3531700" cy="276999"/>
          </a:xfrm>
          <a:prstGeom prst="rect">
            <a:avLst/>
          </a:prstGeom>
          <a:noFill/>
        </p:spPr>
        <p:txBody>
          <a:bodyPr wrap="square" rtlCol="0">
            <a:spAutoFit/>
          </a:bodyPr>
          <a:lstStyle/>
          <a:p>
            <a:r>
              <a:rPr lang="en-US" sz="1200" dirty="0" err="1"/>
              <a:t>Carcaça</a:t>
            </a:r>
            <a:r>
              <a:rPr lang="en-US" sz="1200" dirty="0"/>
              <a:t> de </a:t>
            </a:r>
            <a:r>
              <a:rPr lang="en-US" sz="1200" dirty="0" err="1"/>
              <a:t>uma</a:t>
            </a:r>
            <a:r>
              <a:rPr lang="en-US" sz="1200" dirty="0"/>
              <a:t> zebra </a:t>
            </a:r>
            <a:r>
              <a:rPr lang="en-US" sz="1200" dirty="0" err="1"/>
              <a:t>infectada</a:t>
            </a:r>
            <a:r>
              <a:rPr lang="en-US" sz="1200" dirty="0"/>
              <a:t> com </a:t>
            </a:r>
            <a:r>
              <a:rPr lang="en-US" sz="1200" dirty="0" err="1"/>
              <a:t>carbúnculo</a:t>
            </a:r>
            <a:endParaRPr lang="en-US" sz="1200" dirty="0"/>
          </a:p>
        </p:txBody>
      </p:sp>
    </p:spTree>
    <p:extLst>
      <p:ext uri="{BB962C8B-B14F-4D97-AF65-F5344CB8AC3E}">
        <p14:creationId xmlns:p14="http://schemas.microsoft.com/office/powerpoint/2010/main" val="35648015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C9B5E1-3C2E-46E5-BF54-845830764501}"/>
              </a:ext>
            </a:extLst>
          </p:cNvPr>
          <p:cNvSpPr>
            <a:spLocks noGrp="1"/>
          </p:cNvSpPr>
          <p:nvPr>
            <p:ph type="title"/>
          </p:nvPr>
        </p:nvSpPr>
        <p:spPr/>
        <p:txBody>
          <a:bodyPr/>
          <a:lstStyle/>
          <a:p>
            <a:r>
              <a:rPr lang="en-US" dirty="0">
                <a:latin typeface="Franklin Gothic Medium"/>
              </a:rPr>
              <a:t>Uma </a:t>
            </a:r>
            <a:r>
              <a:rPr lang="en-US" dirty="0" err="1"/>
              <a:t>Só</a:t>
            </a:r>
            <a:r>
              <a:rPr lang="en-US" dirty="0"/>
              <a:t> </a:t>
            </a:r>
            <a:r>
              <a:rPr lang="en-US" dirty="0" err="1">
                <a:latin typeface="Franklin Gothic Medium"/>
              </a:rPr>
              <a:t>Saúde</a:t>
            </a:r>
            <a:r>
              <a:rPr lang="en-US" dirty="0">
                <a:latin typeface="Franklin Gothic Medium"/>
              </a:rPr>
              <a:t> </a:t>
            </a:r>
            <a:r>
              <a:rPr lang="en-US" dirty="0" err="1">
                <a:latin typeface="Franklin Gothic Medium"/>
              </a:rPr>
              <a:t>em</a:t>
            </a:r>
            <a:r>
              <a:rPr lang="en-US" dirty="0">
                <a:latin typeface="Franklin Gothic Medium"/>
              </a:rPr>
              <a:t> </a:t>
            </a:r>
            <a:r>
              <a:rPr lang="en-US" dirty="0" err="1">
                <a:latin typeface="Franklin Gothic Medium"/>
              </a:rPr>
              <a:t>destaque</a:t>
            </a:r>
            <a:endParaRPr lang="en-US" dirty="0">
              <a:latin typeface="Franklin Gothic Medium"/>
            </a:endParaRPr>
          </a:p>
        </p:txBody>
      </p:sp>
      <p:sp>
        <p:nvSpPr>
          <p:cNvPr id="3" name="Content Placeholder 2">
            <a:extLst>
              <a:ext uri="{FF2B5EF4-FFF2-40B4-BE49-F238E27FC236}">
                <a16:creationId xmlns:a16="http://schemas.microsoft.com/office/drawing/2014/main" id="{57E8E59D-6692-463F-8047-D5773A7923BA}"/>
              </a:ext>
            </a:extLst>
          </p:cNvPr>
          <p:cNvSpPr>
            <a:spLocks noGrp="1"/>
          </p:cNvSpPr>
          <p:nvPr>
            <p:ph sz="half" idx="2"/>
          </p:nvPr>
        </p:nvSpPr>
        <p:spPr>
          <a:xfrm>
            <a:off x="838200" y="1478857"/>
            <a:ext cx="5713071" cy="4639309"/>
          </a:xfrm>
        </p:spPr>
        <p:txBody>
          <a:bodyPr/>
          <a:lstStyle/>
          <a:p>
            <a:r>
              <a:rPr lang="en-US" dirty="0" err="1"/>
              <a:t>Colaborar</a:t>
            </a:r>
            <a:r>
              <a:rPr lang="en-US" dirty="0"/>
              <a:t> com </a:t>
            </a:r>
            <a:r>
              <a:rPr lang="en-US" dirty="0" err="1"/>
              <a:t>os</a:t>
            </a:r>
            <a:r>
              <a:rPr lang="en-US" dirty="0"/>
              <a:t> </a:t>
            </a:r>
            <a:r>
              <a:rPr lang="en-US" dirty="0" err="1"/>
              <a:t>laboratórios</a:t>
            </a:r>
            <a:r>
              <a:rPr lang="en-US" dirty="0"/>
              <a:t> </a:t>
            </a:r>
            <a:r>
              <a:rPr lang="en-US" b="1" i="1" dirty="0"/>
              <a:t>é </a:t>
            </a:r>
            <a:r>
              <a:rPr lang="en-US" dirty="0"/>
              <a:t>Uma </a:t>
            </a:r>
            <a:r>
              <a:rPr lang="en-US" dirty="0" err="1"/>
              <a:t>Só</a:t>
            </a:r>
            <a:r>
              <a:rPr lang="en-US" dirty="0"/>
              <a:t> </a:t>
            </a:r>
            <a:r>
              <a:rPr lang="en-US" dirty="0" err="1"/>
              <a:t>Saúde</a:t>
            </a:r>
            <a:endParaRPr lang="en-US" dirty="0"/>
          </a:p>
          <a:p>
            <a:r>
              <a:rPr lang="en-US" dirty="0" err="1"/>
              <a:t>Os</a:t>
            </a:r>
            <a:r>
              <a:rPr lang="en-US" dirty="0"/>
              <a:t> </a:t>
            </a:r>
            <a:r>
              <a:rPr lang="en-US" dirty="0" err="1"/>
              <a:t>trabalhadores</a:t>
            </a:r>
            <a:r>
              <a:rPr lang="en-US" dirty="0"/>
              <a:t> de </a:t>
            </a:r>
            <a:r>
              <a:rPr lang="en-US" dirty="0" err="1"/>
              <a:t>laboratório</a:t>
            </a:r>
            <a:r>
              <a:rPr lang="en-US" dirty="0"/>
              <a:t> </a:t>
            </a:r>
            <a:r>
              <a:rPr lang="en-US" dirty="0" err="1"/>
              <a:t>são</a:t>
            </a:r>
            <a:r>
              <a:rPr lang="en-US" dirty="0"/>
              <a:t> </a:t>
            </a:r>
            <a:r>
              <a:rPr lang="en-US" dirty="0" err="1"/>
              <a:t>essenciais</a:t>
            </a:r>
            <a:r>
              <a:rPr lang="en-US" dirty="0"/>
              <a:t> para </a:t>
            </a:r>
            <a:r>
              <a:rPr lang="en-US" dirty="0" err="1"/>
              <a:t>uma</a:t>
            </a:r>
            <a:br>
              <a:rPr lang="en-US" dirty="0"/>
            </a:br>
            <a:r>
              <a:rPr lang="en-US" dirty="0" err="1"/>
              <a:t>resposta</a:t>
            </a:r>
            <a:r>
              <a:rPr lang="en-US" dirty="0"/>
              <a:t> </a:t>
            </a:r>
            <a:r>
              <a:rPr lang="en-US" dirty="0" err="1"/>
              <a:t>eficaz</a:t>
            </a:r>
            <a:r>
              <a:rPr lang="en-US" dirty="0"/>
              <a:t> </a:t>
            </a:r>
            <a:r>
              <a:rPr lang="en-US" dirty="0" err="1"/>
              <a:t>em</a:t>
            </a:r>
            <a:r>
              <a:rPr lang="en-US" dirty="0"/>
              <a:t> </a:t>
            </a:r>
            <a:r>
              <a:rPr lang="en-US" dirty="0" err="1"/>
              <a:t>saúde</a:t>
            </a:r>
            <a:r>
              <a:rPr lang="en-US" dirty="0"/>
              <a:t> </a:t>
            </a:r>
            <a:r>
              <a:rPr lang="en-US" dirty="0" err="1"/>
              <a:t>pública</a:t>
            </a:r>
            <a:endParaRPr lang="en-US" dirty="0"/>
          </a:p>
          <a:p>
            <a:r>
              <a:rPr lang="en-US" dirty="0" err="1"/>
              <a:t>Manter</a:t>
            </a:r>
            <a:r>
              <a:rPr lang="en-US" dirty="0"/>
              <a:t> </a:t>
            </a:r>
            <a:r>
              <a:rPr lang="en-US" dirty="0" err="1"/>
              <a:t>uma</a:t>
            </a:r>
            <a:r>
              <a:rPr lang="en-US" dirty="0"/>
              <a:t> boa </a:t>
            </a:r>
            <a:r>
              <a:rPr lang="en-US" dirty="0" err="1"/>
              <a:t>relação</a:t>
            </a:r>
            <a:r>
              <a:rPr lang="en-US" dirty="0"/>
              <a:t> com </a:t>
            </a:r>
            <a:r>
              <a:rPr lang="en-US" dirty="0" err="1"/>
              <a:t>os</a:t>
            </a:r>
            <a:r>
              <a:rPr lang="en-US" dirty="0"/>
              <a:t> </a:t>
            </a:r>
            <a:r>
              <a:rPr lang="en-US" dirty="0" err="1"/>
              <a:t>laboratórios</a:t>
            </a:r>
            <a:r>
              <a:rPr lang="en-US" dirty="0"/>
              <a:t>, </a:t>
            </a:r>
            <a:r>
              <a:rPr lang="en-US" dirty="0" err="1"/>
              <a:t>incluindo</a:t>
            </a:r>
            <a:r>
              <a:rPr lang="en-US" dirty="0"/>
              <a:t> </a:t>
            </a:r>
            <a:r>
              <a:rPr lang="en-US" dirty="0" err="1"/>
              <a:t>os</a:t>
            </a:r>
            <a:r>
              <a:rPr lang="en-US" dirty="0"/>
              <a:t> </a:t>
            </a:r>
            <a:r>
              <a:rPr lang="en-US" dirty="0" err="1"/>
              <a:t>laboratórios</a:t>
            </a:r>
            <a:r>
              <a:rPr lang="en-US" dirty="0"/>
              <a:t> </a:t>
            </a:r>
            <a:r>
              <a:rPr lang="en-US" dirty="0" err="1"/>
              <a:t>veterinários</a:t>
            </a:r>
            <a:r>
              <a:rPr lang="en-US" dirty="0"/>
              <a:t> e de </a:t>
            </a:r>
            <a:r>
              <a:rPr lang="en-US" dirty="0" err="1"/>
              <a:t>saúde</a:t>
            </a:r>
            <a:r>
              <a:rPr lang="en-US" dirty="0"/>
              <a:t> </a:t>
            </a:r>
            <a:r>
              <a:rPr lang="en-US" dirty="0" err="1"/>
              <a:t>ambiental</a:t>
            </a:r>
            <a:endParaRPr lang="en-US" dirty="0"/>
          </a:p>
        </p:txBody>
      </p:sp>
      <p:pic>
        <p:nvPicPr>
          <p:cNvPr id="1026" name="Picture 2">
            <a:extLst>
              <a:ext uri="{FF2B5EF4-FFF2-40B4-BE49-F238E27FC236}">
                <a16:creationId xmlns:a16="http://schemas.microsoft.com/office/drawing/2014/main" id="{3CDBDB01-D6B9-4BED-B89B-CB8EF812D0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0525" y="1746554"/>
            <a:ext cx="5471885" cy="410391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40411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sz="half" idx="2"/>
          </p:nvPr>
        </p:nvSpPr>
        <p:spPr/>
        <p:txBody>
          <a:bodyPr/>
          <a:lstStyle/>
          <a:p>
            <a:r>
              <a:rPr lang="en-US" dirty="0">
                <a:latin typeface="Arial" panose="020B0604020202020204" pitchFamily="34" charset="0"/>
                <a:cs typeface="Arial" panose="020B0604020202020204" pitchFamily="34" charset="0"/>
              </a:rPr>
              <a:t>É </a:t>
            </a:r>
            <a:r>
              <a:rPr lang="en-US" dirty="0" err="1">
                <a:latin typeface="Arial" panose="020B0604020202020204" pitchFamily="34" charset="0"/>
                <a:cs typeface="Arial" panose="020B0604020202020204" pitchFamily="34" charset="0"/>
              </a:rPr>
              <a:t>necessária</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uma</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comunicação</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eficaz</a:t>
            </a:r>
            <a:r>
              <a:rPr lang="en-US" dirty="0">
                <a:latin typeface="Arial" panose="020B0604020202020204" pitchFamily="34" charset="0"/>
                <a:cs typeface="Arial" panose="020B0604020202020204" pitchFamily="34" charset="0"/>
              </a:rPr>
              <a:t> para </a:t>
            </a:r>
            <a:r>
              <a:rPr lang="en-US" dirty="0" err="1">
                <a:latin typeface="Arial" panose="020B0604020202020204" pitchFamily="34" charset="0"/>
                <a:cs typeface="Arial" panose="020B0604020202020204" pitchFamily="34" charset="0"/>
              </a:rPr>
              <a:t>uma</a:t>
            </a:r>
            <a:r>
              <a:rPr lang="en-US" dirty="0">
                <a:latin typeface="Arial" panose="020B0604020202020204" pitchFamily="34" charset="0"/>
                <a:cs typeface="Arial" panose="020B0604020202020204" pitchFamily="34" charset="0"/>
              </a:rPr>
              <a:t> </a:t>
            </a:r>
            <a:br>
              <a:rPr lang="en-US" dirty="0">
                <a:latin typeface="Arial" panose="020B0604020202020204" pitchFamily="34" charset="0"/>
                <a:cs typeface="Arial" panose="020B0604020202020204" pitchFamily="34" charset="0"/>
              </a:rPr>
            </a:br>
            <a:r>
              <a:rPr lang="en-US" dirty="0" err="1">
                <a:latin typeface="Arial" panose="020B0604020202020204" pitchFamily="34" charset="0"/>
                <a:cs typeface="Arial" panose="020B0604020202020204" pitchFamily="34" charset="0"/>
              </a:rPr>
              <a:t>colaboração</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efetiva</a:t>
            </a:r>
            <a:endParaRPr lang="en-US" dirty="0">
              <a:latin typeface="Arial" panose="020B0604020202020204" pitchFamily="34" charset="0"/>
              <a:cs typeface="Arial" panose="020B0604020202020204" pitchFamily="34" charset="0"/>
            </a:endParaRPr>
          </a:p>
          <a:p>
            <a:r>
              <a:rPr lang="en-US" dirty="0" err="1">
                <a:latin typeface="Arial" panose="020B0604020202020204" pitchFamily="34" charset="0"/>
                <a:cs typeface="Arial" panose="020B0604020202020204" pitchFamily="34" charset="0"/>
              </a:rPr>
              <a:t>Consultar</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oportunamente</a:t>
            </a:r>
            <a:r>
              <a:rPr lang="en-US" dirty="0">
                <a:latin typeface="Arial" panose="020B0604020202020204" pitchFamily="34" charset="0"/>
                <a:cs typeface="Arial" panose="020B0604020202020204" pitchFamily="34" charset="0"/>
              </a:rPr>
              <a:t> o </a:t>
            </a:r>
            <a:r>
              <a:rPr lang="en-US" dirty="0" err="1">
                <a:latin typeface="Arial" panose="020B0604020202020204" pitchFamily="34" charset="0"/>
                <a:cs typeface="Arial" panose="020B0604020202020204" pitchFamily="34" charset="0"/>
              </a:rPr>
              <a:t>laboratório</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sobre</a:t>
            </a:r>
            <a:r>
              <a:rPr lang="en-US" dirty="0">
                <a:latin typeface="Arial" panose="020B0604020202020204" pitchFamily="34" charset="0"/>
                <a:cs typeface="Arial" panose="020B0604020202020204" pitchFamily="34" charset="0"/>
              </a:rPr>
              <a:t> a </a:t>
            </a:r>
            <a:r>
              <a:rPr lang="en-US" dirty="0" err="1">
                <a:latin typeface="Arial" panose="020B0604020202020204" pitchFamily="34" charset="0"/>
                <a:cs typeface="Arial" panose="020B0604020202020204" pitchFamily="34" charset="0"/>
              </a:rPr>
              <a:t>estratégia</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amostragem</a:t>
            </a:r>
            <a:r>
              <a:rPr lang="en-US" dirty="0">
                <a:latin typeface="Arial" panose="020B0604020202020204" pitchFamily="34" charset="0"/>
                <a:cs typeface="Arial" panose="020B0604020202020204" pitchFamily="34" charset="0"/>
              </a:rPr>
              <a:t>, coleta e </a:t>
            </a:r>
            <a:r>
              <a:rPr lang="en-US" dirty="0" err="1">
                <a:latin typeface="Arial" panose="020B0604020202020204" pitchFamily="34" charset="0"/>
                <a:cs typeface="Arial" panose="020B0604020202020204" pitchFamily="34" charset="0"/>
              </a:rPr>
              <a:t>transporte</a:t>
            </a:r>
            <a:endParaRPr lang="en-US" dirty="0">
              <a:latin typeface="Arial" panose="020B0604020202020204" pitchFamily="34" charset="0"/>
              <a:cs typeface="Arial" panose="020B0604020202020204" pitchFamily="34" charset="0"/>
            </a:endParaRPr>
          </a:p>
          <a:p>
            <a:r>
              <a:rPr lang="en-US" dirty="0" err="1">
                <a:latin typeface="Arial" panose="020B0604020202020204" pitchFamily="34" charset="0"/>
                <a:cs typeface="Arial" panose="020B0604020202020204" pitchFamily="34" charset="0"/>
              </a:rPr>
              <a:t>Fornecer</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ao</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laboratório</a:t>
            </a:r>
            <a:r>
              <a:rPr lang="en-US" dirty="0">
                <a:latin typeface="Arial" panose="020B0604020202020204" pitchFamily="34" charset="0"/>
                <a:cs typeface="Arial" panose="020B0604020202020204" pitchFamily="34" charset="0"/>
              </a:rPr>
              <a:t> as </a:t>
            </a:r>
            <a:r>
              <a:rPr lang="en-US" dirty="0" err="1">
                <a:latin typeface="Arial" panose="020B0604020202020204" pitchFamily="34" charset="0"/>
                <a:cs typeface="Arial" panose="020B0604020202020204" pitchFamily="34" charset="0"/>
              </a:rPr>
              <a:t>informações</a:t>
            </a:r>
            <a:r>
              <a:rPr lang="en-US" dirty="0">
                <a:latin typeface="Arial" panose="020B0604020202020204" pitchFamily="34" charset="0"/>
                <a:cs typeface="Arial" panose="020B0604020202020204" pitchFamily="34" charset="0"/>
              </a:rPr>
              <a:t> que </a:t>
            </a:r>
            <a:r>
              <a:rPr lang="en-US" dirty="0" err="1">
                <a:latin typeface="Arial" panose="020B0604020202020204" pitchFamily="34" charset="0"/>
                <a:cs typeface="Arial" panose="020B0604020202020204" pitchFamily="34" charset="0"/>
              </a:rPr>
              <a:t>este</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necessita</a:t>
            </a: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Manter a </a:t>
            </a:r>
            <a:r>
              <a:rPr lang="en-US" dirty="0" err="1">
                <a:latin typeface="Arial" panose="020B0604020202020204" pitchFamily="34" charset="0"/>
                <a:cs typeface="Arial" panose="020B0604020202020204" pitchFamily="34" charset="0"/>
              </a:rPr>
              <a:t>biossegurança</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durante</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todas</a:t>
            </a:r>
            <a:r>
              <a:rPr lang="en-US" dirty="0">
                <a:latin typeface="Arial" panose="020B0604020202020204" pitchFamily="34" charset="0"/>
                <a:cs typeface="Arial" panose="020B0604020202020204" pitchFamily="34" charset="0"/>
              </a:rPr>
              <a:t> as </a:t>
            </a:r>
            <a:r>
              <a:rPr lang="en-US" dirty="0" err="1">
                <a:latin typeface="Arial" panose="020B0604020202020204" pitchFamily="34" charset="0"/>
                <a:cs typeface="Arial" panose="020B0604020202020204" pitchFamily="34" charset="0"/>
              </a:rPr>
              <a:t>fases</a:t>
            </a:r>
            <a:r>
              <a:rPr lang="en-US" dirty="0">
                <a:latin typeface="Arial" panose="020B0604020202020204" pitchFamily="34" charset="0"/>
                <a:cs typeface="Arial" panose="020B0604020202020204" pitchFamily="34" charset="0"/>
              </a:rPr>
              <a:t> da </a:t>
            </a:r>
            <a:r>
              <a:rPr lang="en-US" dirty="0" err="1">
                <a:latin typeface="Arial" panose="020B0604020202020204" pitchFamily="34" charset="0"/>
                <a:cs typeface="Arial" panose="020B0604020202020204" pitchFamily="34" charset="0"/>
              </a:rPr>
              <a:t>resposta</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incluindo</a:t>
            </a:r>
            <a:r>
              <a:rPr lang="en-US" dirty="0">
                <a:latin typeface="Arial" panose="020B0604020202020204" pitchFamily="34" charset="0"/>
                <a:cs typeface="Arial" panose="020B0604020202020204" pitchFamily="34" charset="0"/>
              </a:rPr>
              <a:t> a coleta, </a:t>
            </a:r>
            <a:r>
              <a:rPr lang="en-US" dirty="0" err="1">
                <a:latin typeface="Arial" panose="020B0604020202020204" pitchFamily="34" charset="0"/>
                <a:cs typeface="Arial" panose="020B0604020202020204" pitchFamily="34" charset="0"/>
              </a:rPr>
              <a:t>armazenamento</a:t>
            </a:r>
            <a:r>
              <a:rPr lang="en-US" dirty="0">
                <a:latin typeface="Arial" panose="020B0604020202020204" pitchFamily="34" charset="0"/>
                <a:cs typeface="Arial" panose="020B0604020202020204" pitchFamily="34" charset="0"/>
              </a:rPr>
              <a:t> e </a:t>
            </a:r>
            <a:r>
              <a:rPr lang="en-US" dirty="0" err="1">
                <a:latin typeface="Arial" panose="020B0604020202020204" pitchFamily="34" charset="0"/>
                <a:cs typeface="Arial" panose="020B0604020202020204" pitchFamily="34" charset="0"/>
              </a:rPr>
              <a:t>transporte</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amostras</a:t>
            </a:r>
            <a:endParaRPr lang="en-US" dirty="0">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D9A9464E-1E12-40AB-A632-2BD6F2B872DA}"/>
              </a:ext>
            </a:extLst>
          </p:cNvPr>
          <p:cNvSpPr>
            <a:spLocks noGrp="1"/>
          </p:cNvSpPr>
          <p:nvPr>
            <p:ph type="title"/>
          </p:nvPr>
        </p:nvSpPr>
        <p:spPr>
          <a:prstGeom prst="rect">
            <a:avLst/>
          </a:prstGeom>
        </p:spPr>
        <p:txBody>
          <a:bodyPr/>
          <a:lstStyle/>
          <a:p>
            <a:r>
              <a:rPr lang="en-US" dirty="0" err="1"/>
              <a:t>Resumo</a:t>
            </a:r>
            <a:endParaRPr lang="en-US" dirty="0"/>
          </a:p>
        </p:txBody>
      </p:sp>
      <p:sp>
        <p:nvSpPr>
          <p:cNvPr id="4" name="Text Placeholder 3">
            <a:extLst>
              <a:ext uri="{FF2B5EF4-FFF2-40B4-BE49-F238E27FC236}">
                <a16:creationId xmlns:a16="http://schemas.microsoft.com/office/drawing/2014/main" id="{238E97BB-61EC-723E-0999-9A071642DD81}"/>
              </a:ext>
            </a:extLst>
          </p:cNvPr>
          <p:cNvSpPr>
            <a:spLocks noGrp="1"/>
          </p:cNvSpPr>
          <p:nvPr>
            <p:ph type="body" sz="quarter" idx="4294967295"/>
          </p:nvPr>
        </p:nvSpPr>
        <p:spPr>
          <a:xfrm>
            <a:off x="4668795" y="6262837"/>
            <a:ext cx="4953000" cy="203200"/>
          </a:xfrm>
          <a:prstGeom prst="rect">
            <a:avLst/>
          </a:prstGeom>
        </p:spPr>
        <p:txBody>
          <a:bodyPr/>
          <a:lstStyle/>
          <a:p>
            <a:pPr marL="0" indent="0" algn="r">
              <a:buNone/>
            </a:pPr>
            <a:r>
              <a:rPr lang="en-US" sz="1200" dirty="0" err="1"/>
              <a:t>Agradecimento</a:t>
            </a:r>
            <a:r>
              <a:rPr lang="en-US" sz="1200" dirty="0"/>
              <a:t>: </a:t>
            </a:r>
            <a:r>
              <a:rPr lang="en-US" sz="1200" dirty="0" err="1"/>
              <a:t>alguns</a:t>
            </a:r>
            <a:r>
              <a:rPr lang="en-US" sz="1200" dirty="0"/>
              <a:t> </a:t>
            </a:r>
            <a:r>
              <a:rPr lang="en-US" sz="1200" dirty="0" err="1"/>
              <a:t>materiais</a:t>
            </a:r>
            <a:r>
              <a:rPr lang="en-US" sz="1200" dirty="0"/>
              <a:t> </a:t>
            </a:r>
            <a:r>
              <a:rPr lang="en-US" sz="1200" dirty="0" err="1"/>
              <a:t>desta</a:t>
            </a:r>
            <a:r>
              <a:rPr lang="en-US" sz="1200" dirty="0"/>
              <a:t> </a:t>
            </a:r>
            <a:r>
              <a:rPr lang="en-US" sz="1200" dirty="0" err="1"/>
              <a:t>lição</a:t>
            </a:r>
            <a:r>
              <a:rPr lang="en-US" sz="1200" dirty="0"/>
              <a:t> </a:t>
            </a:r>
            <a:r>
              <a:rPr lang="en-US" sz="1200" dirty="0" err="1"/>
              <a:t>foram</a:t>
            </a:r>
            <a:r>
              <a:rPr lang="en-US" sz="1200" dirty="0"/>
              <a:t> </a:t>
            </a:r>
            <a:r>
              <a:rPr lang="en-US" sz="1200" dirty="0" err="1"/>
              <a:t>adaptados</a:t>
            </a:r>
            <a:r>
              <a:rPr lang="en-US" sz="1200" dirty="0"/>
              <a:t> de </a:t>
            </a:r>
            <a:r>
              <a:rPr lang="en-US" sz="1200" dirty="0" err="1"/>
              <a:t>uma</a:t>
            </a:r>
            <a:r>
              <a:rPr lang="en-US" sz="1200" dirty="0"/>
              <a:t> </a:t>
            </a:r>
            <a:r>
              <a:rPr lang="en-US" sz="1200" dirty="0" err="1"/>
              <a:t>apresentação</a:t>
            </a:r>
            <a:r>
              <a:rPr lang="en-US" sz="1200" dirty="0"/>
              <a:t> de Gerald Pellegrini, Wangeci Gatei, Michele Parsons</a:t>
            </a:r>
          </a:p>
          <a:p>
            <a:pPr marL="0" indent="0" algn="r">
              <a:buNone/>
            </a:pPr>
            <a:endParaRPr lang="en-US" sz="1200" dirty="0"/>
          </a:p>
        </p:txBody>
      </p:sp>
    </p:spTree>
    <p:extLst>
      <p:ext uri="{BB962C8B-B14F-4D97-AF65-F5344CB8AC3E}">
        <p14:creationId xmlns:p14="http://schemas.microsoft.com/office/powerpoint/2010/main" val="270585162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D8C097F-3C3D-B5B1-9058-718E18B74A00}"/>
              </a:ext>
            </a:extLst>
          </p:cNvPr>
          <p:cNvSpPr>
            <a:spLocks noGrp="1"/>
          </p:cNvSpPr>
          <p:nvPr>
            <p:ph sz="half" idx="2"/>
          </p:nvPr>
        </p:nvSpPr>
        <p:spPr>
          <a:xfrm>
            <a:off x="838199" y="1478857"/>
            <a:ext cx="11164747" cy="4639309"/>
          </a:xfrm>
        </p:spPr>
        <p:txBody>
          <a:bodyPr lIns="91440" tIns="45720" rIns="91440" bIns="45720" anchor="t"/>
          <a:lstStyle/>
          <a:p>
            <a:pPr marL="283464" indent="-283464"/>
            <a:r>
              <a:rPr lang="en-US" dirty="0" err="1">
                <a:latin typeface="Arial" panose="020B0604020202020204" pitchFamily="34" charset="0"/>
                <a:cs typeface="Arial" panose="020B0604020202020204" pitchFamily="34" charset="0"/>
              </a:rPr>
              <a:t>Descrever</a:t>
            </a:r>
            <a:r>
              <a:rPr lang="en-US" dirty="0">
                <a:latin typeface="Arial" panose="020B0604020202020204" pitchFamily="34" charset="0"/>
                <a:cs typeface="Arial" panose="020B0604020202020204" pitchFamily="34" charset="0"/>
              </a:rPr>
              <a:t> a </a:t>
            </a:r>
            <a:r>
              <a:rPr lang="en-US" dirty="0" err="1">
                <a:latin typeface="Arial" panose="020B0604020202020204" pitchFamily="34" charset="0"/>
                <a:cs typeface="Arial" panose="020B0604020202020204" pitchFamily="34" charset="0"/>
              </a:rPr>
              <a:t>interação</a:t>
            </a:r>
            <a:r>
              <a:rPr lang="en-US" dirty="0">
                <a:latin typeface="Arial" panose="020B0604020202020204" pitchFamily="34" charset="0"/>
                <a:cs typeface="Arial" panose="020B0604020202020204" pitchFamily="34" charset="0"/>
              </a:rPr>
              <a:t> que </a:t>
            </a:r>
            <a:r>
              <a:rPr lang="en-US" dirty="0" err="1">
                <a:latin typeface="Arial" panose="020B0604020202020204" pitchFamily="34" charset="0"/>
                <a:cs typeface="Arial" panose="020B0604020202020204" pitchFamily="34" charset="0"/>
              </a:rPr>
              <a:t>deve</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existir</a:t>
            </a:r>
            <a:r>
              <a:rPr lang="en-US" dirty="0">
                <a:latin typeface="Arial" panose="020B0604020202020204" pitchFamily="34" charset="0"/>
                <a:cs typeface="Arial" panose="020B0604020202020204" pitchFamily="34" charset="0"/>
              </a:rPr>
              <a:t> entre </a:t>
            </a:r>
            <a:r>
              <a:rPr lang="en-US" dirty="0" err="1">
                <a:latin typeface="Arial" panose="020B0604020202020204" pitchFamily="34" charset="0"/>
                <a:cs typeface="Arial" panose="020B0604020202020204" pitchFamily="34" charset="0"/>
              </a:rPr>
              <a:t>os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técnicos</a:t>
            </a:r>
            <a:r>
              <a:rPr lang="en-US" dirty="0">
                <a:latin typeface="Arial" panose="020B0604020202020204" pitchFamily="34" charset="0"/>
                <a:cs typeface="Arial" panose="020B0604020202020204" pitchFamily="34" charset="0"/>
              </a:rPr>
              <a:t> da </a:t>
            </a:r>
            <a:r>
              <a:rPr lang="en-US" dirty="0" err="1">
                <a:latin typeface="Arial" panose="020B0604020202020204" pitchFamily="34" charset="0"/>
                <a:cs typeface="Arial" panose="020B0604020202020204" pitchFamily="34" charset="0"/>
              </a:rPr>
              <a:t>epidemiologia</a:t>
            </a:r>
            <a:r>
              <a:rPr lang="en-US" dirty="0">
                <a:latin typeface="Arial" panose="020B0604020202020204" pitchFamily="34" charset="0"/>
                <a:cs typeface="Arial" panose="020B0604020202020204" pitchFamily="34" charset="0"/>
              </a:rPr>
              <a:t> e do </a:t>
            </a:r>
            <a:r>
              <a:rPr lang="en-US" dirty="0" err="1">
                <a:latin typeface="Arial" panose="020B0604020202020204" pitchFamily="34" charset="0"/>
                <a:cs typeface="Arial" panose="020B0604020202020204" pitchFamily="34" charset="0"/>
              </a:rPr>
              <a:t>laboratório</a:t>
            </a:r>
            <a:endParaRPr lang="en-US" dirty="0">
              <a:latin typeface="Arial" panose="020B0604020202020204" pitchFamily="34" charset="0"/>
              <a:cs typeface="Arial" panose="020B0604020202020204" pitchFamily="34" charset="0"/>
            </a:endParaRPr>
          </a:p>
          <a:p>
            <a:pPr marL="1143000" lvl="1">
              <a:spcBef>
                <a:spcPts val="0"/>
              </a:spcBef>
              <a:spcAft>
                <a:spcPts val="0"/>
              </a:spcAft>
            </a:pPr>
            <a:r>
              <a:rPr lang="en-US" dirty="0">
                <a:latin typeface="Arial" panose="020B0604020202020204" pitchFamily="34" charset="0"/>
                <a:cs typeface="Arial" panose="020B0604020202020204" pitchFamily="34" charset="0"/>
              </a:rPr>
              <a:t>Numa base </a:t>
            </a:r>
            <a:r>
              <a:rPr lang="en-US" dirty="0" err="1">
                <a:latin typeface="Arial" panose="020B0604020202020204" pitchFamily="34" charset="0"/>
                <a:cs typeface="Arial" panose="020B0604020202020204" pitchFamily="34" charset="0"/>
              </a:rPr>
              <a:t>contínua</a:t>
            </a:r>
            <a:endParaRPr lang="en-US" dirty="0">
              <a:latin typeface="Arial" panose="020B0604020202020204" pitchFamily="34" charset="0"/>
              <a:cs typeface="Arial" panose="020B0604020202020204" pitchFamily="34" charset="0"/>
            </a:endParaRPr>
          </a:p>
          <a:p>
            <a:pPr marL="1143000" lvl="1">
              <a:spcBef>
                <a:spcPts val="0"/>
              </a:spcBef>
              <a:spcAft>
                <a:spcPts val="0"/>
              </a:spcAft>
            </a:pPr>
            <a:r>
              <a:rPr lang="en-US" dirty="0">
                <a:latin typeface="Arial" panose="020B0604020202020204" pitchFamily="34" charset="0"/>
                <a:cs typeface="Arial" panose="020B0604020202020204" pitchFamily="34" charset="0"/>
              </a:rPr>
              <a:t>Quando se </a:t>
            </a:r>
            <a:r>
              <a:rPr lang="en-US" dirty="0" err="1">
                <a:latin typeface="Arial" panose="020B0604020202020204" pitchFamily="34" charset="0"/>
                <a:cs typeface="Arial" panose="020B0604020202020204" pitchFamily="34" charset="0"/>
              </a:rPr>
              <a:t>inicia</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uma</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investigação</a:t>
            </a:r>
            <a:r>
              <a:rPr lang="en-US" dirty="0">
                <a:latin typeface="Arial" panose="020B0604020202020204" pitchFamily="34" charset="0"/>
                <a:cs typeface="Arial" panose="020B0604020202020204" pitchFamily="34" charset="0"/>
              </a:rPr>
              <a:t> de um </a:t>
            </a:r>
            <a:r>
              <a:rPr lang="en-US" dirty="0" err="1">
                <a:latin typeface="Arial" panose="020B0604020202020204" pitchFamily="34" charset="0"/>
                <a:cs typeface="Arial" panose="020B0604020202020204" pitchFamily="34" charset="0"/>
              </a:rPr>
              <a:t>surto</a:t>
            </a:r>
            <a:endParaRPr lang="en-US" dirty="0">
              <a:latin typeface="Arial" panose="020B0604020202020204" pitchFamily="34" charset="0"/>
              <a:cs typeface="Arial" panose="020B0604020202020204" pitchFamily="34" charset="0"/>
            </a:endParaRPr>
          </a:p>
          <a:p>
            <a:pPr marL="1143000" lvl="1">
              <a:spcBef>
                <a:spcPts val="0"/>
              </a:spcBef>
              <a:spcAft>
                <a:spcPts val="0"/>
              </a:spcAft>
            </a:pPr>
            <a:r>
              <a:rPr lang="en-US" dirty="0">
                <a:latin typeface="Arial" panose="020B0604020202020204" pitchFamily="34" charset="0"/>
                <a:cs typeface="Arial" panose="020B0604020202020204" pitchFamily="34" charset="0"/>
              </a:rPr>
              <a:t>Durante a </a:t>
            </a:r>
            <a:r>
              <a:rPr lang="en-US" dirty="0" err="1">
                <a:latin typeface="Arial" panose="020B0604020202020204" pitchFamily="34" charset="0"/>
                <a:cs typeface="Arial" panose="020B0604020202020204" pitchFamily="34" charset="0"/>
              </a:rPr>
              <a:t>investigação</a:t>
            </a:r>
            <a:r>
              <a:rPr lang="en-US" dirty="0">
                <a:latin typeface="Arial" panose="020B0604020202020204" pitchFamily="34" charset="0"/>
                <a:cs typeface="Arial" panose="020B0604020202020204" pitchFamily="34" charset="0"/>
              </a:rPr>
              <a:t> do </a:t>
            </a:r>
            <a:r>
              <a:rPr lang="en-US" dirty="0" err="1">
                <a:latin typeface="Arial" panose="020B0604020202020204" pitchFamily="34" charset="0"/>
                <a:cs typeface="Arial" panose="020B0604020202020204" pitchFamily="34" charset="0"/>
              </a:rPr>
              <a:t>surto</a:t>
            </a:r>
            <a:endParaRPr lang="en-US" dirty="0">
              <a:latin typeface="Arial" panose="020B0604020202020204" pitchFamily="34" charset="0"/>
              <a:cs typeface="Arial" panose="020B0604020202020204" pitchFamily="34" charset="0"/>
            </a:endParaRPr>
          </a:p>
          <a:p>
            <a:pPr marL="1143000" lvl="1">
              <a:spcBef>
                <a:spcPts val="0"/>
              </a:spcBef>
              <a:spcAft>
                <a:spcPts val="0"/>
              </a:spcAft>
            </a:pPr>
            <a:r>
              <a:rPr lang="en-US" dirty="0" err="1">
                <a:latin typeface="Arial" panose="020B0604020202020204" pitchFamily="34" charset="0"/>
                <a:cs typeface="Arial" panose="020B0604020202020204" pitchFamily="34" charset="0"/>
              </a:rPr>
              <a:t>Após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uma</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investigação</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surto</a:t>
            </a:r>
            <a:endParaRPr lang="en-US" dirty="0">
              <a:latin typeface="Arial" panose="020B0604020202020204" pitchFamily="34" charset="0"/>
              <a:cs typeface="Arial" panose="020B0604020202020204" pitchFamily="34" charset="0"/>
            </a:endParaRPr>
          </a:p>
          <a:p>
            <a:pPr marL="283464" indent="-283464">
              <a:spcBef>
                <a:spcPts val="1200"/>
              </a:spcBef>
            </a:pPr>
            <a:r>
              <a:rPr lang="en-US" altLang="en-US" dirty="0" err="1"/>
              <a:t>Interpretar</a:t>
            </a:r>
            <a:r>
              <a:rPr lang="en-US" altLang="en-US" dirty="0"/>
              <a:t> </a:t>
            </a:r>
            <a:r>
              <a:rPr lang="en-US" altLang="en-US" dirty="0" err="1"/>
              <a:t>os</a:t>
            </a:r>
            <a:r>
              <a:rPr lang="en-US" altLang="en-US" dirty="0"/>
              <a:t> </a:t>
            </a:r>
            <a:r>
              <a:rPr lang="en-US" altLang="en-US" dirty="0" err="1"/>
              <a:t>resultados</a:t>
            </a:r>
            <a:r>
              <a:rPr lang="en-US" altLang="en-US" dirty="0"/>
              <a:t> </a:t>
            </a:r>
            <a:r>
              <a:rPr lang="en-US" altLang="en-US" dirty="0" err="1"/>
              <a:t>laboratoriais</a:t>
            </a:r>
            <a:r>
              <a:rPr lang="en-US" altLang="en-US" dirty="0"/>
              <a:t> num </a:t>
            </a:r>
            <a:r>
              <a:rPr lang="en-US" altLang="en-US" dirty="0" err="1"/>
              <a:t>contexto</a:t>
            </a:r>
            <a:r>
              <a:rPr lang="en-US" altLang="en-US" dirty="0"/>
              <a:t> </a:t>
            </a:r>
            <a:r>
              <a:rPr lang="en-US" altLang="en-US" dirty="0" err="1"/>
              <a:t>epidemiológico</a:t>
            </a:r>
            <a:endParaRPr lang="en-US" altLang="en-US" dirty="0"/>
          </a:p>
          <a:p>
            <a:pPr marL="283464" indent="-283464"/>
            <a:r>
              <a:rPr lang="en-US" dirty="0" err="1">
                <a:latin typeface="Arial" panose="020B0604020202020204" pitchFamily="34" charset="0"/>
                <a:cs typeface="Arial" panose="020B0604020202020204" pitchFamily="34" charset="0"/>
              </a:rPr>
              <a:t>Definir</a:t>
            </a:r>
            <a:r>
              <a:rPr lang="en-US" dirty="0">
                <a:latin typeface="Arial" panose="020B0604020202020204" pitchFamily="34" charset="0"/>
                <a:cs typeface="Arial" panose="020B0604020202020204" pitchFamily="34" charset="0"/>
              </a:rPr>
              <a:t> e </a:t>
            </a:r>
            <a:r>
              <a:rPr lang="en-US" dirty="0" err="1">
                <a:latin typeface="Arial" panose="020B0604020202020204" pitchFamily="34" charset="0"/>
                <a:cs typeface="Arial" panose="020B0604020202020204" pitchFamily="34" charset="0"/>
              </a:rPr>
              <a:t>descrever</a:t>
            </a:r>
            <a:r>
              <a:rPr lang="en-US" dirty="0">
                <a:latin typeface="Arial" panose="020B0604020202020204" pitchFamily="34" charset="0"/>
                <a:cs typeface="Arial" panose="020B0604020202020204" pitchFamily="34" charset="0"/>
              </a:rPr>
              <a:t> a </a:t>
            </a:r>
            <a:r>
              <a:rPr lang="en-US" dirty="0" err="1">
                <a:latin typeface="Arial" panose="020B0604020202020204" pitchFamily="34" charset="0"/>
                <a:cs typeface="Arial" panose="020B0604020202020204" pitchFamily="34" charset="0"/>
              </a:rPr>
              <a:t>importância</a:t>
            </a:r>
            <a:r>
              <a:rPr lang="en-US" dirty="0">
                <a:latin typeface="Arial" panose="020B0604020202020204" pitchFamily="34" charset="0"/>
                <a:cs typeface="Arial" panose="020B0604020202020204" pitchFamily="34" charset="0"/>
              </a:rPr>
              <a:t> da </a:t>
            </a:r>
            <a:r>
              <a:rPr lang="en-US" dirty="0" err="1">
                <a:latin typeface="Arial" panose="020B0604020202020204" pitchFamily="34" charset="0"/>
                <a:cs typeface="Arial" panose="020B0604020202020204" pitchFamily="34" charset="0"/>
              </a:rPr>
              <a:t>biossegurança</a:t>
            </a:r>
            <a:r>
              <a:rPr lang="en-US" dirty="0">
                <a:latin typeface="Arial" panose="020B0604020202020204" pitchFamily="34" charset="0"/>
                <a:cs typeface="Arial" panose="020B0604020202020204" pitchFamily="34" charset="0"/>
              </a:rPr>
              <a:t> e da </a:t>
            </a:r>
            <a:br>
              <a:rPr lang="en-US" dirty="0">
                <a:latin typeface="Arial" panose="020B0604020202020204" pitchFamily="34" charset="0"/>
                <a:cs typeface="Arial" panose="020B0604020202020204" pitchFamily="34" charset="0"/>
              </a:rPr>
            </a:br>
            <a:r>
              <a:rPr lang="en-US" dirty="0" err="1">
                <a:latin typeface="Arial" panose="020B0604020202020204" pitchFamily="34" charset="0"/>
                <a:cs typeface="Arial" panose="020B0604020202020204" pitchFamily="34" charset="0"/>
              </a:rPr>
              <a:t>proteção</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biológica</a:t>
            </a:r>
            <a:endParaRPr lang="en-US" dirty="0"/>
          </a:p>
        </p:txBody>
      </p:sp>
      <p:sp>
        <p:nvSpPr>
          <p:cNvPr id="2" name="Title 1">
            <a:extLst>
              <a:ext uri="{FF2B5EF4-FFF2-40B4-BE49-F238E27FC236}">
                <a16:creationId xmlns:a16="http://schemas.microsoft.com/office/drawing/2014/main" id="{E26B2F04-4E76-8B40-92B2-DB3D194AF1F9}"/>
              </a:ext>
            </a:extLst>
          </p:cNvPr>
          <p:cNvSpPr>
            <a:spLocks noGrp="1"/>
          </p:cNvSpPr>
          <p:nvPr>
            <p:ph type="title"/>
          </p:nvPr>
        </p:nvSpPr>
        <p:spPr>
          <a:prstGeom prst="rect">
            <a:avLst/>
          </a:prstGeom>
        </p:spPr>
        <p:txBody>
          <a:bodyPr/>
          <a:lstStyle/>
          <a:p>
            <a:r>
              <a:rPr lang="en-US" dirty="0" err="1"/>
              <a:t>Revisão</a:t>
            </a:r>
            <a:r>
              <a:rPr lang="en-US" dirty="0"/>
              <a:t> dos </a:t>
            </a:r>
            <a:r>
              <a:rPr lang="en-US" dirty="0" err="1"/>
              <a:t>objetivos</a:t>
            </a:r>
            <a:r>
              <a:rPr lang="en-US" dirty="0"/>
              <a:t> de </a:t>
            </a:r>
            <a:r>
              <a:rPr lang="en-US" dirty="0" err="1"/>
              <a:t>aprendizagem</a:t>
            </a:r>
            <a:endParaRPr lang="fr-FR" dirty="0"/>
          </a:p>
        </p:txBody>
      </p:sp>
    </p:spTree>
    <p:extLst>
      <p:ext uri="{BB962C8B-B14F-4D97-AF65-F5344CB8AC3E}">
        <p14:creationId xmlns:p14="http://schemas.microsoft.com/office/powerpoint/2010/main" val="24925446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a:extLst>
              <a:ext uri="{FF2B5EF4-FFF2-40B4-BE49-F238E27FC236}">
                <a16:creationId xmlns:a16="http://schemas.microsoft.com/office/drawing/2014/main" id="{9C6FA251-BBF5-465E-A458-F5D64722F2E2}"/>
              </a:ext>
            </a:extLst>
          </p:cNvPr>
          <p:cNvGraphicFramePr>
            <a:graphicFrameLocks noGrp="1"/>
          </p:cNvGraphicFramePr>
          <p:nvPr>
            <p:ph sz="half" idx="2"/>
            <p:extLst>
              <p:ext uri="{D42A27DB-BD31-4B8C-83A1-F6EECF244321}">
                <p14:modId xmlns:p14="http://schemas.microsoft.com/office/powerpoint/2010/main" val="1484767173"/>
              </p:ext>
            </p:extLst>
          </p:nvPr>
        </p:nvGraphicFramePr>
        <p:xfrm>
          <a:off x="838200" y="1479550"/>
          <a:ext cx="10515600" cy="4638675"/>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2">
            <a:extLst>
              <a:ext uri="{FF2B5EF4-FFF2-40B4-BE49-F238E27FC236}">
                <a16:creationId xmlns:a16="http://schemas.microsoft.com/office/drawing/2014/main" id="{C3787EE3-2AEC-4079-960B-F572E6F9AE77}"/>
              </a:ext>
            </a:extLst>
          </p:cNvPr>
          <p:cNvSpPr>
            <a:spLocks noGrp="1"/>
          </p:cNvSpPr>
          <p:nvPr>
            <p:ph type="title"/>
          </p:nvPr>
        </p:nvSpPr>
        <p:spPr>
          <a:prstGeom prst="rect">
            <a:avLst/>
          </a:prstGeom>
        </p:spPr>
        <p:txBody>
          <a:bodyPr/>
          <a:lstStyle/>
          <a:p>
            <a:r>
              <a:rPr lang="en-US" dirty="0"/>
              <a:t>Isto </a:t>
            </a:r>
            <a:r>
              <a:rPr lang="en-US" dirty="0" err="1"/>
              <a:t>é</a:t>
            </a:r>
            <a:r>
              <a:rPr lang="en-US" dirty="0"/>
              <a:t> um </a:t>
            </a:r>
            <a:r>
              <a:rPr lang="en-US" dirty="0" err="1"/>
              <a:t>surto</a:t>
            </a:r>
            <a:r>
              <a:rPr lang="en-US" dirty="0"/>
              <a:t>?</a:t>
            </a:r>
          </a:p>
        </p:txBody>
      </p:sp>
    </p:spTree>
    <p:extLst>
      <p:ext uri="{BB962C8B-B14F-4D97-AF65-F5344CB8AC3E}">
        <p14:creationId xmlns:p14="http://schemas.microsoft.com/office/powerpoint/2010/main" val="23640716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sz="half" idx="2"/>
          </p:nvPr>
        </p:nvSpPr>
        <p:spPr>
          <a:xfrm>
            <a:off x="838200" y="1478857"/>
            <a:ext cx="11176322" cy="4639309"/>
          </a:xfrm>
        </p:spPr>
        <p:txBody>
          <a:bodyPr/>
          <a:lstStyle/>
          <a:p>
            <a:pPr marL="287020" indent="-287020">
              <a:spcBef>
                <a:spcPts val="400"/>
              </a:spcBef>
              <a:spcAft>
                <a:spcPts val="400"/>
              </a:spcAft>
            </a:pPr>
            <a:r>
              <a:rPr lang="en-US" dirty="0" err="1"/>
              <a:t>Quem</a:t>
            </a:r>
            <a:r>
              <a:rPr lang="en-US" dirty="0"/>
              <a:t> é o </a:t>
            </a:r>
            <a:r>
              <a:rPr lang="en-US" dirty="0" err="1"/>
              <a:t>ponto</a:t>
            </a:r>
            <a:r>
              <a:rPr lang="en-US" dirty="0"/>
              <a:t> de </a:t>
            </a:r>
            <a:r>
              <a:rPr lang="en-US" dirty="0" err="1"/>
              <a:t>contato</a:t>
            </a:r>
            <a:r>
              <a:rPr lang="en-US" dirty="0"/>
              <a:t> do </a:t>
            </a:r>
            <a:r>
              <a:rPr lang="en-US" dirty="0" err="1"/>
              <a:t>laboratório</a:t>
            </a:r>
            <a:r>
              <a:rPr lang="en-US" dirty="0"/>
              <a:t>?</a:t>
            </a:r>
          </a:p>
          <a:p>
            <a:pPr lvl="1">
              <a:spcBef>
                <a:spcPts val="400"/>
              </a:spcBef>
              <a:spcAft>
                <a:spcPts val="400"/>
              </a:spcAft>
            </a:pPr>
            <a:r>
              <a:rPr lang="en-US" sz="2400" dirty="0"/>
              <a:t>Local, regional, </a:t>
            </a:r>
            <a:r>
              <a:rPr lang="en-US" sz="2400" dirty="0" err="1"/>
              <a:t>nacional</a:t>
            </a:r>
            <a:r>
              <a:rPr lang="en-US" sz="2400" dirty="0"/>
              <a:t>?</a:t>
            </a:r>
          </a:p>
          <a:p>
            <a:pPr lvl="1">
              <a:spcBef>
                <a:spcPts val="400"/>
              </a:spcBef>
              <a:spcAft>
                <a:spcPts val="400"/>
              </a:spcAft>
            </a:pPr>
            <a:r>
              <a:rPr lang="en-US" sz="2400" dirty="0" err="1"/>
              <a:t>Laboratório</a:t>
            </a:r>
            <a:r>
              <a:rPr lang="en-US" sz="2400" dirty="0"/>
              <a:t> </a:t>
            </a:r>
            <a:r>
              <a:rPr lang="en-US" sz="2400" dirty="0" err="1"/>
              <a:t>humano</a:t>
            </a:r>
            <a:r>
              <a:rPr lang="en-US" sz="2400" dirty="0"/>
              <a:t>, </a:t>
            </a:r>
            <a:r>
              <a:rPr lang="en-US" sz="2400" dirty="0" err="1"/>
              <a:t>laboratório</a:t>
            </a:r>
            <a:r>
              <a:rPr lang="en-US" sz="2400" dirty="0"/>
              <a:t> </a:t>
            </a:r>
            <a:r>
              <a:rPr lang="en-US" sz="2400" dirty="0" err="1"/>
              <a:t>veterinário</a:t>
            </a:r>
            <a:r>
              <a:rPr lang="en-US" sz="2400" dirty="0"/>
              <a:t>, </a:t>
            </a:r>
            <a:r>
              <a:rPr lang="en-US" sz="2400" dirty="0" err="1"/>
              <a:t>laboratório</a:t>
            </a:r>
            <a:r>
              <a:rPr lang="en-US" sz="2400" dirty="0"/>
              <a:t> </a:t>
            </a:r>
            <a:r>
              <a:rPr lang="en-US" sz="2400" dirty="0" err="1"/>
              <a:t>ambiental</a:t>
            </a:r>
            <a:r>
              <a:rPr lang="en-US" sz="2400" dirty="0"/>
              <a:t>?</a:t>
            </a:r>
          </a:p>
          <a:p>
            <a:pPr lvl="1">
              <a:spcBef>
                <a:spcPts val="400"/>
              </a:spcBef>
              <a:spcAft>
                <a:spcPts val="400"/>
              </a:spcAft>
            </a:pPr>
            <a:r>
              <a:rPr lang="en-US" sz="2400" dirty="0" err="1"/>
              <a:t>Laboratórios</a:t>
            </a:r>
            <a:r>
              <a:rPr lang="en-US" sz="2400" dirty="0"/>
              <a:t> de </a:t>
            </a:r>
            <a:r>
              <a:rPr lang="en-US" sz="2400" dirty="0" err="1"/>
              <a:t>entomologia</a:t>
            </a:r>
            <a:r>
              <a:rPr lang="en-US" sz="2400" dirty="0"/>
              <a:t>, de </a:t>
            </a:r>
            <a:r>
              <a:rPr lang="en-US" sz="2400" dirty="0" err="1"/>
              <a:t>toxicologia</a:t>
            </a:r>
            <a:r>
              <a:rPr lang="en-US" sz="2400" dirty="0"/>
              <a:t>? Outros?</a:t>
            </a:r>
          </a:p>
          <a:p>
            <a:pPr marL="287020" indent="-287020">
              <a:spcBef>
                <a:spcPts val="400"/>
              </a:spcBef>
              <a:spcAft>
                <a:spcPts val="400"/>
              </a:spcAft>
            </a:pPr>
            <a:r>
              <a:rPr lang="en-US" dirty="0"/>
              <a:t>Se for </a:t>
            </a:r>
            <a:r>
              <a:rPr lang="en-US" dirty="0" err="1"/>
              <a:t>detectado</a:t>
            </a:r>
            <a:r>
              <a:rPr lang="en-US" dirty="0"/>
              <a:t> um </a:t>
            </a:r>
            <a:r>
              <a:rPr lang="en-US" dirty="0" err="1"/>
              <a:t>surto</a:t>
            </a:r>
            <a:r>
              <a:rPr lang="en-US" dirty="0"/>
              <a:t>...</a:t>
            </a:r>
          </a:p>
          <a:p>
            <a:pPr lvl="1">
              <a:spcBef>
                <a:spcPts val="400"/>
              </a:spcBef>
              <a:spcAft>
                <a:spcPts val="400"/>
              </a:spcAft>
            </a:pPr>
            <a:r>
              <a:rPr lang="en-US" sz="2400" dirty="0" err="1"/>
              <a:t>Quem</a:t>
            </a:r>
            <a:r>
              <a:rPr lang="en-US" sz="2400" dirty="0"/>
              <a:t> </a:t>
            </a:r>
            <a:r>
              <a:rPr lang="en-US" sz="2400" dirty="0" err="1"/>
              <a:t>deve</a:t>
            </a:r>
            <a:r>
              <a:rPr lang="en-US" sz="2400" dirty="0"/>
              <a:t> ser </a:t>
            </a:r>
            <a:r>
              <a:rPr lang="en-US" sz="2400" dirty="0" err="1"/>
              <a:t>notificado</a:t>
            </a:r>
            <a:r>
              <a:rPr lang="en-US" sz="2400" dirty="0"/>
              <a:t>? Como?</a:t>
            </a:r>
          </a:p>
          <a:p>
            <a:pPr lvl="1">
              <a:spcBef>
                <a:spcPts val="400"/>
              </a:spcBef>
              <a:spcAft>
                <a:spcPts val="400"/>
              </a:spcAft>
            </a:pPr>
            <a:r>
              <a:rPr lang="en-US" sz="2400" dirty="0"/>
              <a:t>Quais </a:t>
            </a:r>
            <a:r>
              <a:rPr lang="en-US" sz="2400" dirty="0" err="1"/>
              <a:t>são</a:t>
            </a:r>
            <a:r>
              <a:rPr lang="en-US" sz="2400" dirty="0"/>
              <a:t> </a:t>
            </a:r>
            <a:r>
              <a:rPr lang="en-US" sz="2400" dirty="0" err="1"/>
              <a:t>os</a:t>
            </a:r>
            <a:r>
              <a:rPr lang="en-US" sz="2400" dirty="0"/>
              <a:t> testes </a:t>
            </a:r>
            <a:r>
              <a:rPr lang="en-US" sz="2400" dirty="0" err="1"/>
              <a:t>realizados</a:t>
            </a:r>
            <a:r>
              <a:rPr lang="en-US" sz="2400" dirty="0"/>
              <a:t> </a:t>
            </a:r>
            <a:r>
              <a:rPr lang="en-US" sz="2400" dirty="0" err="1"/>
              <a:t>pelo</a:t>
            </a:r>
            <a:r>
              <a:rPr lang="en-US" sz="2400" dirty="0"/>
              <a:t> </a:t>
            </a:r>
            <a:r>
              <a:rPr lang="en-US" sz="2400" dirty="0" err="1"/>
              <a:t>laboratório</a:t>
            </a:r>
            <a:r>
              <a:rPr lang="en-US" sz="2400" dirty="0"/>
              <a:t>?</a:t>
            </a:r>
          </a:p>
          <a:p>
            <a:pPr lvl="1">
              <a:spcBef>
                <a:spcPts val="400"/>
              </a:spcBef>
              <a:spcAft>
                <a:spcPts val="400"/>
              </a:spcAft>
            </a:pPr>
            <a:r>
              <a:rPr lang="en-US" sz="2400" dirty="0"/>
              <a:t>Que </a:t>
            </a:r>
            <a:r>
              <a:rPr lang="en-US" sz="2400" dirty="0" err="1"/>
              <a:t>insumos</a:t>
            </a:r>
            <a:r>
              <a:rPr lang="en-US" sz="2400" dirty="0"/>
              <a:t> </a:t>
            </a:r>
            <a:r>
              <a:rPr lang="en-US" sz="2400" dirty="0" err="1"/>
              <a:t>estão</a:t>
            </a:r>
            <a:r>
              <a:rPr lang="en-US" sz="2400" dirty="0"/>
              <a:t> </a:t>
            </a:r>
            <a:r>
              <a:rPr lang="en-US" sz="2400" dirty="0" err="1"/>
              <a:t>disponíveis</a:t>
            </a:r>
            <a:r>
              <a:rPr lang="en-US" sz="2400" dirty="0"/>
              <a:t>?</a:t>
            </a:r>
          </a:p>
          <a:p>
            <a:pPr lvl="1">
              <a:spcBef>
                <a:spcPts val="400"/>
              </a:spcBef>
              <a:spcAft>
                <a:spcPts val="400"/>
              </a:spcAft>
            </a:pPr>
            <a:r>
              <a:rPr lang="en-US" sz="2400" dirty="0"/>
              <a:t>Um </a:t>
            </a:r>
            <a:r>
              <a:rPr lang="en-US" sz="2400" dirty="0" err="1"/>
              <a:t>técnico</a:t>
            </a:r>
            <a:r>
              <a:rPr lang="en-US" sz="2400" dirty="0"/>
              <a:t> de </a:t>
            </a:r>
            <a:r>
              <a:rPr lang="en-US" sz="2400" dirty="0" err="1"/>
              <a:t>laboratório</a:t>
            </a:r>
            <a:r>
              <a:rPr lang="en-US" sz="2400" dirty="0"/>
              <a:t> </a:t>
            </a:r>
            <a:r>
              <a:rPr lang="en-US" sz="2400" dirty="0" err="1"/>
              <a:t>participará</a:t>
            </a:r>
            <a:r>
              <a:rPr lang="en-US" sz="2400" dirty="0"/>
              <a:t> </a:t>
            </a:r>
            <a:r>
              <a:rPr lang="en-US" sz="2400" dirty="0" err="1"/>
              <a:t>na</a:t>
            </a:r>
            <a:r>
              <a:rPr lang="en-US" sz="2400" dirty="0"/>
              <a:t> equipe de </a:t>
            </a:r>
            <a:r>
              <a:rPr lang="en-US" sz="2400" dirty="0" err="1"/>
              <a:t>investigação</a:t>
            </a:r>
            <a:r>
              <a:rPr lang="en-US" sz="2400" dirty="0"/>
              <a:t> no campo?</a:t>
            </a:r>
          </a:p>
          <a:p>
            <a:pPr lvl="1">
              <a:spcBef>
                <a:spcPts val="400"/>
              </a:spcBef>
              <a:spcAft>
                <a:spcPts val="400"/>
              </a:spcAft>
            </a:pPr>
            <a:r>
              <a:rPr lang="en-US" sz="2400" dirty="0"/>
              <a:t>Que </a:t>
            </a:r>
            <a:r>
              <a:rPr lang="en-US" sz="2400" dirty="0" err="1"/>
              <a:t>Procedimentos</a:t>
            </a:r>
            <a:r>
              <a:rPr lang="en-US" sz="2400" dirty="0"/>
              <a:t> </a:t>
            </a:r>
            <a:r>
              <a:rPr lang="en-US" sz="2400" dirty="0" err="1"/>
              <a:t>padrão</a:t>
            </a:r>
            <a:r>
              <a:rPr lang="en-US" sz="2400" dirty="0"/>
              <a:t> </a:t>
            </a:r>
            <a:r>
              <a:rPr lang="en-US" sz="2400" dirty="0" err="1"/>
              <a:t>estão</a:t>
            </a:r>
            <a:r>
              <a:rPr lang="en-US" sz="2400" dirty="0"/>
              <a:t> </a:t>
            </a:r>
            <a:r>
              <a:rPr lang="en-US" sz="2400" dirty="0" err="1"/>
              <a:t>disponíveis</a:t>
            </a:r>
            <a:r>
              <a:rPr lang="en-US" sz="2400" dirty="0"/>
              <a:t> para coleta, </a:t>
            </a:r>
            <a:r>
              <a:rPr lang="en-US" sz="2400" dirty="0" err="1"/>
              <a:t>armazenamento</a:t>
            </a:r>
            <a:r>
              <a:rPr lang="en-US" sz="2400" dirty="0"/>
              <a:t> e </a:t>
            </a:r>
            <a:r>
              <a:rPr lang="en-US" sz="2400" dirty="0" err="1"/>
              <a:t>transporte</a:t>
            </a:r>
            <a:r>
              <a:rPr lang="en-US" sz="2400" dirty="0"/>
              <a:t> de </a:t>
            </a:r>
            <a:r>
              <a:rPr lang="en-US" sz="2400" dirty="0" err="1"/>
              <a:t>amostras</a:t>
            </a:r>
            <a:r>
              <a:rPr lang="en-US" sz="2400" dirty="0"/>
              <a:t>?</a:t>
            </a:r>
            <a:endParaRPr lang="en-US" dirty="0"/>
          </a:p>
        </p:txBody>
      </p:sp>
      <p:sp>
        <p:nvSpPr>
          <p:cNvPr id="2" name="Title 1">
            <a:extLst>
              <a:ext uri="{FF2B5EF4-FFF2-40B4-BE49-F238E27FC236}">
                <a16:creationId xmlns:a16="http://schemas.microsoft.com/office/drawing/2014/main" id="{C1225753-1981-4B30-899F-E0C507159C29}"/>
              </a:ext>
            </a:extLst>
          </p:cNvPr>
          <p:cNvSpPr>
            <a:spLocks noGrp="1"/>
          </p:cNvSpPr>
          <p:nvPr>
            <p:ph type="title"/>
          </p:nvPr>
        </p:nvSpPr>
        <p:spPr>
          <a:prstGeom prst="rect">
            <a:avLst/>
          </a:prstGeom>
        </p:spPr>
        <p:txBody>
          <a:bodyPr/>
          <a:lstStyle/>
          <a:p>
            <a:r>
              <a:rPr lang="en-US" dirty="0" err="1"/>
              <a:t>Interações</a:t>
            </a:r>
            <a:r>
              <a:rPr lang="en-US" dirty="0"/>
              <a:t> com o </a:t>
            </a:r>
            <a:r>
              <a:rPr lang="en-US" dirty="0" err="1"/>
              <a:t>laboratório</a:t>
            </a:r>
            <a:endParaRPr lang="en-US" dirty="0"/>
          </a:p>
        </p:txBody>
      </p:sp>
    </p:spTree>
    <p:extLst>
      <p:ext uri="{BB962C8B-B14F-4D97-AF65-F5344CB8AC3E}">
        <p14:creationId xmlns:p14="http://schemas.microsoft.com/office/powerpoint/2010/main" val="3388767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a:extLst>
              <a:ext uri="{FF2B5EF4-FFF2-40B4-BE49-F238E27FC236}">
                <a16:creationId xmlns:a16="http://schemas.microsoft.com/office/drawing/2014/main" id="{808B2067-1F6C-4BE2-807D-AD2E3B63E6D1}"/>
              </a:ext>
            </a:extLst>
          </p:cNvPr>
          <p:cNvGraphicFramePr>
            <a:graphicFrameLocks noGrp="1"/>
          </p:cNvGraphicFramePr>
          <p:nvPr>
            <p:ph sz="half" idx="2"/>
            <p:extLst>
              <p:ext uri="{D42A27DB-BD31-4B8C-83A1-F6EECF244321}">
                <p14:modId xmlns:p14="http://schemas.microsoft.com/office/powerpoint/2010/main" val="3410251277"/>
              </p:ext>
            </p:extLst>
          </p:nvPr>
        </p:nvGraphicFramePr>
        <p:xfrm>
          <a:off x="838200" y="1479550"/>
          <a:ext cx="10515600" cy="4638675"/>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a:extLst>
              <a:ext uri="{FF2B5EF4-FFF2-40B4-BE49-F238E27FC236}">
                <a16:creationId xmlns:a16="http://schemas.microsoft.com/office/drawing/2014/main" id="{709F8CDB-F045-4792-AFF8-F4D341C0E14C}"/>
              </a:ext>
            </a:extLst>
          </p:cNvPr>
          <p:cNvSpPr>
            <a:spLocks noGrp="1"/>
          </p:cNvSpPr>
          <p:nvPr>
            <p:ph type="title"/>
          </p:nvPr>
        </p:nvSpPr>
        <p:spPr/>
        <p:txBody>
          <a:bodyPr/>
          <a:lstStyle/>
          <a:p>
            <a:r>
              <a:rPr lang="en-US"/>
              <a:t>Isto é um surto?</a:t>
            </a:r>
          </a:p>
        </p:txBody>
      </p:sp>
      <p:sp>
        <p:nvSpPr>
          <p:cNvPr id="8" name="TextBox 7">
            <a:extLst>
              <a:ext uri="{FF2B5EF4-FFF2-40B4-BE49-F238E27FC236}">
                <a16:creationId xmlns:a16="http://schemas.microsoft.com/office/drawing/2014/main" id="{84B13AFE-3E60-472C-A8B9-9068B7612F77}"/>
              </a:ext>
            </a:extLst>
          </p:cNvPr>
          <p:cNvSpPr txBox="1"/>
          <p:nvPr/>
        </p:nvSpPr>
        <p:spPr>
          <a:xfrm>
            <a:off x="2423160" y="1600200"/>
            <a:ext cx="8503919" cy="954107"/>
          </a:xfrm>
          <a:prstGeom prst="rect">
            <a:avLst/>
          </a:prstGeom>
          <a:noFill/>
        </p:spPr>
        <p:txBody>
          <a:bodyPr wrap="square" rtlCol="0">
            <a:spAutoFit/>
          </a:bodyPr>
          <a:lstStyle/>
          <a:p>
            <a:pPr algn="ctr"/>
            <a:r>
              <a:rPr lang="en-US" sz="2800" b="1" dirty="0">
                <a:latin typeface="Arial" panose="020B0604020202020204" pitchFamily="34" charset="0"/>
              </a:rPr>
              <a:t>Casos </a:t>
            </a:r>
            <a:r>
              <a:rPr lang="en-US" sz="2800" b="1" dirty="0" err="1">
                <a:latin typeface="Arial" panose="020B0604020202020204" pitchFamily="34" charset="0"/>
              </a:rPr>
              <a:t>notificados</a:t>
            </a:r>
            <a:r>
              <a:rPr lang="en-US" sz="2800" b="1" dirty="0">
                <a:latin typeface="Arial" panose="020B0604020202020204" pitchFamily="34" charset="0"/>
              </a:rPr>
              <a:t> de </a:t>
            </a:r>
            <a:r>
              <a:rPr lang="en-US" sz="2800" b="1" dirty="0" err="1">
                <a:latin typeface="Arial" panose="020B0604020202020204" pitchFamily="34" charset="0"/>
              </a:rPr>
              <a:t>diarreia</a:t>
            </a:r>
            <a:r>
              <a:rPr lang="en-US" sz="2800" b="1" dirty="0">
                <a:latin typeface="Arial" panose="020B0604020202020204" pitchFamily="34" charset="0"/>
              </a:rPr>
              <a:t> com </a:t>
            </a:r>
            <a:r>
              <a:rPr lang="en-US" sz="2800" b="1" dirty="0" err="1">
                <a:latin typeface="Arial" panose="020B0604020202020204" pitchFamily="34" charset="0"/>
              </a:rPr>
              <a:t>sangue</a:t>
            </a:r>
            <a:r>
              <a:rPr lang="en-US" sz="2800" b="1" dirty="0">
                <a:latin typeface="Arial" panose="020B0604020202020204" pitchFamily="34" charset="0"/>
              </a:rPr>
              <a:t> </a:t>
            </a:r>
            <a:r>
              <a:rPr lang="en-US" sz="2800" b="1" dirty="0" err="1">
                <a:latin typeface="Arial" panose="020B0604020202020204" pitchFamily="34" charset="0"/>
              </a:rPr>
              <a:t>por</a:t>
            </a:r>
            <a:r>
              <a:rPr lang="en-US" sz="2800" b="1" dirty="0">
                <a:latin typeface="Arial" panose="020B0604020202020204" pitchFamily="34" charset="0"/>
              </a:rPr>
              <a:t> </a:t>
            </a:r>
            <a:r>
              <a:rPr lang="en-US" sz="2800" b="1" dirty="0" err="1">
                <a:latin typeface="Arial" panose="020B0604020202020204" pitchFamily="34" charset="0"/>
              </a:rPr>
              <a:t>semana</a:t>
            </a:r>
            <a:r>
              <a:rPr lang="en-US" sz="2800" b="1" dirty="0">
                <a:latin typeface="Arial" panose="020B0604020202020204" pitchFamily="34" charset="0"/>
              </a:rPr>
              <a:t> </a:t>
            </a:r>
            <a:r>
              <a:rPr lang="en-US" sz="2800" b="1" dirty="0" err="1">
                <a:latin typeface="Arial" panose="020B0604020202020204" pitchFamily="34" charset="0"/>
              </a:rPr>
              <a:t>epidemiológica</a:t>
            </a:r>
            <a:endParaRPr lang="en-US" sz="2800" b="1" dirty="0">
              <a:latin typeface="Arial" panose="020B0604020202020204" pitchFamily="34" charset="0"/>
            </a:endParaRPr>
          </a:p>
        </p:txBody>
      </p:sp>
    </p:spTree>
    <p:extLst>
      <p:ext uri="{BB962C8B-B14F-4D97-AF65-F5344CB8AC3E}">
        <p14:creationId xmlns:p14="http://schemas.microsoft.com/office/powerpoint/2010/main" val="18846484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sz="half" idx="2"/>
          </p:nvPr>
        </p:nvSpPr>
        <p:spPr/>
        <p:txBody>
          <a:bodyPr/>
          <a:lstStyle/>
          <a:p>
            <a:pPr marL="287020" indent="-287020"/>
            <a:r>
              <a:rPr lang="en-US" altLang="en-US" dirty="0" err="1">
                <a:latin typeface="Arial" panose="020B0604020202020204" pitchFamily="34" charset="0"/>
                <a:cs typeface="Arial" panose="020B0604020202020204" pitchFamily="34" charset="0"/>
              </a:rPr>
              <a:t>Idealmente</a:t>
            </a:r>
            <a:r>
              <a:rPr lang="en-US" alt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atribuir</a:t>
            </a:r>
            <a:r>
              <a:rPr lang="en-US" dirty="0">
                <a:latin typeface="Arial" panose="020B0604020202020204" pitchFamily="34" charset="0"/>
                <a:cs typeface="Arial" panose="020B0604020202020204" pitchFamily="34" charset="0"/>
              </a:rPr>
              <a:t> o(s) </a:t>
            </a:r>
            <a:r>
              <a:rPr lang="en-US" dirty="0" err="1">
                <a:latin typeface="Arial" panose="020B0604020202020204" pitchFamily="34" charset="0"/>
                <a:cs typeface="Arial" panose="020B0604020202020204" pitchFamily="34" charset="0"/>
              </a:rPr>
              <a:t>técnico</a:t>
            </a:r>
            <a:r>
              <a:rPr lang="en-US" dirty="0">
                <a:latin typeface="Arial" panose="020B0604020202020204" pitchFamily="34" charset="0"/>
                <a:cs typeface="Arial" panose="020B0604020202020204" pitchFamily="34" charset="0"/>
              </a:rPr>
              <a:t>(s) de </a:t>
            </a:r>
            <a:r>
              <a:rPr lang="en-US" dirty="0" err="1">
                <a:latin typeface="Arial" panose="020B0604020202020204" pitchFamily="34" charset="0"/>
                <a:cs typeface="Arial" panose="020B0604020202020204" pitchFamily="34" charset="0"/>
              </a:rPr>
              <a:t>laboratório</a:t>
            </a:r>
            <a:r>
              <a:rPr lang="en-US" dirty="0">
                <a:latin typeface="Arial" panose="020B0604020202020204" pitchFamily="34" charset="0"/>
                <a:cs typeface="Arial" panose="020B0604020202020204" pitchFamily="34" charset="0"/>
              </a:rPr>
              <a:t> para </a:t>
            </a:r>
            <a:r>
              <a:rPr lang="en-US" dirty="0" err="1">
                <a:latin typeface="Arial" panose="020B0604020202020204" pitchFamily="34" charset="0"/>
                <a:cs typeface="Arial" panose="020B0604020202020204" pitchFamily="34" charset="0"/>
              </a:rPr>
              <a:t>participar</a:t>
            </a:r>
            <a:r>
              <a:rPr lang="en-US" dirty="0">
                <a:latin typeface="Arial" panose="020B0604020202020204" pitchFamily="34" charset="0"/>
                <a:cs typeface="Arial" panose="020B0604020202020204" pitchFamily="34" charset="0"/>
              </a:rPr>
              <a:t> da </a:t>
            </a:r>
            <a:r>
              <a:rPr lang="en-US" dirty="0" err="1">
                <a:latin typeface="Arial" panose="020B0604020202020204" pitchFamily="34" charset="0"/>
                <a:cs typeface="Arial" panose="020B0604020202020204" pitchFamily="34" charset="0"/>
              </a:rPr>
              <a:t>investigação</a:t>
            </a:r>
            <a:r>
              <a:rPr lang="en-US" dirty="0">
                <a:latin typeface="Arial" panose="020B0604020202020204" pitchFamily="34" charset="0"/>
                <a:cs typeface="Arial" panose="020B0604020202020204" pitchFamily="34" charset="0"/>
              </a:rPr>
              <a:t> de campo</a:t>
            </a:r>
            <a:endParaRPr lang="en-US" altLang="en-US" dirty="0">
              <a:latin typeface="Arial" panose="020B0604020202020204" pitchFamily="34" charset="0"/>
              <a:cs typeface="Arial" panose="020B0604020202020204" pitchFamily="34" charset="0"/>
            </a:endParaRPr>
          </a:p>
          <a:p>
            <a:pPr marL="287020" indent="-287020"/>
            <a:r>
              <a:rPr lang="en-US" altLang="en-US" dirty="0" err="1">
                <a:latin typeface="Arial" panose="020B0604020202020204" pitchFamily="34" charset="0"/>
                <a:cs typeface="Arial" panose="020B0604020202020204" pitchFamily="34" charset="0"/>
              </a:rPr>
              <a:t>Fornecer</a:t>
            </a:r>
            <a:r>
              <a:rPr lang="en-US" altLang="en-US" dirty="0">
                <a:latin typeface="Arial" panose="020B0604020202020204" pitchFamily="34" charset="0"/>
                <a:cs typeface="Arial" panose="020B0604020202020204" pitchFamily="34" charset="0"/>
              </a:rPr>
              <a:t> </a:t>
            </a:r>
            <a:r>
              <a:rPr lang="en-US" altLang="en-US" dirty="0" err="1">
                <a:latin typeface="Arial" panose="020B0604020202020204" pitchFamily="34" charset="0"/>
                <a:cs typeface="Arial" panose="020B0604020202020204" pitchFamily="34" charset="0"/>
              </a:rPr>
              <a:t>orientação</a:t>
            </a:r>
            <a:r>
              <a:rPr lang="en-US" altLang="en-US" dirty="0">
                <a:latin typeface="Arial" panose="020B0604020202020204" pitchFamily="34" charset="0"/>
                <a:cs typeface="Arial" panose="020B0604020202020204" pitchFamily="34" charset="0"/>
              </a:rPr>
              <a:t> e material para coleta, </a:t>
            </a:r>
            <a:r>
              <a:rPr lang="en-US" altLang="en-US" dirty="0" err="1">
                <a:latin typeface="Arial" panose="020B0604020202020204" pitchFamily="34" charset="0"/>
                <a:cs typeface="Arial" panose="020B0604020202020204" pitchFamily="34" charset="0"/>
              </a:rPr>
              <a:t>armazenamento</a:t>
            </a:r>
            <a:r>
              <a:rPr lang="en-US" altLang="en-US" dirty="0">
                <a:latin typeface="Arial" panose="020B0604020202020204" pitchFamily="34" charset="0"/>
                <a:cs typeface="Arial" panose="020B0604020202020204" pitchFamily="34" charset="0"/>
              </a:rPr>
              <a:t> e </a:t>
            </a:r>
            <a:r>
              <a:rPr lang="en-US" altLang="en-US" dirty="0" err="1">
                <a:latin typeface="Arial" panose="020B0604020202020204" pitchFamily="34" charset="0"/>
                <a:cs typeface="Arial" panose="020B0604020202020204" pitchFamily="34" charset="0"/>
              </a:rPr>
              <a:t>transporte</a:t>
            </a:r>
            <a:r>
              <a:rPr lang="en-US" altLang="en-US" dirty="0">
                <a:latin typeface="Arial" panose="020B0604020202020204" pitchFamily="34" charset="0"/>
                <a:cs typeface="Arial" panose="020B0604020202020204" pitchFamily="34" charset="0"/>
              </a:rPr>
              <a:t> de </a:t>
            </a:r>
            <a:r>
              <a:rPr lang="en-US" altLang="en-US" dirty="0" err="1">
                <a:latin typeface="Arial" panose="020B0604020202020204" pitchFamily="34" charset="0"/>
                <a:cs typeface="Arial" panose="020B0604020202020204" pitchFamily="34" charset="0"/>
              </a:rPr>
              <a:t>amostras</a:t>
            </a:r>
            <a:r>
              <a:rPr lang="en-US" altLang="en-US" dirty="0">
                <a:latin typeface="Arial" panose="020B0604020202020204" pitchFamily="34" charset="0"/>
                <a:cs typeface="Arial" panose="020B0604020202020204" pitchFamily="34" charset="0"/>
              </a:rPr>
              <a:t> (</a:t>
            </a:r>
            <a:r>
              <a:rPr lang="en-US" altLang="en-US" dirty="0" err="1">
                <a:latin typeface="Arial" panose="020B0604020202020204" pitchFamily="34" charset="0"/>
                <a:cs typeface="Arial" panose="020B0604020202020204" pitchFamily="34" charset="0"/>
              </a:rPr>
              <a:t>incluindo</a:t>
            </a:r>
            <a:r>
              <a:rPr lang="en-US" altLang="en-US" dirty="0">
                <a:latin typeface="Arial" panose="020B0604020202020204" pitchFamily="34" charset="0"/>
                <a:cs typeface="Arial" panose="020B0604020202020204" pitchFamily="34" charset="0"/>
              </a:rPr>
              <a:t> </a:t>
            </a:r>
            <a:r>
              <a:rPr lang="en-US" altLang="en-US" dirty="0" err="1">
                <a:latin typeface="Arial" panose="020B0604020202020204" pitchFamily="34" charset="0"/>
                <a:cs typeface="Arial" panose="020B0604020202020204" pitchFamily="34" charset="0"/>
              </a:rPr>
              <a:t>rotulagem</a:t>
            </a:r>
            <a:r>
              <a:rPr lang="en-US" altLang="en-US" dirty="0">
                <a:latin typeface="Arial" panose="020B0604020202020204" pitchFamily="34" charset="0"/>
                <a:cs typeface="Arial" panose="020B0604020202020204" pitchFamily="34" charset="0"/>
              </a:rPr>
              <a:t>)</a:t>
            </a:r>
          </a:p>
          <a:p>
            <a:pPr marL="287020" indent="-287020"/>
            <a:r>
              <a:rPr lang="en-US" altLang="en-US" dirty="0" err="1">
                <a:latin typeface="Arial" panose="020B0604020202020204" pitchFamily="34" charset="0"/>
                <a:cs typeface="Arial" panose="020B0604020202020204" pitchFamily="34" charset="0"/>
              </a:rPr>
              <a:t>Fornecer</a:t>
            </a:r>
            <a:r>
              <a:rPr lang="en-US" altLang="en-US" dirty="0">
                <a:latin typeface="Arial" panose="020B0604020202020204" pitchFamily="34" charset="0"/>
                <a:cs typeface="Arial" panose="020B0604020202020204" pitchFamily="34" charset="0"/>
              </a:rPr>
              <a:t> </a:t>
            </a:r>
            <a:r>
              <a:rPr lang="en-US" altLang="en-US" dirty="0" err="1">
                <a:latin typeface="Arial" panose="020B0604020202020204" pitchFamily="34" charset="0"/>
                <a:cs typeface="Arial" panose="020B0604020202020204" pitchFamily="34" charset="0"/>
              </a:rPr>
              <a:t>equipamento</a:t>
            </a:r>
            <a:r>
              <a:rPr lang="en-US" altLang="en-US" dirty="0">
                <a:latin typeface="Arial" panose="020B0604020202020204" pitchFamily="34" charset="0"/>
                <a:cs typeface="Arial" panose="020B0604020202020204" pitchFamily="34" charset="0"/>
              </a:rPr>
              <a:t> de </a:t>
            </a:r>
            <a:r>
              <a:rPr lang="en-US" altLang="en-US" dirty="0" err="1">
                <a:latin typeface="Arial" panose="020B0604020202020204" pitchFamily="34" charset="0"/>
                <a:cs typeface="Arial" panose="020B0604020202020204" pitchFamily="34" charset="0"/>
              </a:rPr>
              <a:t>proteção</a:t>
            </a:r>
            <a:r>
              <a:rPr lang="en-US" altLang="en-US" dirty="0">
                <a:latin typeface="Arial" panose="020B0604020202020204" pitchFamily="34" charset="0"/>
                <a:cs typeface="Arial" panose="020B0604020202020204" pitchFamily="34" charset="0"/>
              </a:rPr>
              <a:t> individual (EPI) para </a:t>
            </a:r>
            <a:br>
              <a:rPr lang="en-US" altLang="en-US" dirty="0">
                <a:latin typeface="Arial" panose="020B0604020202020204" pitchFamily="34" charset="0"/>
                <a:cs typeface="Arial" panose="020B0604020202020204" pitchFamily="34" charset="0"/>
              </a:rPr>
            </a:br>
            <a:r>
              <a:rPr lang="en-US" altLang="en-US" dirty="0">
                <a:latin typeface="Arial" panose="020B0604020202020204" pitchFamily="34" charset="0"/>
                <a:cs typeface="Arial" panose="020B0604020202020204" pitchFamily="34" charset="0"/>
              </a:rPr>
              <a:t>a </a:t>
            </a:r>
            <a:r>
              <a:rPr lang="en-US" altLang="en-US" dirty="0" err="1">
                <a:latin typeface="Arial" panose="020B0604020202020204" pitchFamily="34" charset="0"/>
                <a:cs typeface="Arial" panose="020B0604020202020204" pitchFamily="34" charset="0"/>
              </a:rPr>
              <a:t>biossegurança</a:t>
            </a:r>
            <a:r>
              <a:rPr lang="en-US" altLang="en-US" dirty="0">
                <a:latin typeface="Arial" panose="020B0604020202020204" pitchFamily="34" charset="0"/>
                <a:cs typeface="Arial" panose="020B0604020202020204" pitchFamily="34" charset="0"/>
              </a:rPr>
              <a:t> </a:t>
            </a:r>
          </a:p>
          <a:p>
            <a:pPr marL="287020" indent="-287020"/>
            <a:r>
              <a:rPr lang="en-US" dirty="0" err="1">
                <a:latin typeface="Arial" panose="020B0604020202020204" pitchFamily="34" charset="0"/>
                <a:cs typeface="Arial" panose="020B0604020202020204" pitchFamily="34" charset="0"/>
              </a:rPr>
              <a:t>Fornecer</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informações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sobre</a:t>
            </a:r>
            <a:r>
              <a:rPr lang="en-US" dirty="0">
                <a:latin typeface="Arial" panose="020B0604020202020204" pitchFamily="34" charset="0"/>
                <a:cs typeface="Arial" panose="020B0604020202020204" pitchFamily="34" charset="0"/>
              </a:rPr>
              <a:t> o </a:t>
            </a:r>
            <a:r>
              <a:rPr lang="en-US" dirty="0" err="1">
                <a:latin typeface="Arial" panose="020B0604020202020204" pitchFamily="34" charset="0"/>
                <a:cs typeface="Arial" panose="020B0604020202020204" pitchFamily="34" charset="0"/>
              </a:rPr>
              <a:t>ponto</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contato</a:t>
            </a:r>
            <a:r>
              <a:rPr lang="en-US" dirty="0">
                <a:latin typeface="Arial" panose="020B0604020202020204" pitchFamily="34" charset="0"/>
                <a:cs typeface="Arial" panose="020B0604020202020204" pitchFamily="34" charset="0"/>
              </a:rPr>
              <a:t> do </a:t>
            </a:r>
            <a:r>
              <a:rPr lang="en-US" dirty="0" err="1">
                <a:latin typeface="Arial" panose="020B0604020202020204" pitchFamily="34" charset="0"/>
                <a:cs typeface="Arial" panose="020B0604020202020204" pitchFamily="34" charset="0"/>
              </a:rPr>
              <a:t>laboratório</a:t>
            </a:r>
            <a:endParaRPr lang="en-US" dirty="0">
              <a:latin typeface="Arial" panose="020B0604020202020204" pitchFamily="34" charset="0"/>
              <a:cs typeface="Arial" panose="020B0604020202020204" pitchFamily="34" charset="0"/>
            </a:endParaRPr>
          </a:p>
          <a:p>
            <a:pPr marL="287020" indent="-287020"/>
            <a:r>
              <a:rPr lang="en-US" dirty="0" err="1">
                <a:latin typeface="Arial"/>
                <a:cs typeface="Arial"/>
              </a:rPr>
              <a:t>Identificar</a:t>
            </a:r>
            <a:r>
              <a:rPr lang="en-US" dirty="0">
                <a:latin typeface="Arial"/>
                <a:cs typeface="Arial"/>
              </a:rPr>
              <a:t> o </a:t>
            </a:r>
            <a:r>
              <a:rPr lang="en-US" dirty="0" err="1">
                <a:latin typeface="Arial"/>
                <a:cs typeface="Arial"/>
              </a:rPr>
              <a:t>mecanismo</a:t>
            </a:r>
            <a:r>
              <a:rPr lang="en-US" dirty="0">
                <a:latin typeface="Arial"/>
                <a:cs typeface="Arial"/>
              </a:rPr>
              <a:t> de </a:t>
            </a:r>
            <a:r>
              <a:rPr lang="en-US" dirty="0" err="1">
                <a:latin typeface="Arial"/>
                <a:cs typeface="Arial"/>
              </a:rPr>
              <a:t>compartilhamento</a:t>
            </a:r>
            <a:r>
              <a:rPr lang="en-US" dirty="0">
                <a:latin typeface="Arial"/>
                <a:cs typeface="Arial"/>
              </a:rPr>
              <a:t> dos </a:t>
            </a:r>
            <a:r>
              <a:rPr lang="en-US" dirty="0" err="1">
                <a:latin typeface="Arial"/>
                <a:cs typeface="Arial"/>
              </a:rPr>
              <a:t>resultados</a:t>
            </a:r>
            <a:endParaRPr lang="en-US" dirty="0">
              <a:solidFill>
                <a:schemeClr val="tx1"/>
              </a:solidFill>
              <a:latin typeface="Arial" panose="020B0604020202020204" pitchFamily="34" charset="0"/>
              <a:cs typeface="Arial" panose="020B0604020202020204" pitchFamily="34" charset="0"/>
            </a:endParaRPr>
          </a:p>
          <a:p>
            <a:pPr marL="287020" indent="-287020"/>
            <a:r>
              <a:rPr lang="en-US" dirty="0" err="1">
                <a:latin typeface="Arial" panose="020B0604020202020204" pitchFamily="34" charset="0"/>
                <a:cs typeface="Arial" panose="020B0604020202020204" pitchFamily="34" charset="0"/>
              </a:rPr>
              <a:t>Realizar</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análises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laboratoriais</a:t>
            </a:r>
            <a:r>
              <a:rPr lang="en-US" dirty="0">
                <a:latin typeface="Arial" panose="020B0604020202020204" pitchFamily="34" charset="0"/>
                <a:cs typeface="Arial" panose="020B0604020202020204" pitchFamily="34" charset="0"/>
              </a:rPr>
              <a:t> e </a:t>
            </a:r>
            <a:r>
              <a:rPr lang="en-US" dirty="0" err="1">
                <a:latin typeface="Arial" panose="020B0604020202020204" pitchFamily="34" charset="0"/>
                <a:cs typeface="Arial" panose="020B0604020202020204" pitchFamily="34" charset="0"/>
              </a:rPr>
              <a:t>comunicar</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os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resultados</a:t>
            </a:r>
            <a:endParaRPr lang="en-US" dirty="0">
              <a:latin typeface="Arial" panose="020B0604020202020204" pitchFamily="34" charset="0"/>
              <a:cs typeface="Arial" panose="020B0604020202020204" pitchFamily="34" charset="0"/>
            </a:endParaRPr>
          </a:p>
        </p:txBody>
      </p:sp>
      <p:sp>
        <p:nvSpPr>
          <p:cNvPr id="3" name="Title 2">
            <a:extLst>
              <a:ext uri="{FF2B5EF4-FFF2-40B4-BE49-F238E27FC236}">
                <a16:creationId xmlns:a16="http://schemas.microsoft.com/office/drawing/2014/main" id="{094D3A6F-5ADC-4534-A1AC-11FA9219ADF5}"/>
              </a:ext>
            </a:extLst>
          </p:cNvPr>
          <p:cNvSpPr>
            <a:spLocks noGrp="1"/>
          </p:cNvSpPr>
          <p:nvPr>
            <p:ph type="title"/>
          </p:nvPr>
        </p:nvSpPr>
        <p:spPr>
          <a:prstGeom prst="rect">
            <a:avLst/>
          </a:prstGeom>
        </p:spPr>
        <p:txBody>
          <a:bodyPr/>
          <a:lstStyle/>
          <a:p>
            <a:r>
              <a:rPr lang="en-US" dirty="0" err="1"/>
              <a:t>Surto</a:t>
            </a:r>
            <a:r>
              <a:rPr lang="en-US" dirty="0"/>
              <a:t> </a:t>
            </a:r>
            <a:r>
              <a:rPr lang="en-US" dirty="0" err="1"/>
              <a:t>detectado</a:t>
            </a:r>
            <a:r>
              <a:rPr lang="en-US" dirty="0"/>
              <a:t>: O </a:t>
            </a:r>
            <a:r>
              <a:rPr lang="en-US" dirty="0" err="1"/>
              <a:t>papel</a:t>
            </a:r>
            <a:r>
              <a:rPr lang="en-US" dirty="0"/>
              <a:t> do </a:t>
            </a:r>
            <a:r>
              <a:rPr lang="en-US" dirty="0" err="1"/>
              <a:t>laboratório</a:t>
            </a:r>
            <a:endParaRPr lang="en-US" dirty="0"/>
          </a:p>
        </p:txBody>
      </p:sp>
    </p:spTree>
    <p:extLst>
      <p:ext uri="{BB962C8B-B14F-4D97-AF65-F5344CB8AC3E}">
        <p14:creationId xmlns:p14="http://schemas.microsoft.com/office/powerpoint/2010/main" val="5457863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51BBD9A-1423-8167-528A-4CB764D1E8AE}"/>
              </a:ext>
            </a:extLst>
          </p:cNvPr>
          <p:cNvSpPr>
            <a:spLocks noGrp="1"/>
          </p:cNvSpPr>
          <p:nvPr>
            <p:ph sz="half" idx="2"/>
          </p:nvPr>
        </p:nvSpPr>
        <p:spPr>
          <a:xfrm>
            <a:off x="838200" y="1478857"/>
            <a:ext cx="10227197" cy="4639309"/>
          </a:xfrm>
        </p:spPr>
        <p:txBody>
          <a:bodyPr/>
          <a:lstStyle/>
          <a:p>
            <a:pPr marL="0" indent="0">
              <a:buNone/>
            </a:pPr>
            <a:r>
              <a:rPr lang="en-US" sz="2700" dirty="0"/>
              <a:t>A coleta e o </a:t>
            </a:r>
            <a:r>
              <a:rPr lang="en-US" sz="2700" dirty="0" err="1"/>
              <a:t>transporte</a:t>
            </a:r>
            <a:r>
              <a:rPr lang="en-US" sz="2700" dirty="0"/>
              <a:t> </a:t>
            </a:r>
            <a:r>
              <a:rPr lang="en-US" sz="2700" dirty="0" err="1"/>
              <a:t>adequados</a:t>
            </a:r>
            <a:r>
              <a:rPr lang="en-US" sz="2700" dirty="0"/>
              <a:t> de </a:t>
            </a:r>
            <a:r>
              <a:rPr lang="en-US" sz="2700" dirty="0" err="1"/>
              <a:t>amostras</a:t>
            </a:r>
            <a:r>
              <a:rPr lang="en-US" sz="2700" dirty="0"/>
              <a:t> </a:t>
            </a:r>
            <a:r>
              <a:rPr lang="en-US" sz="2700" dirty="0" err="1"/>
              <a:t>aumentam</a:t>
            </a:r>
            <a:r>
              <a:rPr lang="en-US" sz="2700" dirty="0"/>
              <a:t> a </a:t>
            </a:r>
            <a:r>
              <a:rPr lang="en-US" sz="2700" dirty="0" err="1"/>
              <a:t>capacidade</a:t>
            </a:r>
            <a:r>
              <a:rPr lang="en-US" sz="2700" dirty="0"/>
              <a:t> de um </a:t>
            </a:r>
            <a:r>
              <a:rPr lang="en-US" sz="2700" dirty="0" err="1"/>
              <a:t>laboratório</a:t>
            </a:r>
            <a:r>
              <a:rPr lang="en-US" sz="2700" dirty="0"/>
              <a:t> para </a:t>
            </a:r>
            <a:r>
              <a:rPr lang="en-US" sz="2700" dirty="0" err="1"/>
              <a:t>identificar</a:t>
            </a:r>
            <a:r>
              <a:rPr lang="en-US" sz="2700" dirty="0"/>
              <a:t> com </a:t>
            </a:r>
            <a:r>
              <a:rPr lang="en-US" sz="2700" dirty="0" err="1"/>
              <a:t>êxito</a:t>
            </a:r>
            <a:r>
              <a:rPr lang="en-US" sz="2700" dirty="0"/>
              <a:t> um </a:t>
            </a:r>
            <a:r>
              <a:rPr lang="en-US" sz="2700" dirty="0" err="1"/>
              <a:t>agente</a:t>
            </a:r>
            <a:r>
              <a:rPr lang="en-US" sz="2700" dirty="0"/>
              <a:t> </a:t>
            </a:r>
            <a:r>
              <a:rPr lang="en-US" sz="2700" dirty="0" err="1"/>
              <a:t>patogênico</a:t>
            </a:r>
            <a:r>
              <a:rPr lang="en-US" sz="2700" dirty="0"/>
              <a:t> </a:t>
            </a:r>
          </a:p>
          <a:p>
            <a:r>
              <a:rPr lang="en-US" sz="2700" dirty="0" err="1"/>
              <a:t>Decidir</a:t>
            </a:r>
            <a:r>
              <a:rPr lang="en-US" sz="2700" dirty="0"/>
              <a:t> qual o </a:t>
            </a:r>
            <a:r>
              <a:rPr lang="en-US" sz="2700" dirty="0" err="1"/>
              <a:t>laboratório</a:t>
            </a:r>
            <a:r>
              <a:rPr lang="en-US" sz="2700" dirty="0"/>
              <a:t> </a:t>
            </a:r>
            <a:r>
              <a:rPr lang="en-US" sz="2700" dirty="0" err="1"/>
              <a:t>mais</a:t>
            </a:r>
            <a:r>
              <a:rPr lang="en-US" sz="2700" dirty="0"/>
              <a:t> </a:t>
            </a:r>
            <a:r>
              <a:rPr lang="en-US" sz="2700" dirty="0" err="1"/>
              <a:t>adequado</a:t>
            </a:r>
            <a:r>
              <a:rPr lang="en-US" sz="2700" dirty="0"/>
              <a:t> para </a:t>
            </a:r>
            <a:r>
              <a:rPr lang="en-US" sz="2700" dirty="0" err="1"/>
              <a:t>receber</a:t>
            </a:r>
            <a:r>
              <a:rPr lang="en-US" sz="2700" dirty="0"/>
              <a:t> </a:t>
            </a:r>
            <a:r>
              <a:rPr lang="en-US" sz="2700" dirty="0" err="1"/>
              <a:t>amostras</a:t>
            </a:r>
            <a:r>
              <a:rPr lang="en-US" sz="2700" dirty="0"/>
              <a:t> com base </a:t>
            </a:r>
            <a:r>
              <a:rPr lang="en-US" sz="2700" dirty="0" err="1"/>
              <a:t>na</a:t>
            </a:r>
            <a:r>
              <a:rPr lang="en-US" sz="2700" dirty="0"/>
              <a:t> </a:t>
            </a:r>
            <a:r>
              <a:rPr lang="en-US" sz="2700" dirty="0" err="1"/>
              <a:t>hipótese</a:t>
            </a:r>
            <a:r>
              <a:rPr lang="en-US" sz="2700" dirty="0"/>
              <a:t> de </a:t>
            </a:r>
            <a:r>
              <a:rPr lang="en-US" sz="2700" dirty="0" err="1"/>
              <a:t>etiologia</a:t>
            </a:r>
            <a:r>
              <a:rPr lang="en-US" sz="2700" dirty="0"/>
              <a:t> </a:t>
            </a:r>
          </a:p>
          <a:p>
            <a:pPr lvl="1"/>
            <a:r>
              <a:rPr lang="en-US" dirty="0" err="1"/>
              <a:t>Bacteriana</a:t>
            </a:r>
            <a:r>
              <a:rPr lang="en-US" dirty="0"/>
              <a:t>, viral, </a:t>
            </a:r>
            <a:r>
              <a:rPr lang="en-US" dirty="0" err="1"/>
              <a:t>fúngica</a:t>
            </a:r>
            <a:r>
              <a:rPr lang="en-US" dirty="0"/>
              <a:t>?</a:t>
            </a:r>
          </a:p>
          <a:p>
            <a:pPr lvl="1"/>
            <a:r>
              <a:rPr lang="en-US" dirty="0" err="1"/>
              <a:t>Agente</a:t>
            </a:r>
            <a:r>
              <a:rPr lang="en-US" dirty="0"/>
              <a:t> </a:t>
            </a:r>
            <a:r>
              <a:rPr lang="en-US" dirty="0" err="1"/>
              <a:t>tóxico</a:t>
            </a:r>
            <a:r>
              <a:rPr lang="en-US" dirty="0"/>
              <a:t>?</a:t>
            </a:r>
          </a:p>
          <a:p>
            <a:pPr lvl="1"/>
            <a:r>
              <a:rPr lang="en-US" dirty="0" err="1"/>
              <a:t>Zoonótica</a:t>
            </a:r>
            <a:r>
              <a:rPr lang="en-US" dirty="0"/>
              <a:t>?</a:t>
            </a:r>
          </a:p>
          <a:p>
            <a:r>
              <a:rPr lang="en-US" sz="2700" dirty="0" err="1"/>
              <a:t>Determinar</a:t>
            </a:r>
            <a:r>
              <a:rPr lang="en-US" sz="2700" dirty="0"/>
              <a:t> se as </a:t>
            </a:r>
            <a:r>
              <a:rPr lang="en-US" sz="2700" dirty="0" err="1"/>
              <a:t>amostras</a:t>
            </a:r>
            <a:r>
              <a:rPr lang="en-US" sz="2700" dirty="0"/>
              <a:t> </a:t>
            </a:r>
            <a:r>
              <a:rPr lang="en-US" sz="2700" dirty="0" err="1"/>
              <a:t>precisam</a:t>
            </a:r>
            <a:r>
              <a:rPr lang="en-US" sz="2700" dirty="0"/>
              <a:t> ser </a:t>
            </a:r>
            <a:r>
              <a:rPr lang="en-US" sz="2700" dirty="0" err="1"/>
              <a:t>enviadas</a:t>
            </a:r>
            <a:r>
              <a:rPr lang="en-US" sz="2700" dirty="0"/>
              <a:t> para um </a:t>
            </a:r>
            <a:r>
              <a:rPr lang="en-US" sz="2700" dirty="0" err="1"/>
              <a:t>laboratório</a:t>
            </a:r>
            <a:r>
              <a:rPr lang="en-US" sz="2700" dirty="0"/>
              <a:t> de </a:t>
            </a:r>
            <a:r>
              <a:rPr lang="en-US" sz="2700" dirty="0" err="1"/>
              <a:t>referência</a:t>
            </a:r>
            <a:r>
              <a:rPr lang="en-US" sz="2700" dirty="0"/>
              <a:t> </a:t>
            </a:r>
            <a:r>
              <a:rPr lang="en-US" sz="2700" dirty="0" err="1"/>
              <a:t>internacional</a:t>
            </a:r>
            <a:r>
              <a:rPr lang="en-US" sz="2700" dirty="0"/>
              <a:t> </a:t>
            </a:r>
            <a:r>
              <a:rPr lang="en-US" sz="2700" dirty="0" err="1"/>
              <a:t>ou</a:t>
            </a:r>
            <a:r>
              <a:rPr lang="en-US" sz="2700" dirty="0"/>
              <a:t> regional</a:t>
            </a:r>
          </a:p>
          <a:p>
            <a:endParaRPr lang="en-US" dirty="0"/>
          </a:p>
        </p:txBody>
      </p:sp>
      <p:sp>
        <p:nvSpPr>
          <p:cNvPr id="3" name="Title 2">
            <a:extLst>
              <a:ext uri="{FF2B5EF4-FFF2-40B4-BE49-F238E27FC236}">
                <a16:creationId xmlns:a16="http://schemas.microsoft.com/office/drawing/2014/main" id="{170C717B-4945-4CA6-B1FD-FD878ACD367B}"/>
              </a:ext>
            </a:extLst>
          </p:cNvPr>
          <p:cNvSpPr>
            <a:spLocks noGrp="1"/>
          </p:cNvSpPr>
          <p:nvPr>
            <p:ph type="title"/>
          </p:nvPr>
        </p:nvSpPr>
        <p:spPr>
          <a:prstGeom prst="rect">
            <a:avLst/>
          </a:prstGeom>
        </p:spPr>
        <p:txBody>
          <a:bodyPr/>
          <a:lstStyle/>
          <a:p>
            <a:r>
              <a:rPr lang="en-US" dirty="0"/>
              <a:t>Coleta e </a:t>
            </a:r>
            <a:r>
              <a:rPr lang="en-US" dirty="0" err="1"/>
              <a:t>transporte</a:t>
            </a:r>
            <a:r>
              <a:rPr lang="en-US" dirty="0"/>
              <a:t> de </a:t>
            </a:r>
            <a:r>
              <a:rPr lang="en-US" dirty="0" err="1"/>
              <a:t>amostras</a:t>
            </a:r>
            <a:endParaRPr lang="en-US" dirty="0"/>
          </a:p>
        </p:txBody>
      </p:sp>
    </p:spTree>
    <p:extLst>
      <p:ext uri="{BB962C8B-B14F-4D97-AF65-F5344CB8AC3E}">
        <p14:creationId xmlns:p14="http://schemas.microsoft.com/office/powerpoint/2010/main" val="23584652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sz="half" idx="2"/>
          </p:nvPr>
        </p:nvSpPr>
        <p:spPr/>
        <p:txBody>
          <a:bodyPr/>
          <a:lstStyle/>
          <a:p>
            <a:pPr marL="287020" indent="-287020"/>
            <a:r>
              <a:rPr lang="en-US" dirty="0" err="1"/>
              <a:t>Comunicar</a:t>
            </a:r>
            <a:r>
              <a:rPr lang="en-US" dirty="0"/>
              <a:t> com o </a:t>
            </a:r>
            <a:r>
              <a:rPr lang="en-US" dirty="0" err="1"/>
              <a:t>laboratório</a:t>
            </a:r>
            <a:r>
              <a:rPr lang="en-US" dirty="0"/>
              <a:t> </a:t>
            </a:r>
            <a:r>
              <a:rPr lang="en-US" dirty="0" err="1"/>
              <a:t>sobre</a:t>
            </a:r>
            <a:r>
              <a:rPr lang="en-US" dirty="0"/>
              <a:t>:</a:t>
            </a:r>
          </a:p>
          <a:p>
            <a:pPr lvl="1">
              <a:spcAft>
                <a:spcPts val="600"/>
              </a:spcAft>
            </a:pPr>
            <a:r>
              <a:rPr lang="en-US" dirty="0" err="1"/>
              <a:t>Quem</a:t>
            </a:r>
            <a:r>
              <a:rPr lang="en-US" dirty="0"/>
              <a:t> e o que </a:t>
            </a:r>
            <a:r>
              <a:rPr lang="en-US" dirty="0" err="1"/>
              <a:t>testar</a:t>
            </a:r>
            <a:endParaRPr lang="en-US" dirty="0"/>
          </a:p>
          <a:p>
            <a:pPr lvl="1">
              <a:spcAft>
                <a:spcPts val="600"/>
              </a:spcAft>
            </a:pPr>
            <a:r>
              <a:rPr lang="en-US" dirty="0"/>
              <a:t>Quando </a:t>
            </a:r>
            <a:r>
              <a:rPr lang="en-US" dirty="0" err="1"/>
              <a:t>coletar</a:t>
            </a:r>
            <a:r>
              <a:rPr lang="en-US" dirty="0"/>
              <a:t> </a:t>
            </a:r>
            <a:r>
              <a:rPr lang="en-US" dirty="0" err="1"/>
              <a:t>amostras</a:t>
            </a:r>
            <a:endParaRPr lang="en-US" dirty="0"/>
          </a:p>
          <a:p>
            <a:pPr lvl="1">
              <a:spcAft>
                <a:spcPts val="600"/>
              </a:spcAft>
            </a:pPr>
            <a:r>
              <a:rPr lang="en-US" dirty="0"/>
              <a:t>Tipo(s) de </a:t>
            </a:r>
            <a:r>
              <a:rPr lang="en-US" dirty="0" err="1"/>
              <a:t>amostra</a:t>
            </a:r>
            <a:r>
              <a:rPr lang="en-US" dirty="0"/>
              <a:t> a </a:t>
            </a:r>
            <a:r>
              <a:rPr lang="en-US" dirty="0" err="1"/>
              <a:t>coletar</a:t>
            </a:r>
            <a:endParaRPr lang="en-US" dirty="0"/>
          </a:p>
          <a:p>
            <a:pPr lvl="1">
              <a:spcAft>
                <a:spcPts val="600"/>
              </a:spcAft>
            </a:pPr>
            <a:r>
              <a:rPr lang="en-US" dirty="0" err="1"/>
              <a:t>Protocolos</a:t>
            </a:r>
            <a:r>
              <a:rPr lang="en-US" dirty="0"/>
              <a:t> para a coleta, </a:t>
            </a:r>
            <a:r>
              <a:rPr lang="en-US" dirty="0" err="1"/>
              <a:t>rotulagem</a:t>
            </a:r>
            <a:r>
              <a:rPr lang="en-US" dirty="0"/>
              <a:t>, </a:t>
            </a:r>
            <a:r>
              <a:rPr lang="en-US" dirty="0" err="1"/>
              <a:t>manuseamento</a:t>
            </a:r>
            <a:r>
              <a:rPr lang="en-US" dirty="0"/>
              <a:t> e </a:t>
            </a:r>
            <a:r>
              <a:rPr lang="en-US" dirty="0" err="1"/>
              <a:t>transporte</a:t>
            </a:r>
            <a:r>
              <a:rPr lang="en-US" dirty="0"/>
              <a:t> </a:t>
            </a:r>
            <a:br>
              <a:rPr lang="en-US" dirty="0"/>
            </a:br>
            <a:r>
              <a:rPr lang="en-US" dirty="0"/>
              <a:t>de </a:t>
            </a:r>
            <a:r>
              <a:rPr lang="en-US" dirty="0" err="1"/>
              <a:t>amostras</a:t>
            </a:r>
            <a:endParaRPr lang="en-US" dirty="0"/>
          </a:p>
          <a:p>
            <a:pPr lvl="1">
              <a:spcAft>
                <a:spcPts val="600"/>
              </a:spcAft>
            </a:pPr>
            <a:r>
              <a:rPr lang="en-US" dirty="0" err="1"/>
              <a:t>Formulários</a:t>
            </a:r>
            <a:r>
              <a:rPr lang="en-US" dirty="0"/>
              <a:t> de </a:t>
            </a:r>
            <a:r>
              <a:rPr lang="en-US" dirty="0" err="1"/>
              <a:t>investigação</a:t>
            </a:r>
            <a:r>
              <a:rPr lang="en-US" dirty="0"/>
              <a:t> de </a:t>
            </a:r>
            <a:r>
              <a:rPr lang="en-US" dirty="0" err="1"/>
              <a:t>casos</a:t>
            </a:r>
            <a:r>
              <a:rPr lang="en-US" dirty="0"/>
              <a:t> para </a:t>
            </a:r>
            <a:r>
              <a:rPr lang="en-US" dirty="0" err="1"/>
              <a:t>acompanhar</a:t>
            </a:r>
            <a:r>
              <a:rPr lang="en-US" dirty="0"/>
              <a:t> as </a:t>
            </a:r>
            <a:r>
              <a:rPr lang="en-US" dirty="0" err="1"/>
              <a:t>amostras</a:t>
            </a:r>
            <a:endParaRPr lang="en-US" dirty="0"/>
          </a:p>
        </p:txBody>
      </p:sp>
      <p:sp>
        <p:nvSpPr>
          <p:cNvPr id="3" name="Title 2">
            <a:extLst>
              <a:ext uri="{FF2B5EF4-FFF2-40B4-BE49-F238E27FC236}">
                <a16:creationId xmlns:a16="http://schemas.microsoft.com/office/drawing/2014/main" id="{170C717B-4945-4CA6-B1FD-FD878ACD367B}"/>
              </a:ext>
            </a:extLst>
          </p:cNvPr>
          <p:cNvSpPr>
            <a:spLocks noGrp="1"/>
          </p:cNvSpPr>
          <p:nvPr>
            <p:ph type="title"/>
          </p:nvPr>
        </p:nvSpPr>
        <p:spPr>
          <a:prstGeom prst="rect">
            <a:avLst/>
          </a:prstGeom>
        </p:spPr>
        <p:txBody>
          <a:bodyPr/>
          <a:lstStyle/>
          <a:p>
            <a:r>
              <a:rPr lang="en-US" dirty="0"/>
              <a:t>Coleta e </a:t>
            </a:r>
            <a:r>
              <a:rPr lang="en-US" dirty="0" err="1"/>
              <a:t>transporte</a:t>
            </a:r>
            <a:r>
              <a:rPr lang="en-US" dirty="0"/>
              <a:t> de </a:t>
            </a:r>
            <a:r>
              <a:rPr lang="en-US" dirty="0" err="1"/>
              <a:t>amostras</a:t>
            </a:r>
            <a:endParaRPr lang="en-US" dirty="0"/>
          </a:p>
        </p:txBody>
      </p:sp>
    </p:spTree>
    <p:extLst>
      <p:ext uri="{BB962C8B-B14F-4D97-AF65-F5344CB8AC3E}">
        <p14:creationId xmlns:p14="http://schemas.microsoft.com/office/powerpoint/2010/main" val="1032626607"/>
      </p:ext>
    </p:extLst>
  </p:cSld>
  <p:clrMapOvr>
    <a:masterClrMapping/>
  </p:clrMapOvr>
</p:sld>
</file>

<file path=ppt/theme/theme1.xml><?xml version="1.0" encoding="utf-8"?>
<a:theme xmlns:a="http://schemas.openxmlformats.org/drawingml/2006/main" name="Theme2PT_11_14_2024">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Franklin Gothic Medium"/>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2PT_11_14_2024" id="{62F852CC-3320-4244-9CF1-A3638F56D625}" vid="{8CC065A4-8F2B-46DC-8FA1-8453EE6020A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52ff0146-47b4-4d51-8c1c-03266fcd63a2">
      <Terms xmlns="http://schemas.microsoft.com/office/infopath/2007/PartnerControls"/>
    </lcf76f155ced4ddcb4097134ff3c332f>
    <TaxCatchAll xmlns="cd03f174-a395-49eb-8ee9-8d943e22f40d" xsi:nil="true"/>
    <ForReference xmlns="52ff0146-47b4-4d51-8c1c-03266fcd63a2">false</ForRefere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B263BB87ED693489DF545C68D111AB5" ma:contentTypeVersion="18" ma:contentTypeDescription="Create a new document." ma:contentTypeScope="" ma:versionID="1cec4caab88798aa6c527385697c2251">
  <xsd:schema xmlns:xsd="http://www.w3.org/2001/XMLSchema" xmlns:xs="http://www.w3.org/2001/XMLSchema" xmlns:p="http://schemas.microsoft.com/office/2006/metadata/properties" xmlns:ns2="52ff0146-47b4-4d51-8c1c-03266fcd63a2" xmlns:ns3="cd03f174-a395-49eb-8ee9-8d943e22f40d" targetNamespace="http://schemas.microsoft.com/office/2006/metadata/properties" ma:root="true" ma:fieldsID="2ae390c631a92185dce381efc91d733f" ns2:_="" ns3:_="">
    <xsd:import namespace="52ff0146-47b4-4d51-8c1c-03266fcd63a2"/>
    <xsd:import namespace="cd03f174-a395-49eb-8ee9-8d943e22f40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OCR"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ForReferenc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ff0146-47b4-4d51-8c1c-03266fcd63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ForReference" ma:index="24" nillable="true" ma:displayName="For Reference" ma:default="0" ma:description="Yes/No if this file is important to understand the context and history of ZFETP." ma:format="Dropdown" ma:internalName="ForReference">
      <xsd:simpleType>
        <xsd:restriction base="dms:Boolean"/>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03f174-a395-49eb-8ee9-8d943e22f40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8d37e551-fb76-4f25-8c56-d73644bbf5a5}" ma:internalName="TaxCatchAll" ma:showField="CatchAllData" ma:web="cd03f174-a395-49eb-8ee9-8d943e22f40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D604BFC-9C24-4B70-BF48-1B63C1849089}">
  <ds:schemaRefs>
    <ds:schemaRef ds:uri="52ff0146-47b4-4d51-8c1c-03266fcd63a2"/>
    <ds:schemaRef ds:uri="cd03f174-a395-49eb-8ee9-8d943e22f40d"/>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04BF395D-203B-49B3-B79E-EF23BE5D42A4}">
  <ds:schemaRefs>
    <ds:schemaRef ds:uri="http://schemas.microsoft.com/sharepoint/v3/contenttype/forms"/>
  </ds:schemaRefs>
</ds:datastoreItem>
</file>

<file path=customXml/itemProps3.xml><?xml version="1.0" encoding="utf-8"?>
<ds:datastoreItem xmlns:ds="http://schemas.openxmlformats.org/officeDocument/2006/customXml" ds:itemID="{F93AF688-EC4B-4D99-8EE3-95ABBDC0A434}"/>
</file>

<file path=docProps/app.xml><?xml version="1.0" encoding="utf-8"?>
<Properties xmlns="http://schemas.openxmlformats.org/officeDocument/2006/extended-properties" xmlns:vt="http://schemas.openxmlformats.org/officeDocument/2006/docPropsVTypes">
  <Template>Theme2PT_11_14_2024</Template>
  <TotalTime>608</TotalTime>
  <Words>6812</Words>
  <Application>Microsoft Office PowerPoint</Application>
  <PresentationFormat>Widescreen</PresentationFormat>
  <Paragraphs>661</Paragraphs>
  <Slides>33</Slides>
  <Notes>33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33</vt:i4>
      </vt:variant>
    </vt:vector>
  </HeadingPairs>
  <TitlesOfParts>
    <vt:vector size="44" baseType="lpstr">
      <vt:lpstr>Arial</vt:lpstr>
      <vt:lpstr>Arial Re</vt:lpstr>
      <vt:lpstr>Calibri</vt:lpstr>
      <vt:lpstr>Courier New</vt:lpstr>
      <vt:lpstr>Franklin Gothic Medium</vt:lpstr>
      <vt:lpstr>Franklin Gothic Medium Cond</vt:lpstr>
      <vt:lpstr>Tahoma</vt:lpstr>
      <vt:lpstr>Times New Roman</vt:lpstr>
      <vt:lpstr>Verdana</vt:lpstr>
      <vt:lpstr>Wingdings</vt:lpstr>
      <vt:lpstr>Theme2PT_11_14_2024</vt:lpstr>
      <vt:lpstr>PowerPoint Presentation</vt:lpstr>
      <vt:lpstr>PowerPoint Presentation</vt:lpstr>
      <vt:lpstr>PowerPoint Presentation</vt:lpstr>
      <vt:lpstr>Isto é um surto?</vt:lpstr>
      <vt:lpstr>Interações com o laboratório</vt:lpstr>
      <vt:lpstr>Isto é um surto?</vt:lpstr>
      <vt:lpstr>Surto detectado: O papel do laboratório</vt:lpstr>
      <vt:lpstr>Coleta e transporte de amostras</vt:lpstr>
      <vt:lpstr>Coleta e transporte de amostras</vt:lpstr>
      <vt:lpstr>Que tipo de amostras humanas?</vt:lpstr>
      <vt:lpstr>Que tipo de amostras animais?</vt:lpstr>
      <vt:lpstr>Que tipo de amostras ambientais?</vt:lpstr>
      <vt:lpstr>Tipos de amostras de sangue</vt:lpstr>
      <vt:lpstr>Outros tipos de amostras</vt:lpstr>
      <vt:lpstr>Lista de verificação da coleta de amostras de laboratório</vt:lpstr>
      <vt:lpstr>Exemplo: Protocolo de coleta de amostras</vt:lpstr>
      <vt:lpstr>Etiquetas de amostras</vt:lpstr>
      <vt:lpstr>Exemplo de embalagem de  amostras: Sangue</vt:lpstr>
      <vt:lpstr>Embalagem tripla</vt:lpstr>
      <vt:lpstr>Modelo de investigação de casos  de laboratório</vt:lpstr>
      <vt:lpstr>Quantos casos suspeitos devem  ser testados?</vt:lpstr>
      <vt:lpstr>Quantos testes para confirmar um surto?</vt:lpstr>
      <vt:lpstr>Transporte</vt:lpstr>
      <vt:lpstr>Rejeição de amostras</vt:lpstr>
      <vt:lpstr>Interpretação dos resultados laboratoriais</vt:lpstr>
      <vt:lpstr>Biossegurança laboratorial e bioproteção</vt:lpstr>
      <vt:lpstr>Experiências de coleta de amostras</vt:lpstr>
      <vt:lpstr>Biossegurança no campo</vt:lpstr>
      <vt:lpstr>Bioproteção no campo</vt:lpstr>
      <vt:lpstr>Biossegurança no campo: surtos  em animais</vt:lpstr>
      <vt:lpstr>Uma Só Saúde em destaque</vt:lpstr>
      <vt:lpstr>Resumo</vt:lpstr>
      <vt:lpstr>Revisão dos objetivos de aprendizagem</vt:lpstr>
    </vt:vector>
  </TitlesOfParts>
  <Company>EpiNorth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Matching in Case-Control Studies</dc:title>
  <dc:creator>Richard C. Dicker</dc:creator>
  <cp:keywords>, docId:54E80BF210DD6E181F43D069D94D5C9B</cp:keywords>
  <cp:lastModifiedBy>Gallagher, Darby (CDC/GHC/DGHP)</cp:lastModifiedBy>
  <cp:revision>18</cp:revision>
  <cp:lastPrinted>2019-05-08T21:06:41Z</cp:lastPrinted>
  <dcterms:created xsi:type="dcterms:W3CDTF">2005-08-29T16:54:09Z</dcterms:created>
  <dcterms:modified xsi:type="dcterms:W3CDTF">2026-01-22T15:05:27Z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8af03ff0-41c5-4c41-b55e-fabb8fae94be_Enabled">
    <vt:lpwstr>true</vt:lpwstr>
  </property>
  <property fmtid="{D5CDD505-2E9C-101B-9397-08002B2CF9AE}" pid="3" name="MSIP_Label_8af03ff0-41c5-4c41-b55e-fabb8fae94be_SetDate">
    <vt:lpwstr>2021-05-20T20:38:30Z</vt:lpwstr>
  </property>
  <property fmtid="{D5CDD505-2E9C-101B-9397-08002B2CF9AE}" pid="4" name="MSIP_Label_8af03ff0-41c5-4c41-b55e-fabb8fae94be_Method">
    <vt:lpwstr>Privileged</vt:lpwstr>
  </property>
  <property fmtid="{D5CDD505-2E9C-101B-9397-08002B2CF9AE}" pid="5" name="MSIP_Label_8af03ff0-41c5-4c41-b55e-fabb8fae94be_Name">
    <vt:lpwstr>8af03ff0-41c5-4c41-b55e-fabb8fae94be</vt:lpwstr>
  </property>
  <property fmtid="{D5CDD505-2E9C-101B-9397-08002B2CF9AE}" pid="6" name="MSIP_Label_8af03ff0-41c5-4c41-b55e-fabb8fae94be_SiteId">
    <vt:lpwstr>9ce70869-60db-44fd-abe8-d2767077fc8f</vt:lpwstr>
  </property>
  <property fmtid="{D5CDD505-2E9C-101B-9397-08002B2CF9AE}" pid="7" name="MSIP_Label_8af03ff0-41c5-4c41-b55e-fabb8fae94be_ActionId">
    <vt:lpwstr>4cba38c6-cc21-4cca-a4ec-ba99e5dd07c0</vt:lpwstr>
  </property>
  <property fmtid="{D5CDD505-2E9C-101B-9397-08002B2CF9AE}" pid="8" name="MSIP_Label_8af03ff0-41c5-4c41-b55e-fabb8fae94be_ContentBits">
    <vt:lpwstr>0</vt:lpwstr>
  </property>
  <property fmtid="{D5CDD505-2E9C-101B-9397-08002B2CF9AE}" pid="9" name="ContentTypeId">
    <vt:lpwstr>0x010100BB263BB87ED693489DF545C68D111AB5</vt:lpwstr>
  </property>
  <property fmtid="{D5CDD505-2E9C-101B-9397-08002B2CF9AE}" pid="10" name="MediaServiceImageTags">
    <vt:lpwstr/>
  </property>
</Properties>
</file>